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87"/>
  </p:notesMasterIdLst>
  <p:handoutMasterIdLst>
    <p:handoutMasterId r:id="rId88"/>
  </p:handoutMasterIdLst>
  <p:sldIdLst>
    <p:sldId id="257" r:id="rId5"/>
    <p:sldId id="292" r:id="rId6"/>
    <p:sldId id="338" r:id="rId7"/>
    <p:sldId id="362" r:id="rId8"/>
    <p:sldId id="340" r:id="rId9"/>
    <p:sldId id="368" r:id="rId10"/>
    <p:sldId id="316" r:id="rId11"/>
    <p:sldId id="258" r:id="rId12"/>
    <p:sldId id="321" r:id="rId13"/>
    <p:sldId id="322" r:id="rId14"/>
    <p:sldId id="323" r:id="rId15"/>
    <p:sldId id="268" r:id="rId16"/>
    <p:sldId id="320" r:id="rId17"/>
    <p:sldId id="339" r:id="rId18"/>
    <p:sldId id="259" r:id="rId19"/>
    <p:sldId id="319" r:id="rId20"/>
    <p:sldId id="313" r:id="rId21"/>
    <p:sldId id="314" r:id="rId22"/>
    <p:sldId id="297" r:id="rId23"/>
    <p:sldId id="336" r:id="rId24"/>
    <p:sldId id="315" r:id="rId25"/>
    <p:sldId id="341" r:id="rId26"/>
    <p:sldId id="299" r:id="rId27"/>
    <p:sldId id="300" r:id="rId28"/>
    <p:sldId id="301" r:id="rId29"/>
    <p:sldId id="302" r:id="rId30"/>
    <p:sldId id="303" r:id="rId31"/>
    <p:sldId id="343" r:id="rId32"/>
    <p:sldId id="305" r:id="rId33"/>
    <p:sldId id="306" r:id="rId34"/>
    <p:sldId id="307" r:id="rId35"/>
    <p:sldId id="309" r:id="rId36"/>
    <p:sldId id="350" r:id="rId37"/>
    <p:sldId id="351" r:id="rId38"/>
    <p:sldId id="352" r:id="rId39"/>
    <p:sldId id="353" r:id="rId40"/>
    <p:sldId id="354" r:id="rId41"/>
    <p:sldId id="355" r:id="rId42"/>
    <p:sldId id="356" r:id="rId43"/>
    <p:sldId id="357" r:id="rId44"/>
    <p:sldId id="358" r:id="rId45"/>
    <p:sldId id="359" r:id="rId46"/>
    <p:sldId id="308" r:id="rId47"/>
    <p:sldId id="367" r:id="rId48"/>
    <p:sldId id="363" r:id="rId49"/>
    <p:sldId id="364" r:id="rId50"/>
    <p:sldId id="286" r:id="rId51"/>
    <p:sldId id="287" r:id="rId52"/>
    <p:sldId id="289" r:id="rId53"/>
    <p:sldId id="290" r:id="rId54"/>
    <p:sldId id="291" r:id="rId55"/>
    <p:sldId id="365" r:id="rId56"/>
    <p:sldId id="345" r:id="rId57"/>
    <p:sldId id="346" r:id="rId58"/>
    <p:sldId id="335" r:id="rId59"/>
    <p:sldId id="331" r:id="rId60"/>
    <p:sldId id="344" r:id="rId61"/>
    <p:sldId id="329" r:id="rId62"/>
    <p:sldId id="332" r:id="rId63"/>
    <p:sldId id="276" r:id="rId64"/>
    <p:sldId id="325" r:id="rId65"/>
    <p:sldId id="278" r:id="rId66"/>
    <p:sldId id="348" r:id="rId67"/>
    <p:sldId id="349" r:id="rId68"/>
    <p:sldId id="360" r:id="rId69"/>
    <p:sldId id="366" r:id="rId70"/>
    <p:sldId id="279" r:id="rId71"/>
    <p:sldId id="328" r:id="rId72"/>
    <p:sldId id="280" r:id="rId73"/>
    <p:sldId id="361" r:id="rId74"/>
    <p:sldId id="311" r:id="rId75"/>
    <p:sldId id="333" r:id="rId76"/>
    <p:sldId id="334" r:id="rId77"/>
    <p:sldId id="262" r:id="rId78"/>
    <p:sldId id="270" r:id="rId79"/>
    <p:sldId id="326" r:id="rId80"/>
    <p:sldId id="271" r:id="rId81"/>
    <p:sldId id="273" r:id="rId82"/>
    <p:sldId id="285" r:id="rId83"/>
    <p:sldId id="312" r:id="rId84"/>
    <p:sldId id="337" r:id="rId85"/>
    <p:sldId id="342"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94167" autoAdjust="0"/>
  </p:normalViewPr>
  <p:slideViewPr>
    <p:cSldViewPr>
      <p:cViewPr varScale="1">
        <p:scale>
          <a:sx n="106" d="100"/>
          <a:sy n="106" d="100"/>
        </p:scale>
        <p:origin x="666" y="78"/>
      </p:cViewPr>
      <p:guideLst>
        <p:guide orient="horz" pos="2160"/>
        <p:guide pos="2880"/>
      </p:guideLst>
    </p:cSldViewPr>
  </p:slideViewPr>
  <p:outlineViewPr>
    <p:cViewPr>
      <p:scale>
        <a:sx n="33" d="100"/>
        <a:sy n="33" d="100"/>
      </p:scale>
      <p:origin x="288" y="0"/>
    </p:cViewPr>
  </p:outlineViewPr>
  <p:notesTextViewPr>
    <p:cViewPr>
      <p:scale>
        <a:sx n="100" d="100"/>
        <a:sy n="100" d="100"/>
      </p:scale>
      <p:origin x="0" y="0"/>
    </p:cViewPr>
  </p:notesTextViewPr>
  <p:sorterViewPr>
    <p:cViewPr>
      <p:scale>
        <a:sx n="90" d="100"/>
        <a:sy n="90" d="100"/>
      </p:scale>
      <p:origin x="0" y="13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6B1EBC-FBE2-4CB2-9225-66E3D6766886}" type="datetimeFigureOut">
              <a:rPr lang="en-US" smtClean="0"/>
              <a:pPr/>
              <a:t>11/23/2016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9B0EC8-58CE-4929-A48F-9BE1254B1841}" type="slidenum">
              <a:rPr lang="en-US" smtClean="0"/>
              <a:pPr/>
              <a:t>‹#›</a:t>
            </a:fld>
            <a:endParaRPr lang="en-US" dirty="0"/>
          </a:p>
        </p:txBody>
      </p:sp>
    </p:spTree>
    <p:extLst>
      <p:ext uri="{BB962C8B-B14F-4D97-AF65-F5344CB8AC3E}">
        <p14:creationId xmlns:p14="http://schemas.microsoft.com/office/powerpoint/2010/main" val="477779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77970-A05F-462C-AA62-51CDF09C4504}" type="datetimeFigureOut">
              <a:rPr lang="en-US" smtClean="0"/>
              <a:pPr/>
              <a:t>11/23/2016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A5BF2-DE01-4714-A602-D8A799C28F46}" type="slidenum">
              <a:rPr lang="en-US" smtClean="0"/>
              <a:pPr/>
              <a:t>‹#›</a:t>
            </a:fld>
            <a:endParaRPr lang="en-US" dirty="0"/>
          </a:p>
        </p:txBody>
      </p:sp>
    </p:spTree>
    <p:extLst>
      <p:ext uri="{BB962C8B-B14F-4D97-AF65-F5344CB8AC3E}">
        <p14:creationId xmlns:p14="http://schemas.microsoft.com/office/powerpoint/2010/main" val="369031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2F591-B4C2-49A1-85C4-70E2FBBE5F23}" type="slidenum">
              <a:rPr lang="en-US" smtClean="0"/>
              <a:pPr/>
              <a:t>2</a:t>
            </a:fld>
            <a:endParaRPr lang="en-US" dirty="0"/>
          </a:p>
        </p:txBody>
      </p:sp>
    </p:spTree>
    <p:extLst>
      <p:ext uri="{BB962C8B-B14F-4D97-AF65-F5344CB8AC3E}">
        <p14:creationId xmlns:p14="http://schemas.microsoft.com/office/powerpoint/2010/main" val="258782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dirty="0" smtClean="0"/>
              <a:t>Section 7:   Project Matrix</a:t>
            </a:r>
          </a:p>
          <a:p>
            <a:pPr>
              <a:buFont typeface="Arial" pitchFamily="34" charset="0"/>
              <a:buChar char="•"/>
            </a:pPr>
            <a:r>
              <a:rPr lang="en-US" sz="1200" dirty="0" smtClean="0"/>
              <a:t>Section 9:   Management Systems</a:t>
            </a:r>
          </a:p>
          <a:p>
            <a:pPr>
              <a:buFont typeface="Arial" pitchFamily="34" charset="0"/>
              <a:buChar char="•"/>
            </a:pPr>
            <a:r>
              <a:rPr lang="en-US" sz="1200" dirty="0" smtClean="0"/>
              <a:t>Section 10: Budget Estimation &amp; Management</a:t>
            </a:r>
          </a:p>
          <a:p>
            <a:pPr>
              <a:buFont typeface="Arial" pitchFamily="34" charset="0"/>
              <a:buChar char="•"/>
            </a:pPr>
            <a:r>
              <a:rPr lang="en-US" sz="1200" dirty="0" smtClean="0"/>
              <a:t>Section 11: Change Management</a:t>
            </a:r>
          </a:p>
          <a:p>
            <a:pPr>
              <a:buFont typeface="Arial" pitchFamily="34" charset="0"/>
              <a:buChar char="•"/>
            </a:pPr>
            <a:r>
              <a:rPr lang="en-US" sz="1200" dirty="0" smtClean="0"/>
              <a:t>Section 12: Management Expectations</a:t>
            </a:r>
          </a:p>
          <a:p>
            <a:pPr>
              <a:buFont typeface="Arial" pitchFamily="34" charset="0"/>
              <a:buChar char="•"/>
            </a:pPr>
            <a:r>
              <a:rPr lang="en-US" sz="1200" dirty="0" smtClean="0"/>
              <a:t>Section 13: Best Practices</a:t>
            </a:r>
          </a:p>
          <a:p>
            <a:endParaRPr lang="en-US" dirty="0"/>
          </a:p>
        </p:txBody>
      </p:sp>
      <p:sp>
        <p:nvSpPr>
          <p:cNvPr id="4" name="Slide Number Placeholder 3"/>
          <p:cNvSpPr>
            <a:spLocks noGrp="1"/>
          </p:cNvSpPr>
          <p:nvPr>
            <p:ph type="sldNum" sz="quarter" idx="10"/>
          </p:nvPr>
        </p:nvSpPr>
        <p:spPr/>
        <p:txBody>
          <a:bodyPr/>
          <a:lstStyle/>
          <a:p>
            <a:fld id="{E062F591-B4C2-49A1-85C4-70E2FBBE5F23}" type="slidenum">
              <a:rPr lang="en-US" smtClean="0"/>
              <a:pPr/>
              <a:t>22</a:t>
            </a:fld>
            <a:endParaRPr lang="en-US"/>
          </a:p>
        </p:txBody>
      </p:sp>
    </p:spTree>
    <p:extLst>
      <p:ext uri="{BB962C8B-B14F-4D97-AF65-F5344CB8AC3E}">
        <p14:creationId xmlns:p14="http://schemas.microsoft.com/office/powerpoint/2010/main" val="3951754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2F591-B4C2-49A1-85C4-70E2FBBE5F23}" type="slidenum">
              <a:rPr lang="en-US" smtClean="0"/>
              <a:pPr/>
              <a:t>23</a:t>
            </a:fld>
            <a:endParaRPr lang="en-US"/>
          </a:p>
        </p:txBody>
      </p:sp>
    </p:spTree>
    <p:extLst>
      <p:ext uri="{BB962C8B-B14F-4D97-AF65-F5344CB8AC3E}">
        <p14:creationId xmlns:p14="http://schemas.microsoft.com/office/powerpoint/2010/main" val="384166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62F591-B4C2-49A1-85C4-70E2FBBE5F23}" type="slidenum">
              <a:rPr lang="en-US" smtClean="0"/>
              <a:pPr/>
              <a:t>24</a:t>
            </a:fld>
            <a:endParaRPr lang="en-US"/>
          </a:p>
        </p:txBody>
      </p:sp>
    </p:spTree>
    <p:extLst>
      <p:ext uri="{BB962C8B-B14F-4D97-AF65-F5344CB8AC3E}">
        <p14:creationId xmlns:p14="http://schemas.microsoft.com/office/powerpoint/2010/main" val="2100347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2F591-B4C2-49A1-85C4-70E2FBBE5F23}" type="slidenum">
              <a:rPr lang="en-US" smtClean="0"/>
              <a:pPr/>
              <a:t>25</a:t>
            </a:fld>
            <a:endParaRPr lang="en-US"/>
          </a:p>
        </p:txBody>
      </p:sp>
    </p:spTree>
    <p:extLst>
      <p:ext uri="{BB962C8B-B14F-4D97-AF65-F5344CB8AC3E}">
        <p14:creationId xmlns:p14="http://schemas.microsoft.com/office/powerpoint/2010/main" val="17655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2F591-B4C2-49A1-85C4-70E2FBBE5F23}" type="slidenum">
              <a:rPr lang="en-US" smtClean="0"/>
              <a:pPr/>
              <a:t>26</a:t>
            </a:fld>
            <a:endParaRPr lang="en-US"/>
          </a:p>
        </p:txBody>
      </p:sp>
    </p:spTree>
    <p:extLst>
      <p:ext uri="{BB962C8B-B14F-4D97-AF65-F5344CB8AC3E}">
        <p14:creationId xmlns:p14="http://schemas.microsoft.com/office/powerpoint/2010/main" val="752676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2F591-B4C2-49A1-85C4-70E2FBBE5F23}" type="slidenum">
              <a:rPr lang="en-US" smtClean="0"/>
              <a:pPr/>
              <a:t>27</a:t>
            </a:fld>
            <a:endParaRPr lang="en-US"/>
          </a:p>
        </p:txBody>
      </p:sp>
    </p:spTree>
    <p:extLst>
      <p:ext uri="{BB962C8B-B14F-4D97-AF65-F5344CB8AC3E}">
        <p14:creationId xmlns:p14="http://schemas.microsoft.com/office/powerpoint/2010/main" val="3546179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62F591-B4C2-49A1-85C4-70E2FBBE5F23}" type="slidenum">
              <a:rPr lang="en-US" smtClean="0"/>
              <a:pPr/>
              <a:t>28</a:t>
            </a:fld>
            <a:endParaRPr lang="en-US"/>
          </a:p>
        </p:txBody>
      </p:sp>
    </p:spTree>
    <p:extLst>
      <p:ext uri="{BB962C8B-B14F-4D97-AF65-F5344CB8AC3E}">
        <p14:creationId xmlns:p14="http://schemas.microsoft.com/office/powerpoint/2010/main" val="2212467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62F591-B4C2-49A1-85C4-70E2FBBE5F23}" type="slidenum">
              <a:rPr lang="en-US" smtClean="0"/>
              <a:pPr/>
              <a:t>29</a:t>
            </a:fld>
            <a:endParaRPr lang="en-US"/>
          </a:p>
        </p:txBody>
      </p:sp>
    </p:spTree>
    <p:extLst>
      <p:ext uri="{BB962C8B-B14F-4D97-AF65-F5344CB8AC3E}">
        <p14:creationId xmlns:p14="http://schemas.microsoft.com/office/powerpoint/2010/main" val="61348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DA5BF2-DE01-4714-A602-D8A799C28F46}" type="slidenum">
              <a:rPr lang="en-US" smtClean="0"/>
              <a:pPr/>
              <a:t>30</a:t>
            </a:fld>
            <a:endParaRPr lang="en-US"/>
          </a:p>
        </p:txBody>
      </p:sp>
    </p:spTree>
    <p:extLst>
      <p:ext uri="{BB962C8B-B14F-4D97-AF65-F5344CB8AC3E}">
        <p14:creationId xmlns:p14="http://schemas.microsoft.com/office/powerpoint/2010/main" val="1154557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Box lunch to be provided so participants remain on sight and have chance interact with each other.</a:t>
            </a:r>
          </a:p>
          <a:p>
            <a:endParaRPr lang="en-US" dirty="0"/>
          </a:p>
        </p:txBody>
      </p:sp>
      <p:sp>
        <p:nvSpPr>
          <p:cNvPr id="4" name="Slide Number Placeholder 3"/>
          <p:cNvSpPr>
            <a:spLocks noGrp="1"/>
          </p:cNvSpPr>
          <p:nvPr>
            <p:ph type="sldNum" sz="quarter" idx="10"/>
          </p:nvPr>
        </p:nvSpPr>
        <p:spPr/>
        <p:txBody>
          <a:bodyPr/>
          <a:lstStyle/>
          <a:p>
            <a:fld id="{B0DA5BF2-DE01-4714-A602-D8A799C28F46}" type="slidenum">
              <a:rPr lang="en-US" smtClean="0"/>
              <a:pPr/>
              <a:t>43</a:t>
            </a:fld>
            <a:endParaRPr lang="en-US"/>
          </a:p>
        </p:txBody>
      </p:sp>
    </p:spTree>
    <p:extLst>
      <p:ext uri="{BB962C8B-B14F-4D97-AF65-F5344CB8AC3E}">
        <p14:creationId xmlns:p14="http://schemas.microsoft.com/office/powerpoint/2010/main" val="77914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2F591-B4C2-49A1-85C4-70E2FBBE5F2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40584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DA5BF2-DE01-4714-A602-D8A799C28F46}" type="slidenum">
              <a:rPr lang="en-US" smtClean="0"/>
              <a:pPr/>
              <a:t>48</a:t>
            </a:fld>
            <a:endParaRPr lang="en-US"/>
          </a:p>
        </p:txBody>
      </p:sp>
    </p:spTree>
    <p:extLst>
      <p:ext uri="{BB962C8B-B14F-4D97-AF65-F5344CB8AC3E}">
        <p14:creationId xmlns:p14="http://schemas.microsoft.com/office/powerpoint/2010/main" val="737703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Participants: include:</a:t>
            </a:r>
          </a:p>
          <a:p>
            <a:pPr lvl="1"/>
            <a:r>
              <a:rPr lang="en-US" dirty="0" smtClean="0"/>
              <a:t>WisDOT experienced mega project person</a:t>
            </a:r>
          </a:p>
          <a:p>
            <a:pPr lvl="1"/>
            <a:r>
              <a:rPr lang="en-US" dirty="0" smtClean="0"/>
              <a:t>Statewide Bureau Person</a:t>
            </a:r>
          </a:p>
          <a:p>
            <a:pPr lvl="1"/>
            <a:r>
              <a:rPr lang="en-US" dirty="0" smtClean="0"/>
              <a:t>Consultant experienced mega project person</a:t>
            </a:r>
          </a:p>
          <a:p>
            <a:pPr lvl="1"/>
            <a:r>
              <a:rPr lang="en-US" dirty="0" smtClean="0"/>
              <a:t>FHWA</a:t>
            </a:r>
          </a:p>
          <a:p>
            <a:r>
              <a:rPr lang="en-US" dirty="0" smtClean="0"/>
              <a:t>Answer Questions from the Audience</a:t>
            </a:r>
          </a:p>
          <a:p>
            <a:r>
              <a:rPr lang="en-US" dirty="0" smtClean="0"/>
              <a:t>Take away points:</a:t>
            </a:r>
          </a:p>
          <a:p>
            <a:pPr lvl="1"/>
            <a:r>
              <a:rPr lang="en-US" dirty="0" smtClean="0"/>
              <a:t>Fast paced timeline means decisions get made</a:t>
            </a:r>
          </a:p>
          <a:p>
            <a:pPr lvl="1"/>
            <a:r>
              <a:rPr lang="en-US" dirty="0" smtClean="0"/>
              <a:t>Challenge to balance need to keep team members informed and the need to meet timelines</a:t>
            </a:r>
          </a:p>
          <a:p>
            <a:pPr lvl="1"/>
            <a:r>
              <a:rPr lang="en-US" dirty="0" smtClean="0"/>
              <a:t>You need to do your part so others can do theirs</a:t>
            </a:r>
          </a:p>
          <a:p>
            <a:endParaRPr lang="en-US" dirty="0"/>
          </a:p>
        </p:txBody>
      </p:sp>
      <p:sp>
        <p:nvSpPr>
          <p:cNvPr id="4" name="Slide Number Placeholder 3"/>
          <p:cNvSpPr>
            <a:spLocks noGrp="1"/>
          </p:cNvSpPr>
          <p:nvPr>
            <p:ph type="sldNum" sz="quarter" idx="10"/>
          </p:nvPr>
        </p:nvSpPr>
        <p:spPr/>
        <p:txBody>
          <a:bodyPr/>
          <a:lstStyle/>
          <a:p>
            <a:fld id="{B0DA5BF2-DE01-4714-A602-D8A799C28F46}" type="slidenum">
              <a:rPr lang="en-US" smtClean="0"/>
              <a:pPr/>
              <a:t>80</a:t>
            </a:fld>
            <a:endParaRPr lang="en-US"/>
          </a:p>
        </p:txBody>
      </p:sp>
    </p:spTree>
    <p:extLst>
      <p:ext uri="{BB962C8B-B14F-4D97-AF65-F5344CB8AC3E}">
        <p14:creationId xmlns:p14="http://schemas.microsoft.com/office/powerpoint/2010/main" val="3360772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Box lunch to be provided so participants remain on sight and have chance interact with each other.</a:t>
            </a:r>
          </a:p>
          <a:p>
            <a:endParaRPr lang="en-US" dirty="0"/>
          </a:p>
        </p:txBody>
      </p:sp>
      <p:sp>
        <p:nvSpPr>
          <p:cNvPr id="4" name="Slide Number Placeholder 3"/>
          <p:cNvSpPr>
            <a:spLocks noGrp="1"/>
          </p:cNvSpPr>
          <p:nvPr>
            <p:ph type="sldNum" sz="quarter" idx="10"/>
          </p:nvPr>
        </p:nvSpPr>
        <p:spPr/>
        <p:txBody>
          <a:bodyPr/>
          <a:lstStyle/>
          <a:p>
            <a:fld id="{B0DA5BF2-DE01-4714-A602-D8A799C28F46}"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387909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Participants: include:</a:t>
            </a:r>
          </a:p>
          <a:p>
            <a:pPr lvl="1"/>
            <a:r>
              <a:rPr lang="en-US" dirty="0" smtClean="0"/>
              <a:t>WisDOT experienced mega project person</a:t>
            </a:r>
          </a:p>
          <a:p>
            <a:pPr lvl="1"/>
            <a:r>
              <a:rPr lang="en-US" dirty="0" smtClean="0"/>
              <a:t>Statewide Bureau Person</a:t>
            </a:r>
          </a:p>
          <a:p>
            <a:pPr lvl="1"/>
            <a:r>
              <a:rPr lang="en-US" dirty="0" smtClean="0"/>
              <a:t>Consultant experienced mega project person</a:t>
            </a:r>
          </a:p>
          <a:p>
            <a:pPr lvl="1"/>
            <a:r>
              <a:rPr lang="en-US" dirty="0" smtClean="0"/>
              <a:t>FHWA</a:t>
            </a:r>
          </a:p>
          <a:p>
            <a:r>
              <a:rPr lang="en-US" dirty="0" smtClean="0"/>
              <a:t>Answer Questions from the Audience</a:t>
            </a:r>
          </a:p>
          <a:p>
            <a:r>
              <a:rPr lang="en-US" dirty="0" smtClean="0"/>
              <a:t>Take away points:</a:t>
            </a:r>
          </a:p>
          <a:p>
            <a:pPr lvl="1"/>
            <a:r>
              <a:rPr lang="en-US" dirty="0" smtClean="0"/>
              <a:t>Fast paced timeline means decisions get made</a:t>
            </a:r>
          </a:p>
          <a:p>
            <a:pPr lvl="1"/>
            <a:r>
              <a:rPr lang="en-US" dirty="0" smtClean="0"/>
              <a:t>Challenge to balance need to keep team members informed and the need to meet timelines</a:t>
            </a:r>
          </a:p>
          <a:p>
            <a:pPr lvl="1"/>
            <a:r>
              <a:rPr lang="en-US" dirty="0" smtClean="0"/>
              <a:t>You need to do your part so others can do theirs</a:t>
            </a:r>
          </a:p>
          <a:p>
            <a:endParaRPr lang="en-US" dirty="0"/>
          </a:p>
        </p:txBody>
      </p:sp>
      <p:sp>
        <p:nvSpPr>
          <p:cNvPr id="4" name="Slide Number Placeholder 3"/>
          <p:cNvSpPr>
            <a:spLocks noGrp="1"/>
          </p:cNvSpPr>
          <p:nvPr>
            <p:ph type="sldNum" sz="quarter" idx="10"/>
          </p:nvPr>
        </p:nvSpPr>
        <p:spPr/>
        <p:txBody>
          <a:bodyPr/>
          <a:lstStyle/>
          <a:p>
            <a:fld id="{B0DA5BF2-DE01-4714-A602-D8A799C28F46}" type="slidenum">
              <a:rPr lang="en-US" smtClean="0"/>
              <a:pPr/>
              <a:t>82</a:t>
            </a:fld>
            <a:endParaRPr lang="en-US" dirty="0"/>
          </a:p>
        </p:txBody>
      </p:sp>
    </p:spTree>
    <p:extLst>
      <p:ext uri="{BB962C8B-B14F-4D97-AF65-F5344CB8AC3E}">
        <p14:creationId xmlns:p14="http://schemas.microsoft.com/office/powerpoint/2010/main" val="189462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dirty="0" smtClean="0"/>
              <a:t>Section 7:   Project Matrix</a:t>
            </a:r>
          </a:p>
          <a:p>
            <a:pPr>
              <a:buFont typeface="Arial" pitchFamily="34" charset="0"/>
              <a:buChar char="•"/>
            </a:pPr>
            <a:r>
              <a:rPr lang="en-US" sz="1200" dirty="0" smtClean="0"/>
              <a:t>Section 9:   Management Systems</a:t>
            </a:r>
          </a:p>
          <a:p>
            <a:pPr>
              <a:buFont typeface="Arial" pitchFamily="34" charset="0"/>
              <a:buChar char="•"/>
            </a:pPr>
            <a:r>
              <a:rPr lang="en-US" sz="1200" dirty="0" smtClean="0"/>
              <a:t>Section 10: Budget Estimation &amp; Management</a:t>
            </a:r>
          </a:p>
          <a:p>
            <a:pPr>
              <a:buFont typeface="Arial" pitchFamily="34" charset="0"/>
              <a:buChar char="•"/>
            </a:pPr>
            <a:r>
              <a:rPr lang="en-US" sz="1200" dirty="0" smtClean="0"/>
              <a:t>Section 11: Change Management</a:t>
            </a:r>
          </a:p>
          <a:p>
            <a:pPr>
              <a:buFont typeface="Arial" pitchFamily="34" charset="0"/>
              <a:buChar char="•"/>
            </a:pPr>
            <a:r>
              <a:rPr lang="en-US" sz="1200" dirty="0" smtClean="0"/>
              <a:t>Section 12: Management Expectations</a:t>
            </a:r>
          </a:p>
          <a:p>
            <a:pPr>
              <a:buFont typeface="Arial" pitchFamily="34" charset="0"/>
              <a:buChar char="•"/>
            </a:pPr>
            <a:r>
              <a:rPr lang="en-US" sz="1200" dirty="0" smtClean="0"/>
              <a:t>Section 13: Best Practices</a:t>
            </a:r>
          </a:p>
          <a:p>
            <a:endParaRPr lang="en-US" dirty="0"/>
          </a:p>
        </p:txBody>
      </p:sp>
      <p:sp>
        <p:nvSpPr>
          <p:cNvPr id="4" name="Slide Number Placeholder 3"/>
          <p:cNvSpPr>
            <a:spLocks noGrp="1"/>
          </p:cNvSpPr>
          <p:nvPr>
            <p:ph type="sldNum" sz="quarter" idx="10"/>
          </p:nvPr>
        </p:nvSpPr>
        <p:spPr/>
        <p:txBody>
          <a:bodyPr/>
          <a:lstStyle/>
          <a:p>
            <a:fld id="{E062F591-B4C2-49A1-85C4-70E2FBBE5F23}" type="slidenum">
              <a:rPr lang="en-US" smtClean="0"/>
              <a:pPr/>
              <a:t>4</a:t>
            </a:fld>
            <a:endParaRPr lang="en-US" dirty="0"/>
          </a:p>
        </p:txBody>
      </p:sp>
    </p:spTree>
    <p:extLst>
      <p:ext uri="{BB962C8B-B14F-4D97-AF65-F5344CB8AC3E}">
        <p14:creationId xmlns:p14="http://schemas.microsoft.com/office/powerpoint/2010/main" val="350247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dirty="0" smtClean="0"/>
              <a:t>Section 7:   Project Matrix</a:t>
            </a:r>
          </a:p>
          <a:p>
            <a:pPr>
              <a:buFont typeface="Arial" pitchFamily="34" charset="0"/>
              <a:buChar char="•"/>
            </a:pPr>
            <a:r>
              <a:rPr lang="en-US" sz="1200" dirty="0" smtClean="0"/>
              <a:t>Section 9:   Management Systems</a:t>
            </a:r>
          </a:p>
          <a:p>
            <a:pPr>
              <a:buFont typeface="Arial" pitchFamily="34" charset="0"/>
              <a:buChar char="•"/>
            </a:pPr>
            <a:r>
              <a:rPr lang="en-US" sz="1200" dirty="0" smtClean="0"/>
              <a:t>Section 10: Budget Estimation &amp; Management</a:t>
            </a:r>
          </a:p>
          <a:p>
            <a:pPr>
              <a:buFont typeface="Arial" pitchFamily="34" charset="0"/>
              <a:buChar char="•"/>
            </a:pPr>
            <a:r>
              <a:rPr lang="en-US" sz="1200" dirty="0" smtClean="0"/>
              <a:t>Section 11: Change Management</a:t>
            </a:r>
          </a:p>
          <a:p>
            <a:pPr>
              <a:buFont typeface="Arial" pitchFamily="34" charset="0"/>
              <a:buChar char="•"/>
            </a:pPr>
            <a:r>
              <a:rPr lang="en-US" sz="1200" dirty="0" smtClean="0"/>
              <a:t>Section 12: Management Expectations</a:t>
            </a:r>
          </a:p>
          <a:p>
            <a:pPr>
              <a:buFont typeface="Arial" pitchFamily="34" charset="0"/>
              <a:buChar char="•"/>
            </a:pPr>
            <a:r>
              <a:rPr lang="en-US" sz="1200" dirty="0" smtClean="0"/>
              <a:t>Section 13: Best Practices</a:t>
            </a:r>
          </a:p>
          <a:p>
            <a:endParaRPr lang="en-US" dirty="0"/>
          </a:p>
        </p:txBody>
      </p:sp>
      <p:sp>
        <p:nvSpPr>
          <p:cNvPr id="4" name="Slide Number Placeholder 3"/>
          <p:cNvSpPr>
            <a:spLocks noGrp="1"/>
          </p:cNvSpPr>
          <p:nvPr>
            <p:ph type="sldNum" sz="quarter" idx="10"/>
          </p:nvPr>
        </p:nvSpPr>
        <p:spPr/>
        <p:txBody>
          <a:bodyPr/>
          <a:lstStyle/>
          <a:p>
            <a:fld id="{E062F591-B4C2-49A1-85C4-70E2FBBE5F23}" type="slidenum">
              <a:rPr lang="en-US" smtClean="0"/>
              <a:pPr/>
              <a:t>5</a:t>
            </a:fld>
            <a:endParaRPr lang="en-US" dirty="0"/>
          </a:p>
        </p:txBody>
      </p:sp>
    </p:spTree>
    <p:extLst>
      <p:ext uri="{BB962C8B-B14F-4D97-AF65-F5344CB8AC3E}">
        <p14:creationId xmlns:p14="http://schemas.microsoft.com/office/powerpoint/2010/main" val="383408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dirty="0" smtClean="0"/>
              <a:t>Section 7:   Project Matrix</a:t>
            </a:r>
          </a:p>
          <a:p>
            <a:pPr>
              <a:buFont typeface="Arial" pitchFamily="34" charset="0"/>
              <a:buChar char="•"/>
            </a:pPr>
            <a:r>
              <a:rPr lang="en-US" sz="1200" dirty="0" smtClean="0"/>
              <a:t>Section 9:   Management Systems</a:t>
            </a:r>
          </a:p>
          <a:p>
            <a:pPr>
              <a:buFont typeface="Arial" pitchFamily="34" charset="0"/>
              <a:buChar char="•"/>
            </a:pPr>
            <a:r>
              <a:rPr lang="en-US" sz="1200" dirty="0" smtClean="0"/>
              <a:t>Section 10: Budget Estimation &amp; Management</a:t>
            </a:r>
          </a:p>
          <a:p>
            <a:pPr>
              <a:buFont typeface="Arial" pitchFamily="34" charset="0"/>
              <a:buChar char="•"/>
            </a:pPr>
            <a:r>
              <a:rPr lang="en-US" sz="1200" dirty="0" smtClean="0"/>
              <a:t>Section 11: Change Management</a:t>
            </a:r>
          </a:p>
          <a:p>
            <a:pPr>
              <a:buFont typeface="Arial" pitchFamily="34" charset="0"/>
              <a:buChar char="•"/>
            </a:pPr>
            <a:r>
              <a:rPr lang="en-US" sz="1200" dirty="0" smtClean="0"/>
              <a:t>Section 12: Management Expectations</a:t>
            </a:r>
          </a:p>
          <a:p>
            <a:pPr>
              <a:buFont typeface="Arial" pitchFamily="34" charset="0"/>
              <a:buChar char="•"/>
            </a:pPr>
            <a:r>
              <a:rPr lang="en-US" sz="1200" dirty="0" smtClean="0"/>
              <a:t>Section 13: Best Practices</a:t>
            </a:r>
          </a:p>
          <a:p>
            <a:endParaRPr lang="en-US" dirty="0"/>
          </a:p>
        </p:txBody>
      </p:sp>
      <p:sp>
        <p:nvSpPr>
          <p:cNvPr id="4" name="Slide Number Placeholder 3"/>
          <p:cNvSpPr>
            <a:spLocks noGrp="1"/>
          </p:cNvSpPr>
          <p:nvPr>
            <p:ph type="sldNum" sz="quarter" idx="10"/>
          </p:nvPr>
        </p:nvSpPr>
        <p:spPr/>
        <p:txBody>
          <a:bodyPr/>
          <a:lstStyle/>
          <a:p>
            <a:fld id="{E062F591-B4C2-49A1-85C4-70E2FBBE5F23}" type="slidenum">
              <a:rPr lang="en-US" smtClean="0"/>
              <a:pPr/>
              <a:t>6</a:t>
            </a:fld>
            <a:endParaRPr lang="en-US" dirty="0"/>
          </a:p>
        </p:txBody>
      </p:sp>
    </p:spTree>
    <p:extLst>
      <p:ext uri="{BB962C8B-B14F-4D97-AF65-F5344CB8AC3E}">
        <p14:creationId xmlns:p14="http://schemas.microsoft.com/office/powerpoint/2010/main" val="94822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 group exercise</a:t>
            </a:r>
            <a:r>
              <a:rPr lang="en-US" baseline="0" dirty="0" smtClean="0"/>
              <a:t> where participants are asked to identify characteristics of mega/major project.  Facilitators will record answers on a flip chart.</a:t>
            </a:r>
            <a:endParaRPr lang="en-US" dirty="0"/>
          </a:p>
        </p:txBody>
      </p:sp>
      <p:sp>
        <p:nvSpPr>
          <p:cNvPr id="4" name="Slide Number Placeholder 3"/>
          <p:cNvSpPr>
            <a:spLocks noGrp="1"/>
          </p:cNvSpPr>
          <p:nvPr>
            <p:ph type="sldNum" sz="quarter" idx="10"/>
          </p:nvPr>
        </p:nvSpPr>
        <p:spPr/>
        <p:txBody>
          <a:bodyPr/>
          <a:lstStyle/>
          <a:p>
            <a:fld id="{B0DA5BF2-DE01-4714-A602-D8A799C28F46}" type="slidenum">
              <a:rPr lang="en-US" smtClean="0"/>
              <a:pPr/>
              <a:t>7</a:t>
            </a:fld>
            <a:endParaRPr lang="en-US" dirty="0"/>
          </a:p>
        </p:txBody>
      </p:sp>
    </p:spTree>
    <p:extLst>
      <p:ext uri="{BB962C8B-B14F-4D97-AF65-F5344CB8AC3E}">
        <p14:creationId xmlns:p14="http://schemas.microsoft.com/office/powerpoint/2010/main" val="222947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from Marquette, show monitoring tools for cost and design, </a:t>
            </a:r>
            <a:r>
              <a:rPr lang="en-US" dirty="0" err="1" smtClean="0"/>
              <a:t>OCIP</a:t>
            </a:r>
            <a:r>
              <a:rPr lang="en-US" dirty="0" smtClean="0"/>
              <a:t>?</a:t>
            </a:r>
            <a:endParaRPr lang="en-US" smtClean="0"/>
          </a:p>
          <a:p>
            <a:endParaRPr lang="en-US" dirty="0"/>
          </a:p>
        </p:txBody>
      </p:sp>
      <p:sp>
        <p:nvSpPr>
          <p:cNvPr id="4" name="Slide Number Placeholder 3"/>
          <p:cNvSpPr>
            <a:spLocks noGrp="1"/>
          </p:cNvSpPr>
          <p:nvPr>
            <p:ph type="sldNum" sz="quarter" idx="10"/>
          </p:nvPr>
        </p:nvSpPr>
        <p:spPr/>
        <p:txBody>
          <a:bodyPr/>
          <a:lstStyle/>
          <a:p>
            <a:fld id="{B0DA5BF2-DE01-4714-A602-D8A799C28F46}" type="slidenum">
              <a:rPr lang="en-US" smtClean="0"/>
              <a:pPr/>
              <a:t>15</a:t>
            </a:fld>
            <a:endParaRPr lang="en-US"/>
          </a:p>
        </p:txBody>
      </p:sp>
    </p:spTree>
    <p:extLst>
      <p:ext uri="{BB962C8B-B14F-4D97-AF65-F5344CB8AC3E}">
        <p14:creationId xmlns:p14="http://schemas.microsoft.com/office/powerpoint/2010/main" val="318476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2F591-B4C2-49A1-85C4-70E2FBBE5F23}" type="slidenum">
              <a:rPr lang="en-US" smtClean="0"/>
              <a:pPr/>
              <a:t>19</a:t>
            </a:fld>
            <a:endParaRPr lang="en-US"/>
          </a:p>
        </p:txBody>
      </p:sp>
    </p:spTree>
    <p:extLst>
      <p:ext uri="{BB962C8B-B14F-4D97-AF65-F5344CB8AC3E}">
        <p14:creationId xmlns:p14="http://schemas.microsoft.com/office/powerpoint/2010/main" val="2464884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Box lunch to be provided so participants remain on sight and have chance interact with each other.</a:t>
            </a:r>
          </a:p>
          <a:p>
            <a:endParaRPr lang="en-US" dirty="0"/>
          </a:p>
        </p:txBody>
      </p:sp>
      <p:sp>
        <p:nvSpPr>
          <p:cNvPr id="4" name="Slide Number Placeholder 3"/>
          <p:cNvSpPr>
            <a:spLocks noGrp="1"/>
          </p:cNvSpPr>
          <p:nvPr>
            <p:ph type="sldNum" sz="quarter" idx="10"/>
          </p:nvPr>
        </p:nvSpPr>
        <p:spPr/>
        <p:txBody>
          <a:bodyPr/>
          <a:lstStyle/>
          <a:p>
            <a:fld id="{B0DA5BF2-DE01-4714-A602-D8A799C28F4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2347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dirty="0">
              <a:solidFill>
                <a:srgbClr val="DDDDDD"/>
              </a:solidFill>
            </a:endParaRPr>
          </a:p>
        </p:txBody>
      </p:sp>
      <p:sp>
        <p:nvSpPr>
          <p:cNvPr id="5" name="Footer Placeholder 4"/>
          <p:cNvSpPr>
            <a:spLocks noGrp="1"/>
          </p:cNvSpPr>
          <p:nvPr>
            <p:ph type="ftr" sz="quarter" idx="11"/>
          </p:nvPr>
        </p:nvSpPr>
        <p:spPr/>
        <p:txBody>
          <a:bodyPr/>
          <a:lstStyle/>
          <a:p>
            <a:endParaRPr lang="en-US" dirty="0">
              <a:solidFill>
                <a:srgbClr val="DDDDDD"/>
              </a:solidFill>
            </a:endParaRPr>
          </a:p>
        </p:txBody>
      </p:sp>
      <p:sp>
        <p:nvSpPr>
          <p:cNvPr id="6" name="Slide Number Placeholder 5"/>
          <p:cNvSpPr>
            <a:spLocks noGrp="1"/>
          </p:cNvSpPr>
          <p:nvPr>
            <p:ph type="sldNum" sz="quarter" idx="12"/>
          </p:nvPr>
        </p:nvSpPr>
        <p:spPr/>
        <p:txBody>
          <a:bodyPr/>
          <a:lstStyle/>
          <a:p>
            <a:fld id="{AE1FA9B6-AB91-4207-8078-E176CFB964C1}" type="slidenum">
              <a:rPr lang="en-US" smtClean="0">
                <a:solidFill>
                  <a:srgbClr val="DDDDDD"/>
                </a:solidFill>
              </a:rPr>
              <a:pPr/>
              <a:t>‹#›</a:t>
            </a:fld>
            <a:endParaRPr lang="en-US" dirty="0">
              <a:solidFill>
                <a:srgbClr val="DDDDDD"/>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DDDDDD"/>
              </a:solidFill>
            </a:endParaRPr>
          </a:p>
        </p:txBody>
      </p:sp>
      <p:sp>
        <p:nvSpPr>
          <p:cNvPr id="5" name="Footer Placeholder 4"/>
          <p:cNvSpPr>
            <a:spLocks noGrp="1"/>
          </p:cNvSpPr>
          <p:nvPr>
            <p:ph type="ftr" sz="quarter" idx="11"/>
          </p:nvPr>
        </p:nvSpPr>
        <p:spPr/>
        <p:txBody>
          <a:bodyPr/>
          <a:lstStyle/>
          <a:p>
            <a:endParaRPr lang="en-US" dirty="0">
              <a:solidFill>
                <a:srgbClr val="DDDDDD"/>
              </a:solidFill>
            </a:endParaRPr>
          </a:p>
        </p:txBody>
      </p:sp>
      <p:sp>
        <p:nvSpPr>
          <p:cNvPr id="6" name="Slide Number Placeholder 5"/>
          <p:cNvSpPr>
            <a:spLocks noGrp="1"/>
          </p:cNvSpPr>
          <p:nvPr>
            <p:ph type="sldNum" sz="quarter" idx="12"/>
          </p:nvPr>
        </p:nvSpPr>
        <p:spPr/>
        <p:txBody>
          <a:bodyPr/>
          <a:lstStyle/>
          <a:p>
            <a:fld id="{AA8CED2D-E9DE-4215-A917-1E8EE572E8D0}" type="slidenum">
              <a:rPr lang="en-US" smtClean="0">
                <a:solidFill>
                  <a:srgbClr val="DDDDDD"/>
                </a:solidFill>
              </a:rPr>
              <a:pPr/>
              <a:t>‹#›</a:t>
            </a:fld>
            <a:endParaRPr lang="en-US" dirty="0">
              <a:solidFill>
                <a:srgbClr val="DDDDDD"/>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DDDDDD"/>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srgbClr val="DDDDDD"/>
              </a:solidFill>
            </a:endParaRPr>
          </a:p>
        </p:txBody>
      </p:sp>
      <p:sp>
        <p:nvSpPr>
          <p:cNvPr id="6" name="Slide Number Placeholder 5"/>
          <p:cNvSpPr>
            <a:spLocks noGrp="1"/>
          </p:cNvSpPr>
          <p:nvPr>
            <p:ph type="sldNum" sz="quarter" idx="12"/>
          </p:nvPr>
        </p:nvSpPr>
        <p:spPr/>
        <p:txBody>
          <a:bodyPr/>
          <a:lstStyle/>
          <a:p>
            <a:fld id="{555D9389-D7D5-4997-9DD0-7B422B9AB357}" type="slidenum">
              <a:rPr lang="en-US" smtClean="0">
                <a:solidFill>
                  <a:srgbClr val="DDDDDD"/>
                </a:solidFill>
              </a:rPr>
              <a:pPr/>
              <a:t>‹#›</a:t>
            </a:fld>
            <a:endParaRPr lang="en-US" dirty="0">
              <a:solidFill>
                <a:srgbClr val="DDDDDD"/>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DDDDDD"/>
              </a:solidFill>
            </a:endParaRPr>
          </a:p>
        </p:txBody>
      </p:sp>
      <p:sp>
        <p:nvSpPr>
          <p:cNvPr id="5" name="Footer Placeholder 4"/>
          <p:cNvSpPr>
            <a:spLocks noGrp="1"/>
          </p:cNvSpPr>
          <p:nvPr>
            <p:ph type="ftr" sz="quarter" idx="11"/>
          </p:nvPr>
        </p:nvSpPr>
        <p:spPr/>
        <p:txBody>
          <a:bodyPr/>
          <a:lstStyle/>
          <a:p>
            <a:endParaRPr lang="en-US" dirty="0">
              <a:solidFill>
                <a:srgbClr val="DDDDDD"/>
              </a:solidFill>
            </a:endParaRPr>
          </a:p>
        </p:txBody>
      </p:sp>
      <p:sp>
        <p:nvSpPr>
          <p:cNvPr id="6" name="Slide Number Placeholder 5"/>
          <p:cNvSpPr>
            <a:spLocks noGrp="1"/>
          </p:cNvSpPr>
          <p:nvPr>
            <p:ph type="sldNum" sz="quarter" idx="12"/>
          </p:nvPr>
        </p:nvSpPr>
        <p:spPr/>
        <p:txBody>
          <a:bodyPr/>
          <a:lstStyle/>
          <a:p>
            <a:fld id="{1CFD092E-D566-4D7B-8BFF-33045ECF3CFF}" type="slidenum">
              <a:rPr lang="en-US" smtClean="0">
                <a:solidFill>
                  <a:srgbClr val="DDDDDD"/>
                </a:solidFill>
              </a:rPr>
              <a:pPr/>
              <a:t>‹#›</a:t>
            </a:fld>
            <a:endParaRPr lang="en-US" dirty="0">
              <a:solidFill>
                <a:srgbClr val="DDDDDD"/>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solidFill>
                <a:srgbClr val="DDDDDD"/>
              </a:solidFill>
            </a:endParaRPr>
          </a:p>
        </p:txBody>
      </p:sp>
      <p:sp>
        <p:nvSpPr>
          <p:cNvPr id="5" name="Footer Placeholder 4"/>
          <p:cNvSpPr>
            <a:spLocks noGrp="1"/>
          </p:cNvSpPr>
          <p:nvPr>
            <p:ph type="ftr" sz="quarter" idx="11"/>
          </p:nvPr>
        </p:nvSpPr>
        <p:spPr/>
        <p:txBody>
          <a:bodyPr/>
          <a:lstStyle/>
          <a:p>
            <a:endParaRPr lang="en-US" dirty="0">
              <a:solidFill>
                <a:srgbClr val="DDDDDD"/>
              </a:solidFill>
            </a:endParaRPr>
          </a:p>
        </p:txBody>
      </p:sp>
      <p:sp>
        <p:nvSpPr>
          <p:cNvPr id="6" name="Slide Number Placeholder 5"/>
          <p:cNvSpPr>
            <a:spLocks noGrp="1"/>
          </p:cNvSpPr>
          <p:nvPr>
            <p:ph type="sldNum" sz="quarter" idx="12"/>
          </p:nvPr>
        </p:nvSpPr>
        <p:spPr/>
        <p:txBody>
          <a:bodyPr/>
          <a:lstStyle/>
          <a:p>
            <a:fld id="{C6EDBE8A-0031-47CF-983A-EF4F9921ABF9}" type="slidenum">
              <a:rPr lang="en-US" smtClean="0">
                <a:solidFill>
                  <a:srgbClr val="DDDDDD"/>
                </a:solidFill>
              </a:rPr>
              <a:pPr/>
              <a:t>‹#›</a:t>
            </a:fld>
            <a:endParaRPr lang="en-US" dirty="0">
              <a:solidFill>
                <a:srgbClr val="DDDDDD"/>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solidFill>
                <a:srgbClr val="DDDDDD"/>
              </a:solidFill>
            </a:endParaRPr>
          </a:p>
        </p:txBody>
      </p:sp>
      <p:sp>
        <p:nvSpPr>
          <p:cNvPr id="6" name="Footer Placeholder 5"/>
          <p:cNvSpPr>
            <a:spLocks noGrp="1"/>
          </p:cNvSpPr>
          <p:nvPr>
            <p:ph type="ftr" sz="quarter" idx="11"/>
          </p:nvPr>
        </p:nvSpPr>
        <p:spPr/>
        <p:txBody>
          <a:bodyPr/>
          <a:lstStyle/>
          <a:p>
            <a:endParaRPr lang="en-US" dirty="0">
              <a:solidFill>
                <a:srgbClr val="DDDDDD"/>
              </a:solidFill>
            </a:endParaRPr>
          </a:p>
        </p:txBody>
      </p:sp>
      <p:sp>
        <p:nvSpPr>
          <p:cNvPr id="7" name="Slide Number Placeholder 6"/>
          <p:cNvSpPr>
            <a:spLocks noGrp="1"/>
          </p:cNvSpPr>
          <p:nvPr>
            <p:ph type="sldNum" sz="quarter" idx="12"/>
          </p:nvPr>
        </p:nvSpPr>
        <p:spPr/>
        <p:txBody>
          <a:bodyPr/>
          <a:lstStyle/>
          <a:p>
            <a:fld id="{C3B29ADB-B870-493D-BC2D-12D9CF6A0958}" type="slidenum">
              <a:rPr lang="en-US" smtClean="0">
                <a:solidFill>
                  <a:srgbClr val="DDDDDD"/>
                </a:solidFill>
              </a:rPr>
              <a:pPr/>
              <a:t>‹#›</a:t>
            </a:fld>
            <a:endParaRPr lang="en-US" dirty="0">
              <a:solidFill>
                <a:srgbClr val="DDDDDD"/>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dirty="0">
              <a:solidFill>
                <a:srgbClr val="DDDDDD"/>
              </a:solidFill>
            </a:endParaRPr>
          </a:p>
        </p:txBody>
      </p:sp>
      <p:sp>
        <p:nvSpPr>
          <p:cNvPr id="8" name="Footer Placeholder 7"/>
          <p:cNvSpPr>
            <a:spLocks noGrp="1"/>
          </p:cNvSpPr>
          <p:nvPr>
            <p:ph type="ftr" sz="quarter" idx="11"/>
          </p:nvPr>
        </p:nvSpPr>
        <p:spPr/>
        <p:txBody>
          <a:bodyPr/>
          <a:lstStyle/>
          <a:p>
            <a:endParaRPr lang="en-US" dirty="0">
              <a:solidFill>
                <a:srgbClr val="DDDDDD"/>
              </a:solidFill>
            </a:endParaRPr>
          </a:p>
        </p:txBody>
      </p:sp>
      <p:sp>
        <p:nvSpPr>
          <p:cNvPr id="9" name="Slide Number Placeholder 8"/>
          <p:cNvSpPr>
            <a:spLocks noGrp="1"/>
          </p:cNvSpPr>
          <p:nvPr>
            <p:ph type="sldNum" sz="quarter" idx="12"/>
          </p:nvPr>
        </p:nvSpPr>
        <p:spPr/>
        <p:txBody>
          <a:bodyPr/>
          <a:lstStyle/>
          <a:p>
            <a:fld id="{811DAC2E-DCA6-4448-BE45-EA610EF24F9C}" type="slidenum">
              <a:rPr lang="en-US" smtClean="0">
                <a:solidFill>
                  <a:srgbClr val="DDDDDD"/>
                </a:solidFill>
              </a:rPr>
              <a:pPr/>
              <a:t>‹#›</a:t>
            </a:fld>
            <a:endParaRPr lang="en-US" dirty="0">
              <a:solidFill>
                <a:srgbClr val="DDDDDD"/>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solidFill>
                <a:srgbClr val="DDDDDD"/>
              </a:solidFill>
            </a:endParaRPr>
          </a:p>
        </p:txBody>
      </p:sp>
      <p:sp>
        <p:nvSpPr>
          <p:cNvPr id="4" name="Footer Placeholder 3"/>
          <p:cNvSpPr>
            <a:spLocks noGrp="1"/>
          </p:cNvSpPr>
          <p:nvPr>
            <p:ph type="ftr" sz="quarter" idx="11"/>
          </p:nvPr>
        </p:nvSpPr>
        <p:spPr/>
        <p:txBody>
          <a:bodyPr/>
          <a:lstStyle/>
          <a:p>
            <a:endParaRPr lang="en-US" dirty="0">
              <a:solidFill>
                <a:srgbClr val="DDDDDD"/>
              </a:solidFill>
            </a:endParaRPr>
          </a:p>
        </p:txBody>
      </p:sp>
      <p:sp>
        <p:nvSpPr>
          <p:cNvPr id="5" name="Slide Number Placeholder 4"/>
          <p:cNvSpPr>
            <a:spLocks noGrp="1"/>
          </p:cNvSpPr>
          <p:nvPr>
            <p:ph type="sldNum" sz="quarter" idx="12"/>
          </p:nvPr>
        </p:nvSpPr>
        <p:spPr/>
        <p:txBody>
          <a:bodyPr/>
          <a:lstStyle/>
          <a:p>
            <a:fld id="{EB344563-215C-4D22-92B0-CBFFFB0EA1F4}" type="slidenum">
              <a:rPr lang="en-US" smtClean="0">
                <a:solidFill>
                  <a:srgbClr val="DDDDDD"/>
                </a:solidFill>
              </a:rPr>
              <a:pPr/>
              <a:t>‹#›</a:t>
            </a:fld>
            <a:endParaRPr lang="en-US" dirty="0">
              <a:solidFill>
                <a:srgbClr val="DDDDDD"/>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DDDDDD"/>
              </a:solidFill>
            </a:endParaRPr>
          </a:p>
        </p:txBody>
      </p:sp>
      <p:sp>
        <p:nvSpPr>
          <p:cNvPr id="3" name="Footer Placeholder 2"/>
          <p:cNvSpPr>
            <a:spLocks noGrp="1"/>
          </p:cNvSpPr>
          <p:nvPr>
            <p:ph type="ftr" sz="quarter" idx="11"/>
          </p:nvPr>
        </p:nvSpPr>
        <p:spPr/>
        <p:txBody>
          <a:bodyPr/>
          <a:lstStyle/>
          <a:p>
            <a:endParaRPr lang="en-US" dirty="0">
              <a:solidFill>
                <a:srgbClr val="DDDDDD"/>
              </a:solidFill>
            </a:endParaRPr>
          </a:p>
        </p:txBody>
      </p:sp>
      <p:sp>
        <p:nvSpPr>
          <p:cNvPr id="4" name="Slide Number Placeholder 3"/>
          <p:cNvSpPr>
            <a:spLocks noGrp="1"/>
          </p:cNvSpPr>
          <p:nvPr>
            <p:ph type="sldNum" sz="quarter" idx="12"/>
          </p:nvPr>
        </p:nvSpPr>
        <p:spPr/>
        <p:txBody>
          <a:bodyPr/>
          <a:lstStyle/>
          <a:p>
            <a:fld id="{64053BE9-DE0F-4722-9C21-4FC9BF4BC2C8}" type="slidenum">
              <a:rPr lang="en-US" smtClean="0">
                <a:solidFill>
                  <a:srgbClr val="DDDDDD"/>
                </a:solidFill>
              </a:rPr>
              <a:pPr/>
              <a:t>‹#›</a:t>
            </a:fld>
            <a:endParaRPr lang="en-US" dirty="0">
              <a:solidFill>
                <a:srgbClr val="DDDDD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DDDDDD"/>
              </a:solidFill>
            </a:endParaRPr>
          </a:p>
        </p:txBody>
      </p:sp>
      <p:sp>
        <p:nvSpPr>
          <p:cNvPr id="6" name="Footer Placeholder 5"/>
          <p:cNvSpPr>
            <a:spLocks noGrp="1"/>
          </p:cNvSpPr>
          <p:nvPr>
            <p:ph type="ftr" sz="quarter" idx="11"/>
          </p:nvPr>
        </p:nvSpPr>
        <p:spPr/>
        <p:txBody>
          <a:bodyPr/>
          <a:lstStyle/>
          <a:p>
            <a:endParaRPr lang="en-US" dirty="0">
              <a:solidFill>
                <a:srgbClr val="DDDDDD"/>
              </a:solidFill>
            </a:endParaRPr>
          </a:p>
        </p:txBody>
      </p:sp>
      <p:sp>
        <p:nvSpPr>
          <p:cNvPr id="7" name="Slide Number Placeholder 6"/>
          <p:cNvSpPr>
            <a:spLocks noGrp="1"/>
          </p:cNvSpPr>
          <p:nvPr>
            <p:ph type="sldNum" sz="quarter" idx="12"/>
          </p:nvPr>
        </p:nvSpPr>
        <p:spPr/>
        <p:txBody>
          <a:bodyPr/>
          <a:lstStyle/>
          <a:p>
            <a:fld id="{C37DF15D-42AE-4596-8C5E-64D804A262AA}" type="slidenum">
              <a:rPr lang="en-US" smtClean="0">
                <a:solidFill>
                  <a:srgbClr val="DDDDDD"/>
                </a:solidFill>
              </a:rPr>
              <a:pPr/>
              <a:t>‹#›</a:t>
            </a:fld>
            <a:endParaRPr lang="en-US" dirty="0">
              <a:solidFill>
                <a:srgbClr val="DDDDDD"/>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dirty="0">
              <a:solidFill>
                <a:srgbClr val="DDDDDD"/>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srgbClr val="DDDDDD"/>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2EE0CF49-E441-4C52-9455-87C9CD28D9DB}" type="slidenum">
              <a:rPr lang="en-US" smtClean="0">
                <a:solidFill>
                  <a:srgbClr val="DDDDDD"/>
                </a:solidFill>
              </a:rPr>
              <a:pPr/>
              <a:t>‹#›</a:t>
            </a:fld>
            <a:endParaRPr lang="en-US" dirty="0">
              <a:solidFill>
                <a:srgbClr val="DDDDDD"/>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pPr>
            <a:endParaRPr lang="en-US" dirty="0">
              <a:solidFill>
                <a:srgbClr val="DDDDDD"/>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pPr>
            <a:endParaRPr lang="en-US" dirty="0">
              <a:solidFill>
                <a:srgbClr val="DDDDDD"/>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fontAlgn="base">
              <a:spcBef>
                <a:spcPct val="0"/>
              </a:spcBef>
              <a:spcAft>
                <a:spcPct val="0"/>
              </a:spcAft>
            </a:pPr>
            <a:fld id="{71C97FAF-6EB6-467B-9F04-FAF327CF913D}" type="slidenum">
              <a:rPr lang="en-US" smtClean="0">
                <a:solidFill>
                  <a:srgbClr val="DDDDDD"/>
                </a:solidFill>
              </a:rPr>
              <a:pPr fontAlgn="base">
                <a:spcBef>
                  <a:spcPct val="0"/>
                </a:spcBef>
                <a:spcAft>
                  <a:spcPct val="0"/>
                </a:spcAft>
              </a:pPr>
              <a:t>‹#›</a:t>
            </a:fld>
            <a:endParaRPr lang="en-US" dirty="0">
              <a:solidFill>
                <a:srgbClr val="DDDDDD"/>
              </a:solidFill>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Poirier.wm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oleObject" Target="../embeddings/oleObject1.bin"/><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Gottlieb.wm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7.emf"/><Relationship Id="rId4" Type="http://schemas.openxmlformats.org/officeDocument/2006/relationships/oleObject" Target="../embeddings/Microsoft_Excel_97-2003_Worksheet1.xls"/></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752600"/>
            <a:ext cx="7467600" cy="381000"/>
          </a:xfrm>
        </p:spPr>
        <p:txBody>
          <a:bodyPr>
            <a:normAutofit fontScale="90000"/>
          </a:bodyPr>
          <a:lstStyle/>
          <a:p>
            <a:r>
              <a:rPr lang="en-US" sz="7300" dirty="0" smtClean="0">
                <a:latin typeface="Calibri" pitchFamily="34" charset="0"/>
                <a:cs typeface="Times New Roman" pitchFamily="18" charset="0"/>
              </a:rPr>
              <a:t>Mega Projects Guidelines Training</a:t>
            </a:r>
            <a:r>
              <a:rPr lang="en-US" sz="3600" dirty="0">
                <a:cs typeface="Times New Roman" pitchFamily="18" charset="0"/>
              </a:rPr>
              <a:t/>
            </a:r>
            <a:br>
              <a:rPr lang="en-US" sz="3600" dirty="0">
                <a:cs typeface="Times New Roman" pitchFamily="18" charset="0"/>
              </a:rPr>
            </a:br>
            <a:r>
              <a:rPr lang="en-US" dirty="0">
                <a:cs typeface="Times New Roman" pitchFamily="18" charset="0"/>
              </a:rPr>
              <a:t> </a:t>
            </a:r>
            <a:br>
              <a:rPr lang="en-US" dirty="0">
                <a:cs typeface="Times New Roman" pitchFamily="18" charset="0"/>
              </a:rPr>
            </a:br>
            <a:endParaRPr lang="en-US" dirty="0"/>
          </a:p>
        </p:txBody>
      </p:sp>
      <p:sp>
        <p:nvSpPr>
          <p:cNvPr id="2051" name="Rectangle 3"/>
          <p:cNvSpPr>
            <a:spLocks noGrp="1" noChangeArrowheads="1"/>
          </p:cNvSpPr>
          <p:nvPr>
            <p:ph type="subTitle" idx="1"/>
          </p:nvPr>
        </p:nvSpPr>
        <p:spPr>
          <a:xfrm>
            <a:off x="533400" y="3390900"/>
            <a:ext cx="8610600" cy="6934200"/>
          </a:xfrm>
        </p:spPr>
        <p:txBody>
          <a:bodyPr/>
          <a:lstStyle/>
          <a:p>
            <a:pPr algn="l"/>
            <a:r>
              <a:rPr lang="en-US" dirty="0" smtClean="0">
                <a:cs typeface="Times New Roman" pitchFamily="18" charset="0"/>
              </a:rPr>
              <a:t>Course Objectives</a:t>
            </a:r>
          </a:p>
          <a:p>
            <a:pPr algn="l"/>
            <a:endParaRPr lang="en-US" dirty="0">
              <a:cs typeface="Times New Roman" pitchFamily="18" charset="0"/>
            </a:endParaRPr>
          </a:p>
        </p:txBody>
      </p:sp>
      <p:sp>
        <p:nvSpPr>
          <p:cNvPr id="4" name="TextBox 3"/>
          <p:cNvSpPr txBox="1"/>
          <p:nvPr/>
        </p:nvSpPr>
        <p:spPr>
          <a:xfrm>
            <a:off x="4419600" y="5334000"/>
            <a:ext cx="4724400" cy="1754326"/>
          </a:xfrm>
          <a:prstGeom prst="rect">
            <a:avLst/>
          </a:prstGeom>
          <a:noFill/>
        </p:spPr>
        <p:txBody>
          <a:bodyPr wrap="square" rtlCol="0">
            <a:spAutoFit/>
          </a:bodyPr>
          <a:lstStyle/>
          <a:p>
            <a:r>
              <a:rPr lang="en-US" sz="2000" b="1" dirty="0" smtClean="0"/>
              <a:t>Van Walling, PE</a:t>
            </a:r>
          </a:p>
          <a:p>
            <a:r>
              <a:rPr lang="en-US" sz="1600" dirty="0" smtClean="0"/>
              <a:t>Walling Consulting Services</a:t>
            </a:r>
          </a:p>
          <a:p>
            <a:r>
              <a:rPr lang="en-US" sz="2000" b="1" dirty="0" smtClean="0"/>
              <a:t>Gary Whited, PE</a:t>
            </a:r>
          </a:p>
          <a:p>
            <a:r>
              <a:rPr lang="en-US" sz="1600" dirty="0" smtClean="0"/>
              <a:t>Construction and Materials Support Center</a:t>
            </a:r>
          </a:p>
          <a:p>
            <a:r>
              <a:rPr lang="en-US" sz="1600" dirty="0" smtClean="0"/>
              <a:t>UW-Madison</a:t>
            </a:r>
          </a:p>
          <a:p>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0" y="152400"/>
            <a:ext cx="9144000" cy="1143000"/>
          </a:xfrm>
          <a:prstGeom prst="rect">
            <a:avLst/>
          </a:prstGeom>
        </p:spPr>
        <p:txBody>
          <a:bodyPr vert="horz" lIns="91440" rIns="45720" rtlCol="0" anchor="ctr">
            <a:normAutofit fontScale="9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Calibri" pitchFamily="34" charset="0"/>
                <a:ea typeface="+mj-ea"/>
                <a:cs typeface="Times New Roman" pitchFamily="18" charset="0"/>
              </a:rPr>
              <a:t>Mega projects are not business as usual !</a:t>
            </a:r>
            <a:endParaRPr kumimoji="0" lang="en-US" sz="4500" b="1" i="0" u="none" strike="noStrike" kern="1200" cap="none" spc="0" normalizeH="0" baseline="0" noProof="0" dirty="0">
              <a:ln>
                <a:noFill/>
              </a:ln>
              <a:solidFill>
                <a:schemeClr val="accent1">
                  <a:satMod val="150000"/>
                </a:schemeClr>
              </a:solidFill>
              <a:effectLst/>
              <a:uLnTx/>
              <a:uFillTx/>
              <a:latin typeface="Calibri" pitchFamily="34" charset="0"/>
              <a:ea typeface="+mj-ea"/>
              <a:cs typeface="Times New Roman" pitchFamily="18" charset="0"/>
            </a:endParaRPr>
          </a:p>
        </p:txBody>
      </p:sp>
      <p:sp>
        <p:nvSpPr>
          <p:cNvPr id="13" name="TextBox 12"/>
          <p:cNvSpPr txBox="1"/>
          <p:nvPr/>
        </p:nvSpPr>
        <p:spPr>
          <a:xfrm>
            <a:off x="1219200" y="3352800"/>
            <a:ext cx="7010400" cy="584775"/>
          </a:xfrm>
          <a:prstGeom prst="rect">
            <a:avLst/>
          </a:prstGeom>
          <a:noFill/>
        </p:spPr>
        <p:txBody>
          <a:bodyPr wrap="square" rtlCol="0">
            <a:spAutoFit/>
          </a:bodyPr>
          <a:lstStyle/>
          <a:p>
            <a:r>
              <a:rPr lang="en-US" sz="3200" dirty="0" smtClean="0">
                <a:latin typeface="Comic Sans MS" pitchFamily="66" charset="0"/>
              </a:rPr>
              <a:t>Ryan’s Rule of Times 10 for </a:t>
            </a:r>
            <a:r>
              <a:rPr lang="en-US" sz="3200" dirty="0" err="1" smtClean="0">
                <a:latin typeface="Comic Sans MS" pitchFamily="66" charset="0"/>
              </a:rPr>
              <a:t>Mega’s</a:t>
            </a:r>
            <a:r>
              <a:rPr lang="en-US" sz="3200" dirty="0" smtClean="0">
                <a:latin typeface="Comic Sans MS" pitchFamily="66" charset="0"/>
              </a:rPr>
              <a:t> </a:t>
            </a:r>
            <a:endParaRPr lang="en-US" sz="3200"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1752600"/>
            <a:ext cx="7696200" cy="685800"/>
          </a:xfrm>
        </p:spPr>
        <p:txBody>
          <a:bodyPr/>
          <a:lstStyle/>
          <a:p>
            <a:pPr>
              <a:buNone/>
            </a:pPr>
            <a:r>
              <a:rPr lang="en-US" sz="3600" dirty="0" smtClean="0">
                <a:latin typeface="Calibri" pitchFamily="34" charset="0"/>
              </a:rPr>
              <a:t>Mega projects are complex to manage.</a:t>
            </a:r>
          </a:p>
          <a:p>
            <a:endParaRPr lang="en-US" dirty="0"/>
          </a:p>
        </p:txBody>
      </p:sp>
      <p:grpSp>
        <p:nvGrpSpPr>
          <p:cNvPr id="2" name="Group 11"/>
          <p:cNvGrpSpPr/>
          <p:nvPr/>
        </p:nvGrpSpPr>
        <p:grpSpPr>
          <a:xfrm>
            <a:off x="152400" y="3276600"/>
            <a:ext cx="4294208" cy="2071671"/>
            <a:chOff x="784980" y="3200400"/>
            <a:chExt cx="6435877" cy="2927625"/>
          </a:xfrm>
        </p:grpSpPr>
        <p:sp>
          <p:nvSpPr>
            <p:cNvPr id="8" name="TextBox 7"/>
            <p:cNvSpPr txBox="1"/>
            <p:nvPr/>
          </p:nvSpPr>
          <p:spPr>
            <a:xfrm>
              <a:off x="6172200" y="5562601"/>
              <a:ext cx="1048657" cy="565424"/>
            </a:xfrm>
            <a:prstGeom prst="rect">
              <a:avLst/>
            </a:prstGeom>
            <a:noFill/>
          </p:spPr>
          <p:txBody>
            <a:bodyPr wrap="square" rtlCol="0">
              <a:spAutoFit/>
            </a:bodyPr>
            <a:lstStyle/>
            <a:p>
              <a:r>
                <a:rPr lang="en-US" sz="2000" dirty="0" smtClean="0">
                  <a:latin typeface="Calibri" pitchFamily="34" charset="0"/>
                </a:rPr>
                <a:t>Cost</a:t>
              </a:r>
              <a:endParaRPr lang="en-US" sz="2000" dirty="0">
                <a:latin typeface="Calibri" pitchFamily="34" charset="0"/>
              </a:endParaRPr>
            </a:p>
          </p:txBody>
        </p:sp>
        <p:sp>
          <p:nvSpPr>
            <p:cNvPr id="6" name="Isosceles Triangle 5"/>
            <p:cNvSpPr/>
            <p:nvPr/>
          </p:nvSpPr>
          <p:spPr bwMode="auto">
            <a:xfrm>
              <a:off x="2612237" y="3738818"/>
              <a:ext cx="3276600" cy="2133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3398762" y="3200400"/>
              <a:ext cx="1815495" cy="565424"/>
            </a:xfrm>
            <a:prstGeom prst="rect">
              <a:avLst/>
            </a:prstGeom>
            <a:noFill/>
          </p:spPr>
          <p:txBody>
            <a:bodyPr wrap="square" rtlCol="0">
              <a:spAutoFit/>
            </a:bodyPr>
            <a:lstStyle/>
            <a:p>
              <a:r>
                <a:rPr lang="en-US" sz="2000" dirty="0" smtClean="0">
                  <a:latin typeface="Calibri" pitchFamily="34" charset="0"/>
                </a:rPr>
                <a:t>Technical</a:t>
              </a:r>
              <a:endParaRPr lang="en-US" sz="2000" dirty="0">
                <a:latin typeface="Calibri" pitchFamily="34" charset="0"/>
              </a:endParaRPr>
            </a:p>
          </p:txBody>
        </p:sp>
        <p:sp>
          <p:nvSpPr>
            <p:cNvPr id="9" name="TextBox 8"/>
            <p:cNvSpPr txBox="1"/>
            <p:nvPr/>
          </p:nvSpPr>
          <p:spPr>
            <a:xfrm>
              <a:off x="784980" y="5562601"/>
              <a:ext cx="1867735" cy="565424"/>
            </a:xfrm>
            <a:prstGeom prst="rect">
              <a:avLst/>
            </a:prstGeom>
            <a:noFill/>
          </p:spPr>
          <p:txBody>
            <a:bodyPr wrap="square" rtlCol="0">
              <a:spAutoFit/>
            </a:bodyPr>
            <a:lstStyle/>
            <a:p>
              <a:r>
                <a:rPr lang="en-US" sz="2000" dirty="0" smtClean="0">
                  <a:latin typeface="Calibri" pitchFamily="34" charset="0"/>
                </a:rPr>
                <a:t>Schedule</a:t>
              </a:r>
              <a:endParaRPr lang="en-US" sz="2000" dirty="0">
                <a:latin typeface="Calibri" pitchFamily="34" charset="0"/>
              </a:endParaRPr>
            </a:p>
          </p:txBody>
        </p:sp>
        <p:sp>
          <p:nvSpPr>
            <p:cNvPr id="10" name="TextBox 9"/>
            <p:cNvSpPr txBox="1"/>
            <p:nvPr/>
          </p:nvSpPr>
          <p:spPr>
            <a:xfrm>
              <a:off x="3525865" y="4953000"/>
              <a:ext cx="1365552" cy="565424"/>
            </a:xfrm>
            <a:prstGeom prst="rect">
              <a:avLst/>
            </a:prstGeom>
            <a:noFill/>
          </p:spPr>
          <p:txBody>
            <a:bodyPr wrap="square" rtlCol="0">
              <a:spAutoFit/>
            </a:bodyPr>
            <a:lstStyle/>
            <a:p>
              <a:r>
                <a:rPr lang="en-US" sz="2000" dirty="0" smtClean="0">
                  <a:latin typeface="Calibri" pitchFamily="34" charset="0"/>
                </a:rPr>
                <a:t>SCOPE</a:t>
              </a:r>
              <a:endParaRPr lang="en-US" sz="2000" dirty="0">
                <a:latin typeface="Calibri" pitchFamily="34" charset="0"/>
              </a:endParaRPr>
            </a:p>
          </p:txBody>
        </p:sp>
      </p:grpSp>
      <p:sp>
        <p:nvSpPr>
          <p:cNvPr id="11" name="Rectangle 2"/>
          <p:cNvSpPr txBox="1">
            <a:spLocks noChangeArrowheads="1"/>
          </p:cNvSpPr>
          <p:nvPr/>
        </p:nvSpPr>
        <p:spPr>
          <a:xfrm>
            <a:off x="0" y="152400"/>
            <a:ext cx="9144000" cy="1143000"/>
          </a:xfrm>
          <a:prstGeom prst="rect">
            <a:avLst/>
          </a:prstGeom>
        </p:spPr>
        <p:txBody>
          <a:bodyPr vert="horz" lIns="91440" rIns="45720" rtlCol="0" anchor="ctr">
            <a:normAutofit fontScale="9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Calibri" pitchFamily="34" charset="0"/>
                <a:ea typeface="+mj-ea"/>
                <a:cs typeface="Times New Roman" pitchFamily="18" charset="0"/>
              </a:rPr>
              <a:t>Mega projects are not business as usual !</a:t>
            </a:r>
            <a:endParaRPr kumimoji="0" lang="en-US" sz="4500" b="1" i="0" u="none" strike="noStrike" kern="1200" cap="none" spc="0" normalizeH="0" baseline="0" noProof="0" dirty="0">
              <a:ln>
                <a:noFill/>
              </a:ln>
              <a:solidFill>
                <a:schemeClr val="accent1">
                  <a:satMod val="150000"/>
                </a:schemeClr>
              </a:solidFill>
              <a:effectLst/>
              <a:uLnTx/>
              <a:uFillTx/>
              <a:latin typeface="Calibri" pitchFamily="34" charset="0"/>
              <a:ea typeface="+mj-ea"/>
              <a:cs typeface="Times New Roman" pitchFamily="18" charset="0"/>
            </a:endParaRPr>
          </a:p>
        </p:txBody>
      </p:sp>
      <p:grpSp>
        <p:nvGrpSpPr>
          <p:cNvPr id="12" name="Group 12"/>
          <p:cNvGrpSpPr/>
          <p:nvPr/>
        </p:nvGrpSpPr>
        <p:grpSpPr>
          <a:xfrm>
            <a:off x="4038600" y="2971800"/>
            <a:ext cx="4648200" cy="2617182"/>
            <a:chOff x="1500352" y="3352800"/>
            <a:chExt cx="6090744" cy="3232989"/>
          </a:xfrm>
        </p:grpSpPr>
        <p:sp>
          <p:nvSpPr>
            <p:cNvPr id="13" name="Regular Pentagon 12"/>
            <p:cNvSpPr/>
            <p:nvPr/>
          </p:nvSpPr>
          <p:spPr bwMode="auto">
            <a:xfrm>
              <a:off x="3200400" y="3810000"/>
              <a:ext cx="3200400" cy="2438400"/>
            </a:xfrm>
            <a:prstGeom prst="pentagon">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4096407" y="3352800"/>
              <a:ext cx="1524000" cy="494253"/>
            </a:xfrm>
            <a:prstGeom prst="rect">
              <a:avLst/>
            </a:prstGeom>
            <a:noFill/>
          </p:spPr>
          <p:txBody>
            <a:bodyPr wrap="square" rtlCol="0">
              <a:spAutoFit/>
            </a:bodyPr>
            <a:lstStyle/>
            <a:p>
              <a:r>
                <a:rPr lang="en-US" sz="2000" dirty="0" smtClean="0">
                  <a:latin typeface="Calibri" pitchFamily="34" charset="0"/>
                </a:rPr>
                <a:t>Technical</a:t>
              </a:r>
              <a:endParaRPr lang="en-US" sz="2000" dirty="0">
                <a:latin typeface="Calibri" pitchFamily="34" charset="0"/>
              </a:endParaRPr>
            </a:p>
          </p:txBody>
        </p:sp>
        <p:sp>
          <p:nvSpPr>
            <p:cNvPr id="15" name="TextBox 14"/>
            <p:cNvSpPr txBox="1"/>
            <p:nvPr/>
          </p:nvSpPr>
          <p:spPr>
            <a:xfrm>
              <a:off x="6629400" y="4495800"/>
              <a:ext cx="961696" cy="494253"/>
            </a:xfrm>
            <a:prstGeom prst="rect">
              <a:avLst/>
            </a:prstGeom>
            <a:noFill/>
          </p:spPr>
          <p:txBody>
            <a:bodyPr wrap="square" rtlCol="0">
              <a:spAutoFit/>
            </a:bodyPr>
            <a:lstStyle/>
            <a:p>
              <a:r>
                <a:rPr lang="en-US" sz="2000" dirty="0" smtClean="0">
                  <a:latin typeface="Calibri" pitchFamily="34" charset="0"/>
                </a:rPr>
                <a:t>Cost</a:t>
              </a:r>
              <a:endParaRPr lang="en-US" sz="2000" dirty="0">
                <a:latin typeface="Calibri" pitchFamily="34" charset="0"/>
              </a:endParaRPr>
            </a:p>
          </p:txBody>
        </p:sp>
        <p:sp>
          <p:nvSpPr>
            <p:cNvPr id="16" name="TextBox 15"/>
            <p:cNvSpPr txBox="1"/>
            <p:nvPr/>
          </p:nvSpPr>
          <p:spPr>
            <a:xfrm>
              <a:off x="1500352" y="4419600"/>
              <a:ext cx="1471448" cy="494254"/>
            </a:xfrm>
            <a:prstGeom prst="rect">
              <a:avLst/>
            </a:prstGeom>
            <a:noFill/>
          </p:spPr>
          <p:txBody>
            <a:bodyPr wrap="square" rtlCol="0">
              <a:spAutoFit/>
            </a:bodyPr>
            <a:lstStyle/>
            <a:p>
              <a:pPr algn="r"/>
              <a:r>
                <a:rPr lang="en-US" sz="2000" dirty="0" smtClean="0">
                  <a:latin typeface="Calibri" pitchFamily="34" charset="0"/>
                </a:rPr>
                <a:t>Schedule</a:t>
              </a:r>
              <a:endParaRPr lang="en-US" sz="2000" dirty="0">
                <a:latin typeface="Calibri" pitchFamily="34" charset="0"/>
              </a:endParaRPr>
            </a:p>
          </p:txBody>
        </p:sp>
        <p:sp>
          <p:nvSpPr>
            <p:cNvPr id="17" name="TextBox 16"/>
            <p:cNvSpPr txBox="1"/>
            <p:nvPr/>
          </p:nvSpPr>
          <p:spPr>
            <a:xfrm>
              <a:off x="6172200" y="6091535"/>
              <a:ext cx="1418896" cy="494254"/>
            </a:xfrm>
            <a:prstGeom prst="rect">
              <a:avLst/>
            </a:prstGeom>
            <a:noFill/>
          </p:spPr>
          <p:txBody>
            <a:bodyPr wrap="square" rtlCol="0">
              <a:spAutoFit/>
            </a:bodyPr>
            <a:lstStyle/>
            <a:p>
              <a:r>
                <a:rPr lang="en-US" sz="2000" dirty="0" smtClean="0">
                  <a:latin typeface="Calibri" pitchFamily="34" charset="0"/>
                </a:rPr>
                <a:t>Context</a:t>
              </a:r>
              <a:endParaRPr lang="en-US" sz="2000" dirty="0">
                <a:latin typeface="Calibri" pitchFamily="34" charset="0"/>
              </a:endParaRPr>
            </a:p>
          </p:txBody>
        </p:sp>
        <p:sp>
          <p:nvSpPr>
            <p:cNvPr id="18" name="TextBox 17"/>
            <p:cNvSpPr txBox="1"/>
            <p:nvPr/>
          </p:nvSpPr>
          <p:spPr>
            <a:xfrm>
              <a:off x="1981199" y="6058946"/>
              <a:ext cx="1715815" cy="494253"/>
            </a:xfrm>
            <a:prstGeom prst="rect">
              <a:avLst/>
            </a:prstGeom>
            <a:noFill/>
          </p:spPr>
          <p:txBody>
            <a:bodyPr wrap="square" rtlCol="0">
              <a:spAutoFit/>
            </a:bodyPr>
            <a:lstStyle/>
            <a:p>
              <a:r>
                <a:rPr lang="en-US" sz="2000" dirty="0" smtClean="0">
                  <a:latin typeface="Calibri" pitchFamily="34" charset="0"/>
                </a:rPr>
                <a:t>Financing</a:t>
              </a:r>
              <a:endParaRPr lang="en-US" sz="2000" dirty="0">
                <a:latin typeface="Calibri" pitchFamily="34" charset="0"/>
              </a:endParaRPr>
            </a:p>
          </p:txBody>
        </p:sp>
        <p:sp>
          <p:nvSpPr>
            <p:cNvPr id="19" name="TextBox 18"/>
            <p:cNvSpPr txBox="1"/>
            <p:nvPr/>
          </p:nvSpPr>
          <p:spPr>
            <a:xfrm>
              <a:off x="4267200" y="4876800"/>
              <a:ext cx="1219200" cy="494254"/>
            </a:xfrm>
            <a:prstGeom prst="rect">
              <a:avLst/>
            </a:prstGeom>
            <a:noFill/>
          </p:spPr>
          <p:txBody>
            <a:bodyPr wrap="square" rtlCol="0">
              <a:spAutoFit/>
            </a:bodyPr>
            <a:lstStyle/>
            <a:p>
              <a:r>
                <a:rPr lang="en-US" sz="2000" dirty="0" smtClean="0">
                  <a:latin typeface="Calibri" pitchFamily="34" charset="0"/>
                </a:rPr>
                <a:t>SCOPE</a:t>
              </a:r>
              <a:endParaRPr lang="en-US" sz="2000" dirty="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Clr clrSpc="rgb" dir="cw">
                                      <p:cBhvr override="childStyle">
                                        <p:cTn id="22" dur="100" fill="hold"/>
                                        <p:tgtEl>
                                          <p:spTgt spid="12"/>
                                        </p:tgtEl>
                                        <p:attrNameLst>
                                          <p:attrName>style.color</p:attrName>
                                        </p:attrNameLst>
                                      </p:cBhvr>
                                      <p:to>
                                        <a:schemeClr val="accent2"/>
                                      </p:to>
                                    </p:animClr>
                                    <p:animClr clrSpc="rgb" dir="cw">
                                      <p:cBhvr>
                                        <p:cTn id="23" dur="100" fill="hold"/>
                                        <p:tgtEl>
                                          <p:spTgt spid="12"/>
                                        </p:tgtEl>
                                        <p:attrNameLst>
                                          <p:attrName>fillcolor</p:attrName>
                                        </p:attrNameLst>
                                      </p:cBhvr>
                                      <p:to>
                                        <a:schemeClr val="accent2"/>
                                      </p:to>
                                    </p:animClr>
                                    <p:set>
                                      <p:cBhvr>
                                        <p:cTn id="24" dur="100" fill="hold"/>
                                        <p:tgtEl>
                                          <p:spTgt spid="12"/>
                                        </p:tgtEl>
                                        <p:attrNameLst>
                                          <p:attrName>fill.type</p:attrName>
                                        </p:attrNameLst>
                                      </p:cBhvr>
                                      <p:to>
                                        <p:strVal val="solid"/>
                                      </p:to>
                                    </p:set>
                                    <p:set>
                                      <p:cBhvr>
                                        <p:cTn id="25" dur="100" fill="hold"/>
                                        <p:tgtEl>
                                          <p:spTgt spid="12"/>
                                        </p:tgtEl>
                                        <p:attrNameLst>
                                          <p:attrName>fill.on</p:attrName>
                                        </p:attrNameLst>
                                      </p:cBhvr>
                                      <p:to>
                                        <p:strVal val="true"/>
                                      </p:to>
                                    </p:se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52400" y="228600"/>
            <a:ext cx="8991600" cy="1143000"/>
          </a:xfrm>
        </p:spPr>
        <p:txBody>
          <a:bodyPr>
            <a:normAutofit fontScale="90000"/>
          </a:bodyPr>
          <a:lstStyle/>
          <a:p>
            <a:pPr algn="l"/>
            <a:r>
              <a:rPr lang="en-US" dirty="0" smtClean="0">
                <a:latin typeface="Calibri" pitchFamily="34" charset="0"/>
                <a:cs typeface="Times New Roman" pitchFamily="18" charset="0"/>
              </a:rPr>
              <a:t>Mega projects are not business as usual!</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304800" y="1752600"/>
            <a:ext cx="8382000" cy="1066800"/>
          </a:xfrm>
        </p:spPr>
        <p:txBody>
          <a:bodyPr>
            <a:normAutofit fontScale="92500" lnSpcReduction="10000"/>
          </a:bodyPr>
          <a:lstStyle/>
          <a:p>
            <a:pPr>
              <a:buNone/>
            </a:pPr>
            <a:r>
              <a:rPr lang="en-US" sz="3600" dirty="0" smtClean="0">
                <a:latin typeface="Calibri" pitchFamily="34" charset="0"/>
              </a:rPr>
              <a:t>Mega projects require managing relationships. </a:t>
            </a:r>
          </a:p>
          <a:p>
            <a:pPr>
              <a:buNone/>
            </a:pPr>
            <a:r>
              <a:rPr lang="en-US" dirty="0" smtClean="0"/>
              <a:t> </a:t>
            </a:r>
            <a:endParaRPr lang="en-US" dirty="0"/>
          </a:p>
        </p:txBody>
      </p:sp>
      <p:pic>
        <p:nvPicPr>
          <p:cNvPr id="5121" name="Picture 1" descr="C:\Users\Public\Pictures\Sample Pictures\board_meeting.jpg"/>
          <p:cNvPicPr>
            <a:picLocks noChangeAspect="1" noChangeArrowheads="1"/>
          </p:cNvPicPr>
          <p:nvPr/>
        </p:nvPicPr>
        <p:blipFill>
          <a:blip r:embed="rId2" cstate="print"/>
          <a:srcRect/>
          <a:stretch>
            <a:fillRect/>
          </a:stretch>
        </p:blipFill>
        <p:spPr bwMode="auto">
          <a:xfrm>
            <a:off x="381001" y="3200401"/>
            <a:ext cx="4572000" cy="2411070"/>
          </a:xfrm>
          <a:prstGeom prst="rect">
            <a:avLst/>
          </a:prstGeom>
          <a:noFill/>
        </p:spPr>
      </p:pic>
      <p:sp>
        <p:nvSpPr>
          <p:cNvPr id="6" name="TextBox 5"/>
          <p:cNvSpPr txBox="1"/>
          <p:nvPr/>
        </p:nvSpPr>
        <p:spPr>
          <a:xfrm>
            <a:off x="5334000" y="2895600"/>
            <a:ext cx="3657600" cy="3847207"/>
          </a:xfrm>
          <a:prstGeom prst="rect">
            <a:avLst/>
          </a:prstGeom>
          <a:noFill/>
        </p:spPr>
        <p:txBody>
          <a:bodyPr wrap="square" rtlCol="0">
            <a:spAutoFit/>
          </a:bodyPr>
          <a:lstStyle/>
          <a:p>
            <a:pPr>
              <a:spcBef>
                <a:spcPts val="600"/>
              </a:spcBef>
              <a:buFont typeface="Arial" pitchFamily="34" charset="0"/>
              <a:buChar char="•"/>
            </a:pPr>
            <a:r>
              <a:rPr lang="en-US" sz="2800" dirty="0" smtClean="0">
                <a:latin typeface="Calibri" pitchFamily="34" charset="0"/>
              </a:rPr>
              <a:t>  Project Team</a:t>
            </a:r>
          </a:p>
          <a:p>
            <a:pPr>
              <a:buFont typeface="Arial" pitchFamily="34" charset="0"/>
              <a:buChar char="•"/>
            </a:pPr>
            <a:r>
              <a:rPr lang="en-US" sz="2800" dirty="0" smtClean="0">
                <a:latin typeface="Calibri" pitchFamily="34" charset="0"/>
              </a:rPr>
              <a:t>  Region &amp; Division</a:t>
            </a:r>
          </a:p>
          <a:p>
            <a:r>
              <a:rPr lang="en-US" sz="2800" dirty="0" smtClean="0">
                <a:latin typeface="Calibri" pitchFamily="34" charset="0"/>
              </a:rPr>
              <a:t>    Management</a:t>
            </a:r>
          </a:p>
          <a:p>
            <a:pPr>
              <a:spcBef>
                <a:spcPts val="600"/>
              </a:spcBef>
              <a:buFont typeface="Arial" pitchFamily="34" charset="0"/>
              <a:buChar char="•"/>
            </a:pPr>
            <a:r>
              <a:rPr lang="en-US" sz="2800" dirty="0" smtClean="0">
                <a:latin typeface="Calibri" pitchFamily="34" charset="0"/>
              </a:rPr>
              <a:t>  Region support staff</a:t>
            </a:r>
          </a:p>
          <a:p>
            <a:pPr>
              <a:spcBef>
                <a:spcPts val="600"/>
              </a:spcBef>
              <a:buFont typeface="Arial" pitchFamily="34" charset="0"/>
              <a:buChar char="•"/>
            </a:pPr>
            <a:r>
              <a:rPr lang="en-US" sz="2800" dirty="0" smtClean="0">
                <a:latin typeface="Calibri" pitchFamily="34" charset="0"/>
              </a:rPr>
              <a:t>  Statewide Bureaus</a:t>
            </a:r>
          </a:p>
          <a:p>
            <a:pPr>
              <a:spcBef>
                <a:spcPts val="600"/>
              </a:spcBef>
              <a:buFont typeface="Arial" pitchFamily="34" charset="0"/>
              <a:buChar char="•"/>
            </a:pPr>
            <a:r>
              <a:rPr lang="en-US" sz="2800" dirty="0" smtClean="0">
                <a:latin typeface="Calibri" pitchFamily="34" charset="0"/>
              </a:rPr>
              <a:t>  FHWA</a:t>
            </a:r>
          </a:p>
          <a:p>
            <a:pPr>
              <a:spcBef>
                <a:spcPts val="600"/>
              </a:spcBef>
              <a:buFont typeface="Arial" pitchFamily="34" charset="0"/>
              <a:buChar char="•"/>
            </a:pPr>
            <a:r>
              <a:rPr lang="en-US" sz="2800" dirty="0" smtClean="0">
                <a:latin typeface="Calibri" pitchFamily="34" charset="0"/>
              </a:rPr>
              <a:t>  Regulatory Agencies</a:t>
            </a:r>
          </a:p>
          <a:p>
            <a:endParaRPr lang="en-US"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52400" y="228600"/>
            <a:ext cx="8991600" cy="1143000"/>
          </a:xfrm>
        </p:spPr>
        <p:txBody>
          <a:bodyPr>
            <a:normAutofit fontScale="90000"/>
          </a:bodyPr>
          <a:lstStyle/>
          <a:p>
            <a:pPr algn="l"/>
            <a:r>
              <a:rPr lang="en-US" dirty="0" smtClean="0">
                <a:latin typeface="Calibri" pitchFamily="34" charset="0"/>
                <a:cs typeface="Times New Roman" pitchFamily="18" charset="0"/>
              </a:rPr>
              <a:t>Mega projects are not business as usual!</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304800" y="1752600"/>
            <a:ext cx="8382000" cy="1066800"/>
          </a:xfrm>
        </p:spPr>
        <p:txBody>
          <a:bodyPr>
            <a:normAutofit fontScale="92500" lnSpcReduction="10000"/>
          </a:bodyPr>
          <a:lstStyle/>
          <a:p>
            <a:pPr>
              <a:buNone/>
            </a:pPr>
            <a:r>
              <a:rPr lang="en-US" sz="3600" dirty="0" smtClean="0">
                <a:latin typeface="Calibri" pitchFamily="34" charset="0"/>
              </a:rPr>
              <a:t>Mega projects require managing relationships. </a:t>
            </a:r>
          </a:p>
          <a:p>
            <a:pPr>
              <a:buNone/>
            </a:pPr>
            <a:r>
              <a:rPr lang="en-US" dirty="0" smtClean="0"/>
              <a:t> </a:t>
            </a:r>
            <a:endParaRPr lang="en-US" dirty="0"/>
          </a:p>
        </p:txBody>
      </p:sp>
      <p:pic>
        <p:nvPicPr>
          <p:cNvPr id="1026" name="Picture 2" descr="C:\Users\Public\Pictures\Sample Pictures\stock-photo-3810695-relay-race.jpg"/>
          <p:cNvPicPr>
            <a:picLocks noChangeAspect="1" noChangeArrowheads="1"/>
          </p:cNvPicPr>
          <p:nvPr/>
        </p:nvPicPr>
        <p:blipFill>
          <a:blip r:embed="rId2" cstate="print"/>
          <a:srcRect/>
          <a:stretch>
            <a:fillRect/>
          </a:stretch>
        </p:blipFill>
        <p:spPr bwMode="auto">
          <a:xfrm>
            <a:off x="2209800" y="2819400"/>
            <a:ext cx="4760663" cy="32150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52400" y="228600"/>
            <a:ext cx="8991600" cy="1143000"/>
          </a:xfrm>
        </p:spPr>
        <p:txBody>
          <a:bodyPr>
            <a:normAutofit fontScale="90000"/>
          </a:bodyPr>
          <a:lstStyle/>
          <a:p>
            <a:pPr algn="l"/>
            <a:r>
              <a:rPr lang="en-US" dirty="0" smtClean="0">
                <a:latin typeface="Calibri" pitchFamily="34" charset="0"/>
                <a:cs typeface="Times New Roman" pitchFamily="18" charset="0"/>
              </a:rPr>
              <a:t>Mega projects are not business as usual!</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304800" y="1752600"/>
            <a:ext cx="8382000" cy="1066800"/>
          </a:xfrm>
        </p:spPr>
        <p:txBody>
          <a:bodyPr>
            <a:normAutofit fontScale="55000" lnSpcReduction="20000"/>
          </a:bodyPr>
          <a:lstStyle/>
          <a:p>
            <a:pPr>
              <a:buNone/>
            </a:pPr>
            <a:r>
              <a:rPr lang="en-US" sz="6300" dirty="0" smtClean="0">
                <a:latin typeface="Calibri" pitchFamily="34" charset="0"/>
              </a:rPr>
              <a:t>Mega projects require managing resources.</a:t>
            </a:r>
            <a:endParaRPr lang="en-US" dirty="0"/>
          </a:p>
        </p:txBody>
      </p:sp>
      <p:sp>
        <p:nvSpPr>
          <p:cNvPr id="2" name="TextBox 1"/>
          <p:cNvSpPr txBox="1"/>
          <p:nvPr/>
        </p:nvSpPr>
        <p:spPr>
          <a:xfrm>
            <a:off x="2971800" y="2819400"/>
            <a:ext cx="4419600" cy="2754600"/>
          </a:xfrm>
          <a:prstGeom prst="rect">
            <a:avLst/>
          </a:prstGeom>
          <a:noFill/>
        </p:spPr>
        <p:txBody>
          <a:bodyPr wrap="square" rtlCol="0">
            <a:spAutoFit/>
          </a:bodyPr>
          <a:lstStyle/>
          <a:p>
            <a:pPr>
              <a:spcBef>
                <a:spcPts val="1800"/>
              </a:spcBef>
              <a:buClr>
                <a:srgbClr val="FFFF00"/>
              </a:buClr>
              <a:buSzPct val="115000"/>
              <a:buFont typeface="Wingdings" pitchFamily="2" charset="2"/>
              <a:buChar char="§"/>
            </a:pPr>
            <a:r>
              <a:rPr lang="en-US" sz="3200" dirty="0" smtClean="0"/>
              <a:t>     Staff</a:t>
            </a:r>
          </a:p>
          <a:p>
            <a:pPr>
              <a:spcBef>
                <a:spcPts val="1800"/>
              </a:spcBef>
              <a:buClr>
                <a:srgbClr val="FFFF00"/>
              </a:buClr>
              <a:buSzPct val="115000"/>
              <a:buFont typeface="Wingdings" pitchFamily="2" charset="2"/>
              <a:buChar char="§"/>
            </a:pPr>
            <a:r>
              <a:rPr lang="en-US" sz="3200" dirty="0" smtClean="0"/>
              <a:t>     Facilities</a:t>
            </a:r>
          </a:p>
          <a:p>
            <a:pPr>
              <a:spcBef>
                <a:spcPts val="1800"/>
              </a:spcBef>
              <a:buClr>
                <a:srgbClr val="FFFF00"/>
              </a:buClr>
              <a:buSzPct val="115000"/>
              <a:buFont typeface="Wingdings" pitchFamily="2" charset="2"/>
              <a:buChar char="§"/>
            </a:pPr>
            <a:r>
              <a:rPr lang="en-US" sz="3200" dirty="0" smtClean="0"/>
              <a:t>     IT </a:t>
            </a:r>
          </a:p>
          <a:p>
            <a:pPr>
              <a:spcBef>
                <a:spcPts val="1800"/>
              </a:spcBef>
              <a:buClr>
                <a:srgbClr val="FFFF00"/>
              </a:buClr>
              <a:buSzPct val="115000"/>
              <a:buFont typeface="Wingdings" pitchFamily="2" charset="2"/>
              <a:buChar char="§"/>
            </a:pPr>
            <a:r>
              <a:rPr lang="en-US" sz="3200" dirty="0" smtClean="0"/>
              <a:t>     Equipment</a:t>
            </a:r>
            <a:endParaRPr lang="en-US" sz="3200" dirty="0"/>
          </a:p>
        </p:txBody>
      </p:sp>
    </p:spTree>
    <p:extLst>
      <p:ext uri="{BB962C8B-B14F-4D97-AF65-F5344CB8AC3E}">
        <p14:creationId xmlns:p14="http://schemas.microsoft.com/office/powerpoint/2010/main" val="3035332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228600"/>
            <a:ext cx="9144000" cy="1143000"/>
          </a:xfrm>
        </p:spPr>
        <p:txBody>
          <a:bodyPr>
            <a:normAutofit fontScale="90000"/>
          </a:bodyPr>
          <a:lstStyle/>
          <a:p>
            <a:pPr algn="l"/>
            <a:r>
              <a:rPr lang="en-US" dirty="0" smtClean="0">
                <a:latin typeface="Calibri" pitchFamily="34" charset="0"/>
                <a:cs typeface="Times New Roman" pitchFamily="18" charset="0"/>
              </a:rPr>
              <a:t>Mega projects are not business as usual !</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304800" y="1681162"/>
            <a:ext cx="5972175" cy="528638"/>
          </a:xfrm>
        </p:spPr>
        <p:txBody>
          <a:bodyPr>
            <a:normAutofit fontScale="77500" lnSpcReduction="20000"/>
          </a:bodyPr>
          <a:lstStyle/>
          <a:p>
            <a:pPr>
              <a:buNone/>
            </a:pPr>
            <a:r>
              <a:rPr lang="en-US" sz="3900" dirty="0" smtClean="0">
                <a:latin typeface="Calibri" pitchFamily="34" charset="0"/>
              </a:rPr>
              <a:t>Mega projects are high risk.</a:t>
            </a:r>
          </a:p>
          <a:p>
            <a:endParaRPr lang="en-US" dirty="0"/>
          </a:p>
        </p:txBody>
      </p:sp>
      <p:pic>
        <p:nvPicPr>
          <p:cNvPr id="1026" name="Picture 2" descr="C:\Users\Public\Pictures\Sample Pictures\dice-1.png"/>
          <p:cNvPicPr>
            <a:picLocks noChangeAspect="1" noChangeArrowheads="1"/>
          </p:cNvPicPr>
          <p:nvPr/>
        </p:nvPicPr>
        <p:blipFill>
          <a:blip r:embed="rId3" cstate="print"/>
          <a:srcRect/>
          <a:stretch>
            <a:fillRect/>
          </a:stretch>
        </p:blipFill>
        <p:spPr bwMode="auto">
          <a:xfrm>
            <a:off x="1219200" y="2286000"/>
            <a:ext cx="1600200" cy="1600200"/>
          </a:xfrm>
          <a:prstGeom prst="rect">
            <a:avLst/>
          </a:prstGeom>
          <a:noFill/>
        </p:spPr>
      </p:pic>
      <p:pic>
        <p:nvPicPr>
          <p:cNvPr id="3" name="Picture 4" descr="C:\Users\Whited\Pictures\utility 140.JPG"/>
          <p:cNvPicPr>
            <a:picLocks noChangeAspect="1" noChangeArrowheads="1"/>
          </p:cNvPicPr>
          <p:nvPr/>
        </p:nvPicPr>
        <p:blipFill>
          <a:blip r:embed="rId4" cstate="print"/>
          <a:srcRect/>
          <a:stretch>
            <a:fillRect/>
          </a:stretch>
        </p:blipFill>
        <p:spPr bwMode="auto">
          <a:xfrm>
            <a:off x="5029200" y="4267200"/>
            <a:ext cx="3124200" cy="2341743"/>
          </a:xfrm>
          <a:prstGeom prst="rect">
            <a:avLst/>
          </a:prstGeom>
          <a:noFill/>
        </p:spPr>
      </p:pic>
      <p:pic>
        <p:nvPicPr>
          <p:cNvPr id="37889" name="Picture 1" descr="d34df980-6344-4bd0-bbf9-38aca51d3da0"/>
          <p:cNvPicPr>
            <a:picLocks noChangeAspect="1" noChangeArrowheads="1"/>
          </p:cNvPicPr>
          <p:nvPr/>
        </p:nvPicPr>
        <p:blipFill>
          <a:blip r:embed="rId5" cstate="print"/>
          <a:srcRect/>
          <a:stretch>
            <a:fillRect/>
          </a:stretch>
        </p:blipFill>
        <p:spPr bwMode="auto">
          <a:xfrm>
            <a:off x="990600" y="4267200"/>
            <a:ext cx="3087801" cy="2314575"/>
          </a:xfrm>
          <a:prstGeom prst="rect">
            <a:avLst/>
          </a:prstGeom>
          <a:noFill/>
          <a:ln w="9525">
            <a:noFill/>
            <a:miter lim="800000"/>
            <a:headEnd/>
            <a:tailEnd/>
          </a:ln>
        </p:spPr>
      </p:pic>
      <p:pic>
        <p:nvPicPr>
          <p:cNvPr id="43010" name="Picture 2" descr="40bb0767-0d10-4a8a-afd7-206fdaeebee9"/>
          <p:cNvPicPr>
            <a:picLocks noChangeAspect="1" noChangeArrowheads="1"/>
          </p:cNvPicPr>
          <p:nvPr/>
        </p:nvPicPr>
        <p:blipFill>
          <a:blip r:embed="rId6" cstate="print"/>
          <a:srcRect/>
          <a:stretch>
            <a:fillRect/>
          </a:stretch>
        </p:blipFill>
        <p:spPr bwMode="auto">
          <a:xfrm>
            <a:off x="4953000" y="1676400"/>
            <a:ext cx="3138545" cy="2352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52400" y="228600"/>
            <a:ext cx="8991600" cy="1143000"/>
          </a:xfrm>
        </p:spPr>
        <p:txBody>
          <a:bodyPr>
            <a:normAutofit fontScale="90000"/>
          </a:bodyPr>
          <a:lstStyle/>
          <a:p>
            <a:pPr algn="l"/>
            <a:r>
              <a:rPr lang="en-US" dirty="0" smtClean="0">
                <a:latin typeface="Calibri" pitchFamily="34" charset="0"/>
                <a:cs typeface="Times New Roman" pitchFamily="18" charset="0"/>
              </a:rPr>
              <a:t>Mega projects are not business as usual!</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533400" y="1752600"/>
            <a:ext cx="8382000" cy="1066800"/>
          </a:xfrm>
        </p:spPr>
        <p:txBody>
          <a:bodyPr>
            <a:normAutofit/>
          </a:bodyPr>
          <a:lstStyle/>
          <a:p>
            <a:pPr>
              <a:buNone/>
            </a:pPr>
            <a:r>
              <a:rPr lang="en-US" dirty="0" smtClean="0"/>
              <a:t> </a:t>
            </a:r>
            <a:endParaRPr lang="en-US" dirty="0"/>
          </a:p>
        </p:txBody>
      </p:sp>
      <p:pic>
        <p:nvPicPr>
          <p:cNvPr id="2" name="Picture 2"/>
          <p:cNvPicPr>
            <a:picLocks noChangeAspect="1" noChangeArrowheads="1"/>
          </p:cNvPicPr>
          <p:nvPr/>
        </p:nvPicPr>
        <p:blipFill>
          <a:blip r:embed="rId2" cstate="print"/>
          <a:srcRect/>
          <a:stretch>
            <a:fillRect/>
          </a:stretch>
        </p:blipFill>
        <p:spPr bwMode="auto">
          <a:xfrm>
            <a:off x="1371600" y="2743200"/>
            <a:ext cx="6324600"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itle 1"/>
          <p:cNvSpPr txBox="1">
            <a:spLocks/>
          </p:cNvSpPr>
          <p:nvPr/>
        </p:nvSpPr>
        <p:spPr>
          <a:xfrm>
            <a:off x="685800" y="609601"/>
            <a:ext cx="77724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smtClean="0">
                <a:ln>
                  <a:noFill/>
                </a:ln>
                <a:solidFill>
                  <a:schemeClr val="accent1">
                    <a:satMod val="150000"/>
                  </a:schemeClr>
                </a:solidFill>
                <a:effectLst/>
                <a:uLnTx/>
                <a:uFillTx/>
                <a:latin typeface="+mj-lt"/>
                <a:ea typeface="+mj-ea"/>
                <a:cs typeface="+mj-cs"/>
              </a:rPr>
              <a:t>Delivering a Mega Project</a:t>
            </a: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Subtitle 2"/>
          <p:cNvSpPr txBox="1">
            <a:spLocks/>
          </p:cNvSpPr>
          <p:nvPr/>
        </p:nvSpPr>
        <p:spPr>
          <a:xfrm>
            <a:off x="762000" y="990600"/>
            <a:ext cx="8153400" cy="6553200"/>
          </a:xfrm>
          <a:prstGeom prst="rect">
            <a:avLst/>
          </a:prstGeom>
        </p:spPr>
        <p:txBody>
          <a:bodyPr vert="horz" lIns="54864" tIns="91440" numCol="1" rtlCol="0">
            <a:normAutofit fontScale="55000" lnSpcReduction="20000"/>
          </a:bodyPr>
          <a:lstStyle/>
          <a:p>
            <a:pPr marL="438912" marR="0" lvl="0" indent="-320040" algn="l" defTabSz="914400" rtl="0" eaLnBrk="1" fontAlgn="auto" latinLnBrk="0" hangingPunct="1">
              <a:lnSpc>
                <a:spcPct val="150000"/>
              </a:lnSpc>
              <a:spcBef>
                <a:spcPts val="0"/>
              </a:spcBef>
              <a:spcAft>
                <a:spcPts val="0"/>
              </a:spcAft>
              <a:buClr>
                <a:schemeClr val="accent1"/>
              </a:buClr>
              <a:buSzPct val="80000"/>
              <a:tabLst/>
              <a:defRPr/>
            </a:pPr>
            <a:endParaRPr kumimoji="0" lang="en-US" sz="45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base" latinLnBrk="0" hangingPunct="1">
              <a:lnSpc>
                <a:spcPct val="150000"/>
              </a:lnSpc>
              <a:spcBef>
                <a:spcPts val="0"/>
              </a:spcBef>
              <a:spcAft>
                <a:spcPts val="0"/>
              </a:spcAft>
              <a:buClr>
                <a:schemeClr val="accent1"/>
              </a:buClr>
              <a:buSzPct val="80000"/>
              <a:buFont typeface="Wingdings 2"/>
              <a:buChar char=""/>
              <a:tabLst/>
              <a:defRPr/>
            </a:pPr>
            <a:r>
              <a:rPr kumimoji="0" lang="en-US" sz="5100" b="0" i="0" u="none" strike="noStrike" kern="1200" cap="none" spc="0" normalizeH="0" baseline="0" noProof="0" dirty="0" smtClean="0">
                <a:ln>
                  <a:noFill/>
                </a:ln>
                <a:solidFill>
                  <a:schemeClr val="tx1"/>
                </a:solidFill>
                <a:effectLst/>
                <a:uLnTx/>
                <a:uFillTx/>
                <a:latin typeface="+mn-lt"/>
                <a:ea typeface="+mn-ea"/>
                <a:cs typeface="+mn-cs"/>
              </a:rPr>
              <a:t>Identify the biggest challenges within the following categories (each group is assigned one category)</a:t>
            </a:r>
          </a:p>
          <a:p>
            <a:pPr marL="438912" marR="0" lvl="0" indent="-320040" algn="l" defTabSz="914400" rtl="0" eaLnBrk="1" fontAlgn="base" latinLnBrk="0" hangingPunct="1">
              <a:lnSpc>
                <a:spcPct val="150000"/>
              </a:lnSpc>
              <a:spcBef>
                <a:spcPts val="1800"/>
              </a:spcBef>
              <a:spcAft>
                <a:spcPts val="0"/>
              </a:spcAft>
              <a:buClr>
                <a:schemeClr val="accent1"/>
              </a:buClr>
              <a:buSzPct val="80000"/>
              <a:buFont typeface="Wingdings 2"/>
              <a:buChar char=""/>
              <a:tabLst/>
              <a:defRPr/>
            </a:pPr>
            <a:r>
              <a:rPr lang="en-US" sz="5100" dirty="0" smtClean="0"/>
              <a:t>Identify potential solutions to address the challenge.</a:t>
            </a:r>
          </a:p>
          <a:p>
            <a:pPr marL="896112" lvl="1" indent="-320040" fontAlgn="base">
              <a:lnSpc>
                <a:spcPct val="150000"/>
              </a:lnSpc>
              <a:spcBef>
                <a:spcPts val="1800"/>
              </a:spcBef>
              <a:buClr>
                <a:schemeClr val="accent1"/>
              </a:buClr>
              <a:buSzPct val="80000"/>
              <a:defRPr/>
            </a:pPr>
            <a:r>
              <a:rPr kumimoji="0" lang="en-US" sz="5100" b="0" i="0" u="none" strike="noStrike" kern="1200" cap="none" spc="0" normalizeH="0" baseline="0" noProof="0" dirty="0" smtClean="0">
                <a:ln>
                  <a:noFill/>
                </a:ln>
                <a:solidFill>
                  <a:schemeClr val="tx1"/>
                </a:solidFill>
                <a:effectLst/>
                <a:uLnTx/>
                <a:uFillTx/>
                <a:latin typeface="+mn-lt"/>
                <a:ea typeface="+mn-ea"/>
                <a:cs typeface="+mn-cs"/>
              </a:rPr>
              <a:t>	a)  Budget 			     b)  Schedule</a:t>
            </a:r>
          </a:p>
          <a:p>
            <a:pPr marL="896112" lvl="1" indent="-320040" fontAlgn="base">
              <a:lnSpc>
                <a:spcPct val="150000"/>
              </a:lnSpc>
              <a:buClr>
                <a:schemeClr val="accent1"/>
              </a:buClr>
              <a:buSzPct val="80000"/>
              <a:defRPr/>
            </a:pPr>
            <a:r>
              <a:rPr kumimoji="0" lang="en-US" sz="5100" b="0" i="0" u="none" strike="noStrike" kern="1200" cap="none" spc="0" normalizeH="0" baseline="0" noProof="0" dirty="0" smtClean="0">
                <a:ln>
                  <a:noFill/>
                </a:ln>
                <a:solidFill>
                  <a:schemeClr val="tx1"/>
                </a:solidFill>
                <a:effectLst/>
                <a:uLnTx/>
                <a:uFillTx/>
                <a:latin typeface="+mn-lt"/>
                <a:ea typeface="+mn-ea"/>
                <a:cs typeface="+mn-cs"/>
              </a:rPr>
              <a:t>	</a:t>
            </a:r>
            <a:r>
              <a:rPr lang="en-US" sz="5100" noProof="0" dirty="0" smtClean="0"/>
              <a:t>c)  </a:t>
            </a:r>
            <a:r>
              <a:rPr kumimoji="0" lang="en-US" sz="5100" b="0" i="0" u="none" strike="noStrike" kern="1200" cap="none" spc="0" normalizeH="0" baseline="0" noProof="0" dirty="0" smtClean="0">
                <a:ln>
                  <a:noFill/>
                </a:ln>
                <a:solidFill>
                  <a:schemeClr val="tx1"/>
                </a:solidFill>
                <a:effectLst/>
                <a:uLnTx/>
                <a:uFillTx/>
                <a:latin typeface="+mn-lt"/>
                <a:ea typeface="+mn-ea"/>
                <a:cs typeface="+mn-cs"/>
              </a:rPr>
              <a:t>Experience/Expertise	    </a:t>
            </a:r>
            <a:r>
              <a:rPr lang="en-US" sz="5100" dirty="0" smtClean="0"/>
              <a:t>d)  </a:t>
            </a:r>
            <a:r>
              <a:rPr kumimoji="0" lang="en-US" sz="5100" b="0" i="0" u="none" strike="noStrike" kern="1200" cap="none" spc="0" normalizeH="0" baseline="0" noProof="0" dirty="0" smtClean="0">
                <a:ln>
                  <a:noFill/>
                </a:ln>
                <a:solidFill>
                  <a:schemeClr val="tx1"/>
                </a:solidFill>
                <a:effectLst/>
                <a:uLnTx/>
                <a:uFillTx/>
                <a:latin typeface="+mn-lt"/>
                <a:ea typeface="+mn-ea"/>
                <a:cs typeface="+mn-cs"/>
              </a:rPr>
              <a:t>Technical</a:t>
            </a:r>
          </a:p>
          <a:p>
            <a:pPr marL="896112" lvl="1" indent="-320040" fontAlgn="base">
              <a:lnSpc>
                <a:spcPct val="150000"/>
              </a:lnSpc>
              <a:buClr>
                <a:schemeClr val="accent1"/>
              </a:buClr>
              <a:buSzPct val="80000"/>
              <a:defRPr/>
            </a:pPr>
            <a:r>
              <a:rPr kumimoji="0" lang="en-US" sz="5100" b="0" i="0" u="none" strike="noStrike" kern="1200" cap="none" spc="0" normalizeH="0" baseline="0" noProof="0" dirty="0" smtClean="0">
                <a:ln>
                  <a:noFill/>
                </a:ln>
                <a:solidFill>
                  <a:schemeClr val="tx1"/>
                </a:solidFill>
                <a:effectLst/>
                <a:uLnTx/>
                <a:uFillTx/>
                <a:latin typeface="+mn-lt"/>
                <a:ea typeface="+mn-ea"/>
                <a:cs typeface="+mn-cs"/>
              </a:rPr>
              <a:t>	</a:t>
            </a:r>
            <a:r>
              <a:rPr lang="en-US" sz="5100" dirty="0" smtClean="0"/>
              <a:t>e)  </a:t>
            </a:r>
            <a:r>
              <a:rPr kumimoji="0" lang="en-US" sz="5100" b="0" i="0" u="none" strike="noStrike" kern="1200" cap="none" spc="0" normalizeH="0" baseline="0" noProof="0" dirty="0" smtClean="0">
                <a:ln>
                  <a:noFill/>
                </a:ln>
                <a:solidFill>
                  <a:schemeClr val="tx1"/>
                </a:solidFill>
                <a:effectLst/>
                <a:uLnTx/>
                <a:uFillTx/>
                <a:latin typeface="+mn-lt"/>
                <a:ea typeface="+mn-ea"/>
                <a:cs typeface="+mn-cs"/>
              </a:rPr>
              <a:t>Staffing/Resources	    f)  Teamwork</a:t>
            </a:r>
          </a:p>
          <a:p>
            <a:pPr marL="896112" lvl="1" indent="-320040" fontAlgn="base">
              <a:lnSpc>
                <a:spcPct val="150000"/>
              </a:lnSpc>
              <a:buClr>
                <a:schemeClr val="accent1"/>
              </a:buClr>
              <a:buSzPct val="80000"/>
              <a:defRPr/>
            </a:pPr>
            <a:r>
              <a:rPr kumimoji="0" lang="en-US" sz="5100" b="0" i="0" u="none" strike="noStrike" kern="1200" cap="none" spc="0" normalizeH="0" baseline="0" noProof="0" dirty="0" smtClean="0">
                <a:ln>
                  <a:noFill/>
                </a:ln>
                <a:solidFill>
                  <a:schemeClr val="tx1"/>
                </a:solidFill>
                <a:effectLst/>
                <a:uLnTx/>
                <a:uFillTx/>
                <a:latin typeface="+mn-lt"/>
                <a:ea typeface="+mn-ea"/>
                <a:cs typeface="+mn-cs"/>
              </a:rPr>
              <a:t>	g)  Communication</a:t>
            </a:r>
            <a:r>
              <a:rPr kumimoji="0" lang="en-US" sz="4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438912" marR="0" lvl="0" indent="-320040" algn="l" defTabSz="914400" rtl="0" eaLnBrk="1" fontAlgn="base" latinLnBrk="0" hangingPunct="1">
              <a:lnSpc>
                <a:spcPct val="150000"/>
              </a:lnSpc>
              <a:spcBef>
                <a:spcPts val="0"/>
              </a:spcBef>
              <a:spcAft>
                <a:spcPts val="0"/>
              </a:spcAft>
              <a:buClr>
                <a:schemeClr val="accent1"/>
              </a:buClr>
              <a:buSzPct val="80000"/>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438912" marR="0" lvl="0" indent="-320040" algn="l" defTabSz="914400" rtl="0" eaLnBrk="1" fontAlgn="base" latinLnBrk="0" hangingPunct="1">
              <a:lnSpc>
                <a:spcPct val="100000"/>
              </a:lnSpc>
              <a:spcBef>
                <a:spcPts val="0"/>
              </a:spcBef>
              <a:spcAft>
                <a:spcPts val="0"/>
              </a:spcAft>
              <a:buClr>
                <a:schemeClr val="accent1"/>
              </a:buClr>
              <a:buSzPct val="80000"/>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62000" y="1752600"/>
            <a:ext cx="7620000" cy="4495800"/>
          </a:xfrm>
          <a:prstGeom prst="rect">
            <a:avLst/>
          </a:prstGeom>
        </p:spPr>
        <p:txBody>
          <a:bodyPr vert="horz" lIns="54864" tIns="91440" numCol="1" rtlCol="0">
            <a:normAutofit lnSpcReduction="10000"/>
          </a:bodyPr>
          <a:lstStyle/>
          <a:p>
            <a:pPr marL="438912" marR="0" lvl="0" indent="-320040" algn="l" defTabSz="914400" rtl="0" eaLnBrk="1" fontAlgn="base" latinLnBrk="0" hangingPunct="1">
              <a:lnSpc>
                <a:spcPct val="100000"/>
              </a:lnSpc>
              <a:spcBef>
                <a:spcPts val="0"/>
              </a:spcBef>
              <a:spcAft>
                <a:spcPts val="0"/>
              </a:spcAft>
              <a:buClr>
                <a:schemeClr val="accent1"/>
              </a:buClr>
              <a:buSzPct val="80000"/>
              <a:buFont typeface="Wingdings 2"/>
              <a:buChar char=""/>
              <a:tabLst/>
              <a:defRPr/>
            </a:pPr>
            <a:r>
              <a:rPr lang="en-US" sz="3600" dirty="0" smtClean="0"/>
              <a:t>Key takeaways</a:t>
            </a:r>
            <a:r>
              <a:rPr kumimoji="0" lang="en-US" sz="3600" b="0" i="0" u="none" strike="noStrike" kern="1200" cap="none" spc="0" normalizeH="0" baseline="0" noProof="0" dirty="0" smtClean="0">
                <a:ln>
                  <a:noFill/>
                </a:ln>
                <a:solidFill>
                  <a:schemeClr val="tx1"/>
                </a:solidFill>
                <a:effectLst/>
                <a:uLnTx/>
                <a:uFillTx/>
              </a:rPr>
              <a:t>:</a:t>
            </a:r>
          </a:p>
          <a:p>
            <a:pPr marL="118872" marR="0" lvl="0" algn="l" defTabSz="914400" rtl="0" eaLnBrk="1" fontAlgn="base" latinLnBrk="0" hangingPunct="1">
              <a:lnSpc>
                <a:spcPct val="100000"/>
              </a:lnSpc>
              <a:spcBef>
                <a:spcPts val="0"/>
              </a:spcBef>
              <a:spcAft>
                <a:spcPts val="0"/>
              </a:spcAft>
              <a:buClr>
                <a:schemeClr val="accent1"/>
              </a:buClr>
              <a:buSzPct val="80000"/>
              <a:tabLst/>
              <a:defRPr/>
            </a:pPr>
            <a:endParaRPr kumimoji="0" lang="en-US" sz="3600" b="0" i="0" u="none" strike="noStrike" kern="1200" cap="none" spc="0" normalizeH="0" baseline="0" noProof="0" dirty="0" smtClean="0">
              <a:ln>
                <a:noFill/>
              </a:ln>
              <a:solidFill>
                <a:schemeClr val="tx1"/>
              </a:solidFill>
              <a:effectLst/>
              <a:uLnTx/>
              <a:uFillTx/>
            </a:endParaRPr>
          </a:p>
          <a:p>
            <a:pPr marL="457200" marR="0" lvl="0" indent="-457200" algn="l" defTabSz="914400" rtl="0" eaLnBrk="1" fontAlgn="base"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Each project is unique</a:t>
            </a:r>
          </a:p>
          <a:p>
            <a:pPr marL="457200" marR="0" lvl="0" indent="-457200" algn="l" defTabSz="914400" rtl="0" eaLnBrk="1" fontAlgn="base"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Need for increased level of team work and trust</a:t>
            </a:r>
          </a:p>
          <a:p>
            <a:pPr marL="457200" marR="0" lvl="0" indent="-457200" algn="l" defTabSz="914400" rtl="0" eaLnBrk="1" fontAlgn="base"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Emphasis on problem solving</a:t>
            </a:r>
          </a:p>
          <a:p>
            <a:pPr marL="457200" marR="0" lvl="0" indent="-457200" algn="l" defTabSz="914400" rtl="0" eaLnBrk="1" fontAlgn="base"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Ownership of the project by team</a:t>
            </a:r>
          </a:p>
          <a:p>
            <a:pPr marL="457200" marR="0" lvl="0" indent="-457200" algn="l" defTabSz="914400" rtl="0" eaLnBrk="1" fontAlgn="base"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Importance of attitude</a:t>
            </a:r>
          </a:p>
          <a:p>
            <a:pPr marL="438912" marR="0" lvl="0" indent="-320040" algn="l" defTabSz="914400" rtl="0" eaLnBrk="1" fontAlgn="base" latinLnBrk="0" hangingPunct="1">
              <a:lnSpc>
                <a:spcPct val="100000"/>
              </a:lnSpc>
              <a:spcBef>
                <a:spcPts val="0"/>
              </a:spcBef>
              <a:spcAft>
                <a:spcPts val="0"/>
              </a:spcAft>
              <a:buClr>
                <a:schemeClr val="accent1"/>
              </a:buClr>
              <a:buSzPct val="80000"/>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Title 1"/>
          <p:cNvSpPr txBox="1">
            <a:spLocks/>
          </p:cNvSpPr>
          <p:nvPr/>
        </p:nvSpPr>
        <p:spPr>
          <a:xfrm>
            <a:off x="685800" y="609601"/>
            <a:ext cx="77724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smtClean="0">
                <a:ln>
                  <a:noFill/>
                </a:ln>
                <a:solidFill>
                  <a:schemeClr val="accent1">
                    <a:satMod val="150000"/>
                  </a:schemeClr>
                </a:solidFill>
                <a:effectLst/>
                <a:uLnTx/>
                <a:uFillTx/>
                <a:latin typeface="+mj-lt"/>
                <a:ea typeface="+mj-ea"/>
                <a:cs typeface="+mj-cs"/>
              </a:rPr>
              <a:t>Delivering a Mega Project</a:t>
            </a: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Delivering a Mega Project</a:t>
            </a:r>
            <a:endParaRPr lang="en-US" dirty="0"/>
          </a:p>
        </p:txBody>
      </p:sp>
      <p:sp>
        <p:nvSpPr>
          <p:cNvPr id="3" name="Content Placeholder 2"/>
          <p:cNvSpPr>
            <a:spLocks noGrp="1"/>
          </p:cNvSpPr>
          <p:nvPr>
            <p:ph idx="1"/>
          </p:nvPr>
        </p:nvSpPr>
        <p:spPr/>
        <p:txBody>
          <a:bodyPr/>
          <a:lstStyle/>
          <a:p>
            <a:pPr marL="0" indent="0">
              <a:buNone/>
            </a:pPr>
            <a:r>
              <a:rPr lang="en-US" dirty="0" smtClean="0"/>
              <a:t>Comments from George Poirier, FHWA</a:t>
            </a:r>
            <a:endParaRPr lang="en-US" dirty="0"/>
          </a:p>
        </p:txBody>
      </p:sp>
      <p:pic>
        <p:nvPicPr>
          <p:cNvPr id="35841" name="Picture 0" descr="George P.jpg">
            <a:hlinkClick r:id="rId3" action="ppaction://hlinkfile"/>
          </p:cNvPr>
          <p:cNvPicPr>
            <a:picLocks noChangeAspect="1" noChangeArrowheads="1"/>
          </p:cNvPicPr>
          <p:nvPr/>
        </p:nvPicPr>
        <p:blipFill>
          <a:blip r:embed="rId4" cstate="print"/>
          <a:srcRect/>
          <a:stretch>
            <a:fillRect/>
          </a:stretch>
        </p:blipFill>
        <p:spPr bwMode="auto">
          <a:xfrm>
            <a:off x="1981200" y="3048000"/>
            <a:ext cx="5371097" cy="3001496"/>
          </a:xfrm>
          <a:prstGeom prst="rect">
            <a:avLst/>
          </a:prstGeom>
          <a:noFill/>
          <a:ln w="9525">
            <a:noFill/>
            <a:miter lim="800000"/>
            <a:headEnd/>
            <a:tailEnd/>
          </a:ln>
        </p:spPr>
      </p:pic>
      <p:sp>
        <p:nvSpPr>
          <p:cNvPr id="5" name="TextBox 4"/>
          <p:cNvSpPr txBox="1"/>
          <p:nvPr/>
        </p:nvSpPr>
        <p:spPr>
          <a:xfrm>
            <a:off x="2971800" y="2819400"/>
            <a:ext cx="2971800" cy="184666"/>
          </a:xfrm>
          <a:prstGeom prst="rect">
            <a:avLst/>
          </a:prstGeom>
          <a:noFill/>
        </p:spPr>
        <p:txBody>
          <a:bodyPr wrap="square" lIns="0" tIns="0" rIns="0" bIns="0" rtlCol="0">
            <a:spAutoFit/>
          </a:bodyPr>
          <a:lstStyle/>
          <a:p>
            <a:pPr algn="ctr"/>
            <a:r>
              <a:rPr lang="en-US" sz="1200" i="1" dirty="0" smtClean="0"/>
              <a:t>Click on photo for video clip:</a:t>
            </a:r>
            <a:endParaRPr lang="en-US" sz="1200" i="1" dirty="0"/>
          </a:p>
        </p:txBody>
      </p:sp>
    </p:spTree>
    <p:extLst>
      <p:ext uri="{BB962C8B-B14F-4D97-AF65-F5344CB8AC3E}">
        <p14:creationId xmlns:p14="http://schemas.microsoft.com/office/powerpoint/2010/main" val="2270819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252728"/>
          </a:xfrm>
        </p:spPr>
        <p:txBody>
          <a:bodyPr/>
          <a:lstStyle/>
          <a:p>
            <a:r>
              <a:rPr lang="en-US" dirty="0" smtClean="0"/>
              <a:t>Welcome and Introductions</a:t>
            </a:r>
            <a:endParaRPr lang="en-US" dirty="0"/>
          </a:p>
        </p:txBody>
      </p:sp>
      <p:sp>
        <p:nvSpPr>
          <p:cNvPr id="3" name="Content Placeholder 2"/>
          <p:cNvSpPr>
            <a:spLocks noGrp="1"/>
          </p:cNvSpPr>
          <p:nvPr>
            <p:ph idx="1"/>
          </p:nvPr>
        </p:nvSpPr>
        <p:spPr>
          <a:xfrm>
            <a:off x="1600200" y="1775191"/>
            <a:ext cx="7086600" cy="4625609"/>
          </a:xfrm>
        </p:spPr>
        <p:txBody>
          <a:bodyPr/>
          <a:lstStyle/>
          <a:p>
            <a:r>
              <a:rPr lang="en-US" dirty="0" smtClean="0"/>
              <a:t>Please provide…</a:t>
            </a:r>
          </a:p>
          <a:p>
            <a:pPr lvl="1"/>
            <a:r>
              <a:rPr lang="en-US" dirty="0" smtClean="0"/>
              <a:t>Name</a:t>
            </a:r>
          </a:p>
          <a:p>
            <a:pPr lvl="1"/>
            <a:r>
              <a:rPr lang="en-US" dirty="0" smtClean="0"/>
              <a:t>Title</a:t>
            </a:r>
          </a:p>
          <a:p>
            <a:pPr lvl="1"/>
            <a:r>
              <a:rPr lang="en-US" dirty="0" smtClean="0"/>
              <a:t>Office</a:t>
            </a:r>
          </a:p>
          <a:p>
            <a:pPr lvl="1"/>
            <a:r>
              <a:rPr lang="en-US" dirty="0" smtClean="0"/>
              <a:t>Mega project role</a:t>
            </a:r>
          </a:p>
          <a:p>
            <a:pPr lvl="1"/>
            <a:r>
              <a:rPr lang="en-US" dirty="0" smtClean="0"/>
              <a:t>Meaningful takeaway from today’s training</a:t>
            </a:r>
            <a:endParaRPr lang="en-US" dirty="0"/>
          </a:p>
        </p:txBody>
      </p:sp>
    </p:spTree>
    <p:extLst>
      <p:ext uri="{BB962C8B-B14F-4D97-AF65-F5344CB8AC3E}">
        <p14:creationId xmlns:p14="http://schemas.microsoft.com/office/powerpoint/2010/main" val="1875630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pPr>
              <a:buNone/>
            </a:pPr>
            <a:r>
              <a:rPr lang="en-US" dirty="0" smtClean="0"/>
              <a:t>Please return at: </a:t>
            </a:r>
          </a:p>
          <a:p>
            <a:pPr>
              <a:buNone/>
            </a:pPr>
            <a:endParaRPr lang="en-US" dirty="0"/>
          </a:p>
        </p:txBody>
      </p:sp>
    </p:spTree>
    <p:extLst>
      <p:ext uri="{BB962C8B-B14F-4D97-AF65-F5344CB8AC3E}">
        <p14:creationId xmlns:p14="http://schemas.microsoft.com/office/powerpoint/2010/main" val="4029699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Resources </a:t>
            </a:r>
            <a:r>
              <a:rPr lang="en-US" dirty="0"/>
              <a:t>for Mega Projects</a:t>
            </a:r>
          </a:p>
        </p:txBody>
      </p:sp>
      <p:sp>
        <p:nvSpPr>
          <p:cNvPr id="5" name="Subtitle 2"/>
          <p:cNvSpPr txBox="1">
            <a:spLocks/>
          </p:cNvSpPr>
          <p:nvPr/>
        </p:nvSpPr>
        <p:spPr>
          <a:xfrm>
            <a:off x="762000" y="1752600"/>
            <a:ext cx="7620000" cy="4495800"/>
          </a:xfrm>
          <a:prstGeom prst="rect">
            <a:avLst/>
          </a:prstGeom>
        </p:spPr>
        <p:txBody>
          <a:bodyPr vert="horz" lIns="54864" tIns="91440" numCol="1" rtlCol="0">
            <a:normAutofit fontScale="92500" lnSpcReduction="10000"/>
          </a:bodyPr>
          <a:lstStyle/>
          <a:p>
            <a:pPr marL="438912" marR="0" lvl="0" indent="-320040" algn="l" defTabSz="914400" rtl="0" eaLnBrk="1" fontAlgn="base"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Wisconsin DOT</a:t>
            </a:r>
          </a:p>
          <a:p>
            <a:pPr marL="457200" marR="0" lvl="0" indent="-457200" algn="l" defTabSz="914400" rtl="0" eaLnBrk="1" fontAlgn="base"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Mega Projects Guidelines on the Web</a:t>
            </a:r>
            <a:endParaRPr kumimoji="0" lang="en-US" sz="3600" b="0" i="0" u="none" strike="noStrike" kern="1200" cap="none" spc="0" normalizeH="0" baseline="0" noProof="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Mega Project Matrix (Section 7)</a:t>
            </a:r>
            <a:endParaRPr kumimoji="0" lang="en-US" sz="3600" b="0" i="0" u="none" strike="noStrike" kern="1200" cap="none" spc="0" normalizeH="0" baseline="0" noProof="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Scoping tools </a:t>
            </a:r>
          </a:p>
          <a:p>
            <a:pPr marL="457200" marR="0" lvl="0" indent="-457200" algn="l" defTabSz="914400" rtl="0" eaLnBrk="1" fontAlgn="base"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Cost Estimating Tool (Section 10)</a:t>
            </a:r>
            <a:endParaRPr kumimoji="0" lang="en-US" sz="3600" b="0" i="0" u="none" strike="noStrike" kern="1200" cap="none" spc="0" normalizeH="0" baseline="0" noProof="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Statewide Bureau Resources</a:t>
            </a:r>
          </a:p>
          <a:p>
            <a:pPr marL="457200" marR="0" lvl="0" indent="-457200" algn="l" defTabSz="914400" rtl="0" eaLnBrk="1" fontAlgn="base"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Outlook calendar</a:t>
            </a: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Quarterly snapshot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FHWA</a:t>
            </a: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Project Delivery Webpage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15962"/>
          </a:xfrm>
        </p:spPr>
        <p:txBody>
          <a:bodyPr>
            <a:normAutofit/>
          </a:bodyPr>
          <a:lstStyle/>
          <a:p>
            <a:r>
              <a:rPr lang="en-US" sz="4000" dirty="0" smtClean="0"/>
              <a:t>Mega Projects Guidelines</a:t>
            </a:r>
            <a:endParaRPr lang="en-US" sz="4000" dirty="0"/>
          </a:p>
        </p:txBody>
      </p:sp>
      <p:sp>
        <p:nvSpPr>
          <p:cNvPr id="4" name="TextBox 3"/>
          <p:cNvSpPr txBox="1"/>
          <p:nvPr/>
        </p:nvSpPr>
        <p:spPr>
          <a:xfrm>
            <a:off x="228600" y="6096000"/>
            <a:ext cx="8915400" cy="461665"/>
          </a:xfrm>
          <a:prstGeom prst="rect">
            <a:avLst/>
          </a:prstGeom>
          <a:noFill/>
        </p:spPr>
        <p:txBody>
          <a:bodyPr wrap="square" rtlCol="0">
            <a:spAutoFit/>
          </a:bodyPr>
          <a:lstStyle/>
          <a:p>
            <a:pPr marL="438912" lvl="0" indent="-320040">
              <a:buClr>
                <a:srgbClr val="F0AD00"/>
              </a:buClr>
              <a:buSzPct val="80000"/>
              <a:buFont typeface="Wingdings 2"/>
              <a:buChar char=""/>
            </a:pPr>
            <a:r>
              <a:rPr lang="en-US" sz="2400" dirty="0" smtClean="0">
                <a:solidFill>
                  <a:prstClr val="white"/>
                </a:solidFill>
              </a:rPr>
              <a:t>http://roadwaystandards.dot.wi.gov/standards/mega/index.htm</a:t>
            </a:r>
            <a:endParaRPr lang="en-US" sz="2400" dirty="0">
              <a:solidFill>
                <a:prstClr val="white"/>
              </a:solidFill>
            </a:endParaRPr>
          </a:p>
        </p:txBody>
      </p:sp>
      <p:pic>
        <p:nvPicPr>
          <p:cNvPr id="73730" name="Picture 2" descr="C:\Users\Whited\Desktop\Doing Business.PNG"/>
          <p:cNvPicPr>
            <a:picLocks noChangeAspect="1" noChangeArrowheads="1"/>
          </p:cNvPicPr>
          <p:nvPr/>
        </p:nvPicPr>
        <p:blipFill>
          <a:blip r:embed="rId3" cstate="print"/>
          <a:srcRect/>
          <a:stretch>
            <a:fillRect/>
          </a:stretch>
        </p:blipFill>
        <p:spPr bwMode="auto">
          <a:xfrm>
            <a:off x="457200" y="1676400"/>
            <a:ext cx="8167688" cy="417530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Mega Projects Guidelines on the Web</a:t>
            </a:r>
            <a:endParaRPr lang="en-US" dirty="0"/>
          </a:p>
        </p:txBody>
      </p:sp>
      <p:sp>
        <p:nvSpPr>
          <p:cNvPr id="5" name="Content Placeholder 4"/>
          <p:cNvSpPr>
            <a:spLocks noGrp="1"/>
          </p:cNvSpPr>
          <p:nvPr>
            <p:ph idx="1"/>
          </p:nvPr>
        </p:nvSpPr>
        <p:spPr>
          <a:xfrm>
            <a:off x="152400" y="5334000"/>
            <a:ext cx="8991600" cy="507831"/>
          </a:xfrm>
          <a:prstGeom prst="rect">
            <a:avLst/>
          </a:prstGeom>
        </p:spPr>
        <p:txBody>
          <a:bodyPr wrap="square">
            <a:spAutoFit/>
          </a:bodyPr>
          <a:lstStyle/>
          <a:p>
            <a:r>
              <a:rPr lang="en-US" sz="2400" dirty="0" smtClean="0"/>
              <a:t>http://roadwaystandards.dot.wi.gov/standards/mega/index.htm</a:t>
            </a:r>
            <a:endParaRPr lang="en-US" sz="2400" dirty="0"/>
          </a:p>
        </p:txBody>
      </p:sp>
      <p:pic>
        <p:nvPicPr>
          <p:cNvPr id="3074" name="Picture 2"/>
          <p:cNvPicPr>
            <a:picLocks noChangeAspect="1" noChangeArrowheads="1"/>
          </p:cNvPicPr>
          <p:nvPr/>
        </p:nvPicPr>
        <p:blipFill>
          <a:blip r:embed="rId3" cstate="print"/>
          <a:srcRect/>
          <a:stretch>
            <a:fillRect/>
          </a:stretch>
        </p:blipFill>
        <p:spPr bwMode="auto">
          <a:xfrm>
            <a:off x="228600" y="1676400"/>
            <a:ext cx="8705850" cy="3508637"/>
          </a:xfrm>
          <a:prstGeom prst="rect">
            <a:avLst/>
          </a:prstGeom>
          <a:noFill/>
          <a:ln w="9525">
            <a:noFill/>
            <a:miter lim="800000"/>
            <a:headEnd/>
            <a:tailEnd/>
          </a:ln>
          <a:effectLst/>
        </p:spPr>
      </p:pic>
    </p:spTree>
    <p:extLst>
      <p:ext uri="{BB962C8B-B14F-4D97-AF65-F5344CB8AC3E}">
        <p14:creationId xmlns:p14="http://schemas.microsoft.com/office/powerpoint/2010/main" val="1854409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Mega Project Matrix (Section 7)</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52400" y="1752600"/>
            <a:ext cx="8804556" cy="4384132"/>
          </a:xfrm>
          <a:prstGeom prst="rect">
            <a:avLst/>
          </a:prstGeom>
          <a:noFill/>
          <a:ln w="9525">
            <a:noFill/>
            <a:miter lim="800000"/>
            <a:headEnd/>
            <a:tailEnd/>
          </a:ln>
          <a:effectLst/>
        </p:spPr>
      </p:pic>
    </p:spTree>
    <p:extLst>
      <p:ext uri="{BB962C8B-B14F-4D97-AF65-F5344CB8AC3E}">
        <p14:creationId xmlns:p14="http://schemas.microsoft.com/office/powerpoint/2010/main" val="1923736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FDM</a:t>
            </a:r>
            <a:r>
              <a:rPr lang="en-US" dirty="0" smtClean="0"/>
              <a:t> Project Scoping Checklist</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52400" y="1828800"/>
            <a:ext cx="8727442" cy="4274209"/>
          </a:xfrm>
          <a:prstGeom prst="rect">
            <a:avLst/>
          </a:prstGeom>
          <a:noFill/>
          <a:ln w="9525">
            <a:noFill/>
            <a:miter lim="800000"/>
            <a:headEnd/>
            <a:tailEnd/>
          </a:ln>
          <a:effectLst/>
        </p:spPr>
      </p:pic>
    </p:spTree>
    <p:extLst>
      <p:ext uri="{BB962C8B-B14F-4D97-AF65-F5344CB8AC3E}">
        <p14:creationId xmlns:p14="http://schemas.microsoft.com/office/powerpoint/2010/main" val="889826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I-39/90 Scoping Spreadsheet</a:t>
            </a:r>
            <a:endParaRPr lang="en-US" dirty="0"/>
          </a:p>
        </p:txBody>
      </p:sp>
      <p:graphicFrame>
        <p:nvGraphicFramePr>
          <p:cNvPr id="7" name="Table 6"/>
          <p:cNvGraphicFramePr>
            <a:graphicFrameLocks noGrp="1"/>
          </p:cNvGraphicFramePr>
          <p:nvPr/>
        </p:nvGraphicFramePr>
        <p:xfrm>
          <a:off x="380999" y="1752600"/>
          <a:ext cx="8458196" cy="4650618"/>
        </p:xfrm>
        <a:graphic>
          <a:graphicData uri="http://schemas.openxmlformats.org/drawingml/2006/table">
            <a:tbl>
              <a:tblPr/>
              <a:tblGrid>
                <a:gridCol w="171914"/>
                <a:gridCol w="1478466"/>
                <a:gridCol w="756424"/>
                <a:gridCol w="756424"/>
                <a:gridCol w="756424"/>
                <a:gridCol w="756424"/>
                <a:gridCol w="756424"/>
                <a:gridCol w="756424"/>
                <a:gridCol w="756424"/>
                <a:gridCol w="756424"/>
                <a:gridCol w="756424"/>
              </a:tblGrid>
              <a:tr h="259403">
                <a:tc gridSpan="2">
                  <a:txBody>
                    <a:bodyPr/>
                    <a:lstStyle/>
                    <a:p>
                      <a:pPr algn="ctr" fontAlgn="ctr"/>
                      <a:r>
                        <a:rPr lang="en-US" sz="700" b="0" i="1" u="none" strike="noStrike" dirty="0">
                          <a:solidFill>
                            <a:srgbClr val="000000"/>
                          </a:solidFill>
                          <a:effectLst/>
                          <a:latin typeface="Arial"/>
                        </a:rPr>
                        <a:t>Construction 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a:txBody>
                    <a:bodyPr/>
                    <a:lstStyle/>
                    <a:p>
                      <a:pPr algn="ctr" fontAlgn="ctr"/>
                      <a:r>
                        <a:rPr lang="en-US" sz="700" b="0" i="1" u="none" strike="noStrike" dirty="0">
                          <a:solidFill>
                            <a:srgbClr val="000000"/>
                          </a:solidFill>
                          <a:effectLst/>
                          <a:latin typeface="Arial"/>
                        </a:rPr>
                        <a:t>1005-10-71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1" u="none" strike="noStrike" dirty="0">
                          <a:solidFill>
                            <a:srgbClr val="000000"/>
                          </a:solidFill>
                          <a:effectLst/>
                          <a:latin typeface="Arial"/>
                        </a:rPr>
                        <a:t>1005-10-72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1" u="none" strike="noStrike" dirty="0">
                          <a:solidFill>
                            <a:srgbClr val="000000"/>
                          </a:solidFill>
                          <a:effectLst/>
                          <a:latin typeface="Arial"/>
                        </a:rPr>
                        <a:t>1005-10-73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1" u="none" strike="noStrike" dirty="0">
                          <a:solidFill>
                            <a:srgbClr val="000000"/>
                          </a:solidFill>
                          <a:effectLst/>
                          <a:latin typeface="Arial"/>
                        </a:rPr>
                        <a:t>1005-10-74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1" u="none" strike="noStrike" dirty="0">
                          <a:solidFill>
                            <a:srgbClr val="000000"/>
                          </a:solidFill>
                          <a:effectLst/>
                          <a:latin typeface="Arial"/>
                        </a:rPr>
                        <a:t>1005-10-75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1"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700" b="0" i="1" u="none" strike="noStrike" dirty="0">
                          <a:solidFill>
                            <a:srgbClr val="000000"/>
                          </a:solidFill>
                          <a:effectLst/>
                          <a:latin typeface="Arial"/>
                        </a:rPr>
                        <a:t>1005-10-76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1" u="none" strike="noStrike" dirty="0">
                          <a:solidFill>
                            <a:srgbClr val="000000"/>
                          </a:solidFill>
                          <a:effectLst/>
                          <a:latin typeface="Arial"/>
                        </a:rPr>
                        <a:t>1005-10-77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1" u="none" strike="noStrike" dirty="0">
                          <a:solidFill>
                            <a:srgbClr val="000000"/>
                          </a:solidFill>
                          <a:effectLst/>
                          <a:latin typeface="Arial"/>
                        </a:rPr>
                        <a:t>1005-10-78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551472">
                <a:tc gridSpan="2">
                  <a:txBody>
                    <a:bodyPr/>
                    <a:lstStyle/>
                    <a:p>
                      <a:pPr algn="ctr" fontAlgn="ctr"/>
                      <a:r>
                        <a:rPr lang="en-US" sz="700" b="0" i="1" u="none" strike="noStrike" dirty="0">
                          <a:solidFill>
                            <a:srgbClr val="000000"/>
                          </a:solidFill>
                          <a:effectLst/>
                          <a:latin typeface="Arial"/>
                        </a:rPr>
                        <a:t>Project 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a:txBody>
                    <a:bodyPr/>
                    <a:lstStyle/>
                    <a:p>
                      <a:pPr algn="ctr" fontAlgn="ctr"/>
                      <a:r>
                        <a:rPr lang="en-US" sz="700" b="0" i="0" u="none" strike="noStrike" dirty="0">
                          <a:solidFill>
                            <a:srgbClr val="000000"/>
                          </a:solidFill>
                          <a:effectLst/>
                          <a:latin typeface="Arial"/>
                        </a:rPr>
                        <a:t>Rock River Bridges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dirty="0">
                          <a:solidFill>
                            <a:srgbClr val="000000"/>
                          </a:solidFill>
                          <a:effectLst/>
                          <a:latin typeface="Arial"/>
                        </a:rPr>
                        <a:t>2.3 miles ML paving, including STH 59 Interchange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1"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700" b="0" i="0" u="none" strike="noStrike">
                          <a:solidFill>
                            <a:srgbClr val="000000"/>
                          </a:solidFill>
                          <a:effectLst/>
                          <a:latin typeface="Arial"/>
                        </a:rPr>
                        <a:t>Overpasses @ Goede 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a:solidFill>
                            <a:srgbClr val="000000"/>
                          </a:solidFill>
                          <a:effectLst/>
                          <a:latin typeface="Arial"/>
                        </a:rPr>
                        <a:t>Overpass @ Manogue 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dirty="0">
                          <a:solidFill>
                            <a:srgbClr val="000000"/>
                          </a:solidFill>
                          <a:effectLst/>
                          <a:latin typeface="Arial"/>
                        </a:rPr>
                        <a:t>Alt Route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a:solidFill>
                            <a:srgbClr val="000000"/>
                          </a:solidFill>
                          <a:effectLst/>
                          <a:latin typeface="Arial"/>
                        </a:rPr>
                        <a:t>3 Miles ML paving &amp; noise walls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a:solidFill>
                            <a:srgbClr val="000000"/>
                          </a:solidFill>
                          <a:effectLst/>
                          <a:latin typeface="Arial"/>
                        </a:rPr>
                        <a:t>2 miles ML paving, include USH 14 &amp; STH 26 intrchngs &amp; noise walls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dirty="0">
                          <a:solidFill>
                            <a:srgbClr val="000000"/>
                          </a:solidFill>
                          <a:effectLst/>
                          <a:latin typeface="Arial"/>
                        </a:rPr>
                        <a:t>6.1 miles ML paving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59403">
                <a:tc gridSpan="2">
                  <a:txBody>
                    <a:bodyPr/>
                    <a:lstStyle/>
                    <a:p>
                      <a:pPr algn="ctr" fontAlgn="ctr"/>
                      <a:r>
                        <a:rPr lang="en-US" sz="700" b="0" i="1" u="none" strike="noStrike" dirty="0">
                          <a:solidFill>
                            <a:srgbClr val="000000"/>
                          </a:solidFill>
                          <a:effectLst/>
                          <a:latin typeface="Arial"/>
                        </a:rPr>
                        <a:t>PS&amp;E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Arial"/>
                        </a:rPr>
                        <a:t>May-15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a:txBody>
                    <a:bodyPr/>
                    <a:lstStyle/>
                    <a:p>
                      <a:pPr algn="ctr" fontAlgn="ctr"/>
                      <a:r>
                        <a:rPr lang="en-US" sz="700" b="0" i="0" u="none" strike="noStrike">
                          <a:solidFill>
                            <a:srgbClr val="000000"/>
                          </a:solidFill>
                          <a:effectLst/>
                          <a:latin typeface="Arial"/>
                        </a:rPr>
                        <a:t>Aug-13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ctr" fontAlgn="ctr"/>
                      <a:r>
                        <a:rPr lang="en-US" sz="700" b="0" i="0" u="none" strike="noStrike">
                          <a:solidFill>
                            <a:srgbClr val="000000"/>
                          </a:solidFill>
                          <a:effectLst/>
                          <a:latin typeface="Arial"/>
                        </a:rPr>
                        <a:t>Aug-14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a:txBody>
                    <a:bodyPr/>
                    <a:lstStyle/>
                    <a:p>
                      <a:pPr algn="ctr" fontAlgn="ctr"/>
                      <a:r>
                        <a:rPr lang="en-US" sz="700" b="0" i="0" u="none" strike="noStrike" dirty="0">
                          <a:solidFill>
                            <a:srgbClr val="000000"/>
                          </a:solidFill>
                          <a:effectLst/>
                          <a:latin typeface="Arial"/>
                        </a:rPr>
                        <a:t>Nov-14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ctr" fontAlgn="ctr"/>
                      <a:r>
                        <a:rPr lang="en-US" sz="700" b="0" i="0" u="none" strike="noStrike">
                          <a:solidFill>
                            <a:srgbClr val="000000"/>
                          </a:solidFill>
                          <a:effectLst/>
                          <a:latin typeface="Arial"/>
                        </a:rPr>
                        <a:t>Aug-16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a:txBody>
                    <a:bodyPr/>
                    <a:lstStyle/>
                    <a:p>
                      <a:pPr algn="ctr" fontAlgn="ctr"/>
                      <a:r>
                        <a:rPr lang="en-US" sz="700" b="0" i="0" u="none" strike="noStrike" dirty="0">
                          <a:solidFill>
                            <a:srgbClr val="000000"/>
                          </a:solidFill>
                          <a:effectLst/>
                          <a:latin typeface="Arial"/>
                        </a:rPr>
                        <a:t>May-17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59403">
                <a:tc gridSpan="2">
                  <a:txBody>
                    <a:bodyPr/>
                    <a:lstStyle/>
                    <a:p>
                      <a:pPr algn="ctr" fontAlgn="ctr"/>
                      <a:r>
                        <a:rPr lang="en-US" sz="700" b="0" i="1" u="none" strike="noStrike" dirty="0">
                          <a:solidFill>
                            <a:srgbClr val="000000"/>
                          </a:solidFill>
                          <a:effectLst/>
                          <a:latin typeface="Arial"/>
                        </a:rPr>
                        <a:t>Design Engineering Services Contract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gridSpan="6">
                  <a:txBody>
                    <a:bodyPr/>
                    <a:lstStyle/>
                    <a:p>
                      <a:pPr algn="ctr" fontAlgn="ctr"/>
                      <a:r>
                        <a:rPr lang="en-US" sz="7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r>
              <a:tr h="173800">
                <a:tc>
                  <a:txBody>
                    <a:bodyPr/>
                    <a:lstStyle/>
                    <a:p>
                      <a:pPr algn="ctr" fontAlgn="ctr"/>
                      <a:r>
                        <a:rPr lang="en-US" sz="700" b="1" i="0" u="none" strike="noStrike" dirty="0">
                          <a:solidFill>
                            <a:srgbClr val="000000"/>
                          </a:solidFill>
                          <a:effectLst/>
                          <a:latin typeface="Arial"/>
                        </a:rPr>
                        <a:t>A.</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1" i="0" u="none" strike="noStrike" dirty="0">
                          <a:solidFill>
                            <a:srgbClr val="000000"/>
                          </a:solidFill>
                          <a:effectLst/>
                          <a:latin typeface="Arial"/>
                        </a:rPr>
                        <a:t>DESIGN REPORTS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9">
                  <a:txBody>
                    <a:bodyPr/>
                    <a:lstStyle/>
                    <a:p>
                      <a:pPr algn="ctr" fontAlgn="b"/>
                      <a:r>
                        <a:rPr lang="en-US" sz="7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3800">
                <a:tc>
                  <a:txBody>
                    <a:bodyPr/>
                    <a:lstStyle/>
                    <a:p>
                      <a:pPr algn="ctr" fontAlgn="ctr"/>
                      <a:r>
                        <a:rPr lang="en-US" sz="700" b="0" i="0" u="none" strike="noStrike" dirty="0">
                          <a:solidFill>
                            <a:srgbClr val="000000"/>
                          </a:solidFill>
                          <a:effectLst/>
                          <a:latin typeface="Arial"/>
                        </a:rPr>
                        <a:t>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Concept Definition Report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20589">
                <a:tc>
                  <a:txBody>
                    <a:bodyPr/>
                    <a:lstStyle/>
                    <a:p>
                      <a:pPr algn="ctr" fontAlgn="ctr"/>
                      <a:r>
                        <a:rPr lang="en-US" sz="700" b="0" i="0" u="none" strike="noStrike">
                          <a:solidFill>
                            <a:srgbClr val="000000"/>
                          </a:solidFill>
                          <a:effectLst/>
                          <a:latin typeface="Arial"/>
                        </a:rPr>
                        <a:t>Y</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Design Study Report (4 updates and 3 new)</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ctr" fontAlgn="ctr"/>
                      <a:r>
                        <a:rPr lang="en-US" sz="700" b="0" i="0" u="none" strike="noStrike">
                          <a:solidFill>
                            <a:srgbClr val="000000"/>
                          </a:solidFill>
                          <a:effectLst/>
                          <a:latin typeface="Arial"/>
                        </a:rPr>
                        <a:t>Update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a:txBody>
                    <a:bodyPr/>
                    <a:lstStyle/>
                    <a:p>
                      <a:pPr algn="ctr" fontAlgn="ctr"/>
                      <a:r>
                        <a:rPr lang="en-US" sz="700" b="0" i="0" u="none" strike="noStrike">
                          <a:solidFill>
                            <a:srgbClr val="000000"/>
                          </a:solidFill>
                          <a:effectLst/>
                          <a:latin typeface="Arial"/>
                        </a:rPr>
                        <a:t>Update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700" b="0" i="0" u="none" strike="noStrike">
                          <a:solidFill>
                            <a:srgbClr val="000000"/>
                          </a:solidFill>
                          <a:effectLst/>
                          <a:latin typeface="Arial"/>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700" b="0" i="0" u="none" strike="noStrike">
                          <a:solidFill>
                            <a:srgbClr val="000000"/>
                          </a:solidFill>
                          <a:effectLst/>
                          <a:latin typeface="Arial"/>
                        </a:rPr>
                        <a:t>New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700" b="0" i="0" u="none" strike="noStrike">
                          <a:solidFill>
                            <a:srgbClr val="000000"/>
                          </a:solidFill>
                          <a:effectLst/>
                          <a:latin typeface="Arial"/>
                        </a:rPr>
                        <a:t>New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gridSpan="2">
                  <a:txBody>
                    <a:bodyPr/>
                    <a:lstStyle/>
                    <a:p>
                      <a:pPr algn="ctr" fontAlgn="ctr"/>
                      <a:r>
                        <a:rPr lang="en-US" sz="700" b="0" i="0" u="none" strike="noStrike">
                          <a:solidFill>
                            <a:srgbClr val="000000"/>
                          </a:solidFill>
                          <a:effectLst/>
                          <a:latin typeface="Arial"/>
                        </a:rPr>
                        <a:t>Update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ctr"/>
                      <a:r>
                        <a:rPr lang="en-US" sz="700" b="0" i="0" u="none" strike="noStrike">
                          <a:solidFill>
                            <a:srgbClr val="000000"/>
                          </a:solidFill>
                          <a:effectLst/>
                          <a:latin typeface="Arial"/>
                        </a:rPr>
                        <a:t>Update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0589">
                <a:tc>
                  <a:txBody>
                    <a:bodyPr/>
                    <a:lstStyle/>
                    <a:p>
                      <a:pPr algn="ctr" fontAlgn="ctr"/>
                      <a:r>
                        <a:rPr lang="en-US" sz="700" b="0" i="0" u="none" strike="noStrike">
                          <a:solidFill>
                            <a:srgbClr val="000000"/>
                          </a:solidFill>
                          <a:effectLst/>
                          <a:latin typeface="Arial"/>
                        </a:rPr>
                        <a:t>Y</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Pavement Type Selection Report (7 new)</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ctr" fontAlgn="ctr"/>
                      <a:r>
                        <a:rPr lang="en-US" sz="700" b="0" i="0" u="none" strike="noStrike">
                          <a:solidFill>
                            <a:srgbClr val="000000"/>
                          </a:solidFill>
                          <a:effectLst/>
                          <a:latin typeface="Arial"/>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a:txBody>
                    <a:bodyPr/>
                    <a:lstStyle/>
                    <a:p>
                      <a:pPr algn="ctr" fontAlgn="ctr"/>
                      <a:r>
                        <a:rPr lang="en-US" sz="700" b="0" i="0" u="none" strike="noStrike">
                          <a:solidFill>
                            <a:srgbClr val="000000"/>
                          </a:solidFill>
                          <a:effectLst/>
                          <a:latin typeface="Arial"/>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700" b="0" i="0" u="none" strike="noStrike">
                          <a:solidFill>
                            <a:srgbClr val="000000"/>
                          </a:solidFill>
                          <a:effectLst/>
                          <a:latin typeface="Arial"/>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700" b="0" i="0" u="none" strike="noStrike">
                          <a:solidFill>
                            <a:srgbClr val="000000"/>
                          </a:solidFill>
                          <a:effectLst/>
                          <a:latin typeface="Arial"/>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700" b="0" i="0" u="none" strike="noStrike">
                          <a:solidFill>
                            <a:srgbClr val="000000"/>
                          </a:solidFill>
                          <a:effectLst/>
                          <a:latin typeface="Arial"/>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gridSpan="2">
                  <a:txBody>
                    <a:bodyPr/>
                    <a:lstStyle/>
                    <a:p>
                      <a:pPr algn="ctr" fontAlgn="ctr"/>
                      <a:r>
                        <a:rPr lang="en-US" sz="700" b="0" i="0" u="none" strike="noStrike">
                          <a:solidFill>
                            <a:srgbClr val="000000"/>
                          </a:solidFill>
                          <a:effectLst/>
                          <a:latin typeface="Arial"/>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ctr"/>
                      <a:r>
                        <a:rPr lang="en-US" sz="700" b="0" i="0" u="none" strike="noStrike">
                          <a:solidFill>
                            <a:srgbClr val="000000"/>
                          </a:solidFill>
                          <a:effectLst/>
                          <a:latin typeface="Arial"/>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0589">
                <a:tc>
                  <a:txBody>
                    <a:bodyPr/>
                    <a:lstStyle/>
                    <a:p>
                      <a:pPr algn="ctr" fontAlgn="ctr"/>
                      <a:r>
                        <a:rPr lang="en-US" sz="700" b="0" i="0" u="none" strike="noStrike">
                          <a:solidFill>
                            <a:srgbClr val="000000"/>
                          </a:solidFill>
                          <a:effectLst/>
                          <a:latin typeface="Arial"/>
                        </a:rPr>
                        <a:t>Y</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Exception to Design Standards Report (1 update in B)</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3">
                  <a:txBody>
                    <a:bodyPr/>
                    <a:lstStyle/>
                    <a:p>
                      <a:pPr algn="ctr" fontAlgn="ctr"/>
                      <a:r>
                        <a:rPr lang="en-US" sz="700" b="0" i="0" u="none" strike="noStrike">
                          <a:solidFill>
                            <a:srgbClr val="000000"/>
                          </a:solidFill>
                          <a:effectLst/>
                          <a:latin typeface="Arial"/>
                        </a:rPr>
                        <a:t>Update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r>
              <a:tr h="220589">
                <a:tc>
                  <a:txBody>
                    <a:bodyPr/>
                    <a:lstStyle/>
                    <a:p>
                      <a:pPr algn="ctr" fontAlgn="ctr"/>
                      <a:r>
                        <a:rPr lang="en-US" sz="700" b="0" i="0" u="none" strike="noStrike">
                          <a:solidFill>
                            <a:srgbClr val="000000"/>
                          </a:solidFill>
                          <a:effectLst/>
                          <a:latin typeface="Arial"/>
                        </a:rPr>
                        <a:t>Y</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Encroachment Report (1 update in B)</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3">
                  <a:txBody>
                    <a:bodyPr/>
                    <a:lstStyle/>
                    <a:p>
                      <a:pPr algn="ctr" fontAlgn="ctr"/>
                      <a:r>
                        <a:rPr lang="en-US" sz="700" b="0" i="0" u="none" strike="noStrike">
                          <a:solidFill>
                            <a:srgbClr val="000000"/>
                          </a:solidFill>
                          <a:effectLst/>
                          <a:latin typeface="Arial"/>
                        </a:rPr>
                        <a:t>Update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r>
              <a:tr h="220589">
                <a:tc>
                  <a:txBody>
                    <a:bodyPr/>
                    <a:lstStyle/>
                    <a:p>
                      <a:pPr algn="ctr" fontAlgn="ctr"/>
                      <a:r>
                        <a:rPr lang="en-US" sz="700" b="0" i="0" u="none" strike="noStrike">
                          <a:solidFill>
                            <a:srgbClr val="000000"/>
                          </a:solidFill>
                          <a:effectLst/>
                          <a:latin typeface="Arial"/>
                        </a:rPr>
                        <a:t>Y</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Interchange Access Justification Reports (3 updates and 1 new)</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a:solidFill>
                            <a:srgbClr val="000000"/>
                          </a:solidFill>
                          <a:effectLst/>
                          <a:latin typeface="Arial"/>
                        </a:rPr>
                        <a:t>Update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a:solidFill>
                            <a:srgbClr val="000000"/>
                          </a:solidFill>
                          <a:effectLst/>
                          <a:latin typeface="Arial"/>
                        </a:rPr>
                        <a:t>2 updates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solidFill>
                            <a:srgbClr val="000000"/>
                          </a:solidFill>
                          <a:effectLst/>
                          <a:latin typeface="Arial"/>
                        </a:rPr>
                        <a:t>New (rest area ramps)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3800">
                <a:tc>
                  <a:txBody>
                    <a:bodyPr/>
                    <a:lstStyle/>
                    <a:p>
                      <a:pPr algn="ctr" fontAlgn="ctr"/>
                      <a:r>
                        <a:rPr lang="en-US" sz="700" b="0" i="0" u="none" strike="noStrike">
                          <a:solidFill>
                            <a:srgbClr val="000000"/>
                          </a:solidFill>
                          <a:effectLst/>
                          <a:latin typeface="Arial"/>
                        </a:rPr>
                        <a:t>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Design Criteria Report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73800">
                <a:tc>
                  <a:txBody>
                    <a:bodyPr/>
                    <a:lstStyle/>
                    <a:p>
                      <a:pPr algn="ctr" fontAlgn="ctr"/>
                      <a:r>
                        <a:rPr lang="en-US" sz="700" b="0" i="0" u="none" strike="noStrike">
                          <a:solidFill>
                            <a:srgbClr val="000000"/>
                          </a:solidFill>
                          <a:effectLst/>
                          <a:latin typeface="Arial"/>
                        </a:rPr>
                        <a:t>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Design Recommendation Reports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73800">
                <a:tc>
                  <a:txBody>
                    <a:bodyPr/>
                    <a:lstStyle/>
                    <a:p>
                      <a:pPr algn="ctr" fontAlgn="ctr"/>
                      <a:r>
                        <a:rPr lang="en-US" sz="700" b="0" i="0" u="none" strike="noStrike">
                          <a:solidFill>
                            <a:srgbClr val="000000"/>
                          </a:solidFill>
                          <a:effectLst/>
                          <a:latin typeface="Arial"/>
                        </a:rPr>
                        <a:t>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Hydraulic Analysis Report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73800">
                <a:tc>
                  <a:txBody>
                    <a:bodyPr/>
                    <a:lstStyle/>
                    <a:p>
                      <a:pPr algn="ctr" fontAlgn="ctr"/>
                      <a:r>
                        <a:rPr lang="en-US" sz="700" b="0" i="0" u="none" strike="noStrike">
                          <a:solidFill>
                            <a:srgbClr val="000000"/>
                          </a:solidFill>
                          <a:effectLst/>
                          <a:latin typeface="Arial"/>
                        </a:rPr>
                        <a:t>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Existing Conditions Report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73800">
                <a:tc>
                  <a:txBody>
                    <a:bodyPr/>
                    <a:lstStyle/>
                    <a:p>
                      <a:pPr algn="ctr" fontAlgn="ctr"/>
                      <a:r>
                        <a:rPr lang="en-US" sz="700" b="0" i="0" u="none" strike="noStrike" dirty="0">
                          <a:solidFill>
                            <a:srgbClr val="000000"/>
                          </a:solidFill>
                          <a:effectLst/>
                          <a:latin typeface="Arial"/>
                        </a:rPr>
                        <a:t>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Other reports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59403">
                <a:tc>
                  <a:txBody>
                    <a:bodyPr/>
                    <a:lstStyle/>
                    <a:p>
                      <a:pPr algn="ctr" fontAlgn="ctr"/>
                      <a:r>
                        <a:rPr lang="en-US" sz="700" b="1" i="0" u="none" strike="noStrike" dirty="0">
                          <a:solidFill>
                            <a:srgbClr val="000000"/>
                          </a:solidFill>
                          <a:effectLst/>
                          <a:latin typeface="Arial"/>
                        </a:rPr>
                        <a:t>B.</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1" i="0" u="none" strike="noStrike" dirty="0">
                          <a:solidFill>
                            <a:srgbClr val="000000"/>
                          </a:solidFill>
                          <a:effectLst/>
                          <a:latin typeface="Arial"/>
                        </a:rPr>
                        <a:t>ENVIRONMENTAL DOCUMENTATION</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9">
                  <a:txBody>
                    <a:bodyPr/>
                    <a:lstStyle/>
                    <a:p>
                      <a:pPr algn="ctr"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3800">
                <a:tc>
                  <a:txBody>
                    <a:bodyPr/>
                    <a:lstStyle/>
                    <a:p>
                      <a:pPr algn="ctr" fontAlgn="ctr"/>
                      <a:r>
                        <a:rPr lang="en-US" sz="700" b="0" i="0" u="none" strike="noStrike">
                          <a:solidFill>
                            <a:srgbClr val="000000"/>
                          </a:solidFill>
                          <a:effectLst/>
                          <a:latin typeface="Arial"/>
                        </a:rPr>
                        <a:t>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Environmental Assessments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73800">
                <a:tc>
                  <a:txBody>
                    <a:bodyPr/>
                    <a:lstStyle/>
                    <a:p>
                      <a:pPr algn="ctr" fontAlgn="ctr"/>
                      <a:r>
                        <a:rPr lang="en-US" sz="700" b="0" i="0" u="none" strike="noStrike">
                          <a:solidFill>
                            <a:srgbClr val="000000"/>
                          </a:solidFill>
                          <a:effectLst/>
                          <a:latin typeface="Arial"/>
                        </a:rPr>
                        <a:t>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Environmental Impact Statements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73800">
                <a:tc>
                  <a:txBody>
                    <a:bodyPr/>
                    <a:lstStyle/>
                    <a:p>
                      <a:pPr algn="ctr" fontAlgn="ctr"/>
                      <a:r>
                        <a:rPr lang="en-US" sz="700" b="0" i="0" u="none" strike="noStrike">
                          <a:solidFill>
                            <a:srgbClr val="000000"/>
                          </a:solidFill>
                          <a:effectLst/>
                          <a:latin typeface="Arial"/>
                        </a:rPr>
                        <a:t>Y</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700" b="0" i="0" u="none" strike="noStrike">
                          <a:solidFill>
                            <a:srgbClr val="000000"/>
                          </a:solidFill>
                          <a:effectLst/>
                          <a:latin typeface="Arial"/>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7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20589">
                <a:tc>
                  <a:txBody>
                    <a:bodyPr/>
                    <a:lstStyle/>
                    <a:p>
                      <a:pPr algn="ctr" fontAlgn="ctr"/>
                      <a:r>
                        <a:rPr lang="en-US" sz="700" b="0" i="0" u="none" strike="noStrike">
                          <a:solidFill>
                            <a:srgbClr val="000000"/>
                          </a:solidFill>
                          <a:effectLst/>
                          <a:latin typeface="Arial"/>
                        </a:rPr>
                        <a:t>Y</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Arial"/>
                        </a:rPr>
                        <a:t>Design Refinement Memo (1 update for A and new for B)</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6">
                  <a:txBody>
                    <a:bodyPr/>
                    <a:lstStyle/>
                    <a:p>
                      <a:pPr algn="ctr" fontAlgn="ctr"/>
                      <a:r>
                        <a:rPr lang="en-US" sz="700" b="0" i="0" u="none" strike="noStrike">
                          <a:solidFill>
                            <a:srgbClr val="000000"/>
                          </a:solidFill>
                          <a:effectLst/>
                          <a:latin typeface="Arial"/>
                        </a:rPr>
                        <a:t>Update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700" b="0" i="0" u="none" strike="noStrike" dirty="0">
                          <a:solidFill>
                            <a:srgbClr val="000000"/>
                          </a:solidFill>
                          <a:effectLst/>
                          <a:latin typeface="Arial"/>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12755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 Estimating Tool (Section 10)</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1447800" y="1633083"/>
            <a:ext cx="6400800" cy="5029200"/>
          </a:xfrm>
          <a:prstGeom prst="rect">
            <a:avLst/>
          </a:prstGeom>
          <a:noFill/>
          <a:ln w="9525">
            <a:noFill/>
            <a:miter lim="800000"/>
            <a:headEnd/>
            <a:tailEnd/>
          </a:ln>
          <a:effectLst/>
        </p:spPr>
      </p:pic>
    </p:spTree>
    <p:extLst>
      <p:ext uri="{BB962C8B-B14F-4D97-AF65-F5344CB8AC3E}">
        <p14:creationId xmlns:p14="http://schemas.microsoft.com/office/powerpoint/2010/main" val="992103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Bureau Resources</a:t>
            </a:r>
            <a:endParaRPr lang="en-US" dirty="0"/>
          </a:p>
        </p:txBody>
      </p:sp>
      <p:pic>
        <p:nvPicPr>
          <p:cNvPr id="1027"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1752600" y="1600200"/>
            <a:ext cx="5194430" cy="504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59756764"/>
              </p:ext>
            </p:extLst>
          </p:nvPr>
        </p:nvGraphicFramePr>
        <p:xfrm>
          <a:off x="152400" y="1447794"/>
          <a:ext cx="8869680" cy="11479445"/>
        </p:xfrm>
        <a:graphic>
          <a:graphicData uri="http://schemas.openxmlformats.org/presentationml/2006/ole">
            <mc:AlternateContent xmlns:mc="http://schemas.openxmlformats.org/markup-compatibility/2006">
              <mc:Choice xmlns:v="urn:schemas-microsoft-com:vml" Requires="v">
                <p:oleObj spid="_x0000_s75785" name="Acrobat Document" r:id="rId5" imgW="7773840" imgH="10060560" progId="AcroExch.Document.7">
                  <p:embed/>
                </p:oleObj>
              </mc:Choice>
              <mc:Fallback>
                <p:oleObj name="Acrobat Document" r:id="rId5" imgW="7773840" imgH="10060560" progId="AcroExch.Document.7">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447794"/>
                        <a:ext cx="8869680" cy="114794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8745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Outlook Calendar for Mega Projects </a:t>
            </a:r>
            <a:endParaRPr lang="en-US" dirty="0"/>
          </a:p>
        </p:txBody>
      </p:sp>
      <p:sp>
        <p:nvSpPr>
          <p:cNvPr id="3" name="Content Placeholder 2"/>
          <p:cNvSpPr>
            <a:spLocks noGrp="1"/>
          </p:cNvSpPr>
          <p:nvPr>
            <p:ph idx="1"/>
          </p:nvPr>
        </p:nvSpPr>
        <p:spPr/>
        <p:txBody>
          <a:bodyPr/>
          <a:lstStyle/>
          <a:p>
            <a:pPr marL="0" indent="0">
              <a:spcBef>
                <a:spcPts val="1800"/>
              </a:spcBef>
              <a:buFont typeface="Wingdings" pitchFamily="2" charset="2"/>
              <a:buChar char="§"/>
            </a:pPr>
            <a:r>
              <a:rPr lang="en-US" dirty="0" smtClean="0"/>
              <a:t>Mega Project Meetings scheduled on Outlook</a:t>
            </a:r>
          </a:p>
          <a:p>
            <a:pPr marL="0" indent="0">
              <a:spcBef>
                <a:spcPts val="1800"/>
              </a:spcBef>
              <a:buFont typeface="Wingdings" pitchFamily="2" charset="2"/>
              <a:buChar char="§"/>
            </a:pPr>
            <a:r>
              <a:rPr lang="en-US" dirty="0" smtClean="0"/>
              <a:t>Agendas with desired decisions identified</a:t>
            </a:r>
          </a:p>
          <a:p>
            <a:pPr marL="0" indent="0">
              <a:spcBef>
                <a:spcPts val="1800"/>
              </a:spcBef>
              <a:buFont typeface="Wingdings" pitchFamily="2" charset="2"/>
              <a:buChar char="§"/>
            </a:pPr>
            <a:r>
              <a:rPr lang="en-US" dirty="0" smtClean="0"/>
              <a:t>Meetings scheduled by Project Teams</a:t>
            </a:r>
            <a:endParaRPr lang="en-US" dirty="0"/>
          </a:p>
        </p:txBody>
      </p:sp>
    </p:spTree>
    <p:extLst>
      <p:ext uri="{BB962C8B-B14F-4D97-AF65-F5344CB8AC3E}">
        <p14:creationId xmlns:p14="http://schemas.microsoft.com/office/powerpoint/2010/main" val="379180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Mega Projects</a:t>
            </a:r>
            <a:endParaRPr lang="en-US" dirty="0"/>
          </a:p>
        </p:txBody>
      </p:sp>
      <p:sp>
        <p:nvSpPr>
          <p:cNvPr id="3" name="Content Placeholder 2"/>
          <p:cNvSpPr>
            <a:spLocks noGrp="1"/>
          </p:cNvSpPr>
          <p:nvPr>
            <p:ph idx="1"/>
          </p:nvPr>
        </p:nvSpPr>
        <p:spPr/>
        <p:txBody>
          <a:bodyPr/>
          <a:lstStyle/>
          <a:p>
            <a:pPr marL="0" indent="0">
              <a:buNone/>
            </a:pPr>
            <a:r>
              <a:rPr lang="en-US" dirty="0" smtClean="0"/>
              <a:t>Comments from Secretary </a:t>
            </a:r>
            <a:r>
              <a:rPr lang="en-US" dirty="0" smtClean="0"/>
              <a:t>Gottlieb</a:t>
            </a:r>
            <a:endParaRPr lang="en-US" dirty="0"/>
          </a:p>
        </p:txBody>
      </p:sp>
      <p:sp>
        <p:nvSpPr>
          <p:cNvPr id="56322" name="AutoShape 2" descr="data:image/jpeg;base64,/9j/4AAQSkZJRgABAQAAAQABAAD/2wCEAAkGBhQSERUUEhQVFRQWFRQWFBYUFBQVFRUUFBQVFBUUFBUXHCYeFxkjGRQUHy8gIycpLCwsFR4xNTAqNSYrLCkBCQoKDgwOFQ8PGikcHCQpNSksKSkpLCkpLCkpKSwpKSkpKSkpKSksLCkpLCkpLCkpKSksKSkpLCkpKSkpKSkpLP/AABEIAMwAoAMBIgACEQEDEQH/xAAcAAACAwEBAQEAAAAAAAAAAAACAwEEBQYABwj/xAA9EAABAwEFBQUHAwIFBQAAAAABAAIRAwQFEiExIkFRYYEGMnGRoQcTI7HB0fBCUuEUYiQzcpLxFmOywsP/xAAZAQADAQEBAAAAAAAAAAAAAAAAAQMCBAX/xAAiEQEBAAIBBQACAwAAAAAAAAAAAQIRAwQSITFBUXEiIzL/2gAMAwEAAhEDEQA/APnBKkOXiFICioMPQFeARYU9jQWhGGrwYmNYgg4FMJkKEE8Gr2FQ2qf2z1+yOTvgeP8ACDDChMAB/U3zQkIBeFSjIUBqTQUQKnAohBxEKYXl5yGtgLUDgmIXNQVCQvQihEAhkIapwow1GxiITwpqQ1PDclkXtby3Yb3jqeA4Dmt1hZqV45DjxS/6n9onmch91ii0EEbzuG4LUs1oJ1BHgRPqstLdnc8akdBp1JVxzoAyxeSTRZJ0M8yT/wALUoWDgPr6yluNdtYVZxkmMuAA+SqPeTu3Tzjkukq2bgJ9PFIq3biGYz4j5JWw5jWBZbwIdhcZG6dQtZsESFQvW7QwTmlXXaCDhPRBemoUKYQhITAIXiihQ4ICMKghNDckEJbMuEbWqcKNrFpl6Eyk1Q1qax0IlFRUMAlc09jnumM3H88Vu3o+KTj08yk2JoOCd0J1mLN3djnOE5Sd+8D7rq7p7CtAGJWbiYuoo5LluVrtxxkY1PscwaH0RnsrJyMeC32OTRUSV0xKPZct3T6qXXC0ZkLfbVKCsUUtacT2iuIPpkAAZL57YrBnhcN8gj9wyI/OIX1+9GbJ8Cvm1XYc7gST/pP4PVU4nPzfKrsZu4KC1JoWwOeQOZ9YVmFVErChcE4hAWpkimF6EQavELJgATAvNaiwJhITG00LQnzkmKyr7Hwo4vaPVJuCma1YD9LBJ84Cu3tSmk7OIhw6HRB2QrBpqSNpxaAACcROLeBAyz1WbfB4zzNu1oWttMZ67gFo2TtJSkBxIPMQufZamBoqO7sA+mhVO035ReQ0U4J7pMCfDOT0lSkdNy0+kULwY4ZGU33zZXzix2t9M78si06axGei3jWqhmNzC1pjCcQdmd5BAgLNmlJlt0VrvhjBmYWZ/wBWU3GGy4+i5i2B2Iy1z3ZmCdw3zuHgl3X2oaRBoCBAJBJgzoctck9M3Lzp2QtQqDx3HVfN+0DTTrPpnLKZ4gmQu3daQGY6cYo2QZgRntcoXK9rnOqVmvNMhhbhxb9NqeOZyy0RhdVPlm45K7WYa7Z3h3rn9FvELNu67XueHgbLZM8eIHEiR5rVwK23Pqko2MlHCjElaEOYgc1MLkMINAaiC9hUtatk80JuFC1qcGpUGWOhidHEfUIrgoYHOEDZqdNnReshh3DUeYVmxgt113+KlnV8JO3bWZd1NzjhAI3AgT1bxhaIuFmRLBI0MaeHBJuyjTf/AJgxeO7wV19loDRg6kn0JU1pGReNBuIYIOEyXDMAjQE7zPyW+aAdRDTvELEtFpGRkBu5oiPILdZbWGm2CM9E2pNbZ/8ASshrKhDHgAbUAOjQtdofDirFOw02DJ1Mc8TPurgqNiCQ4HjBHUIaRpB0YKc8mt80i0rtpNf3QCDkXRlHAcZ8lj9qaEhpjZadw05+GS6S1VgBlHRZTqsvbIkSJHETmEvVhWb8K77LSNnw0gIDXzlG0Wl0+p8lxhXV2/4FJ4GrnGI0aCCA0HeYK5hzVXBHn1uSKxCghONNS2kqbQIwosCaaagsWdmCFICLAvBqoQ2tRgKGlHCVMVHUTpKe/Jx8fmAk0whfsnkfmpZRTC+NNOx2otBKN9vLghukhziDvCq34ypTf8NgdAkgmCfBY+ry3Rde6BUeHmSRptOA8gVoWO7ajpbUzYd2Y6E8FNy+/eAQaVMxMOBJB4SuhF2WkEzUoiBMx+QtbK2flTu66KdAEsbhnXMn56KLweIkGHDQj5HiFXvWta2g+7qUqrs4AbkYMZuGQ3oruo1ifj4JgZMBgdSs091LbU5zQfNMpVBIJMCRM6ASvWjZlZ9rqbBWfYt87L7Q2oPqQ0y1vDSTqssjkixKHlX1rw5cst3ZDghCaQhwrWmNgKElHCghGj2JrU1lNMo0BvVj3ULNpz2qimiDU57EOFEp6C1qi00cTctRmPsmtCcxqVOMu77bhcDwXS2qoHt8RquZvGiA84SJ1cB+mTGfCTxWndF4A4Q7dkQsWK45LNmvAU8ntngePVXqV9Uye5PI/wAaqxUu+k47/NWLJclMGc/REq+wUXF5mMLeAEeidaXgCeG5XXNZTGWq5y+Ly/Q3qs6/LGWStWtGIx5rNv69m0fdtP6jtf2tA1849Vp3bZHVHhjBLtST3WtGr3nc0Lg78tYq13uaSWSQwne1uQMbp1jmqceG7tDkz1NfXStE78uSl7FzF3306kMJGJu7OCOQ5LorDb2Ve6c97Tk4dN6tY59jc1DgT3BDhRDJLUJarBagLUwsU2JrXBV2Ss+19oaNIkF2I/tZn5nQKettfW0Qllm9clbO2rzlSYG83bR8tPmsK1XlUqd97neJMeWic46Vzdpbu01GlIBxu4MzHV2i563drK1SQ0+7b/Z3urtfKFiSoKpMYxcq7HsDQNZtsYAXPNJjmje5zKkxznPrCtklpkfg581HsiytVU7vdAHq9sL6J2g7MNqgvYAKmp3B32PNZyx21hnrxXDUu1Bbsuy4H+Veo9p95d5LNtV0EGCCOII08VrXT2Yq1R8OlI/cdlvmdeinMZXRc7C7R2ic/JgMfuP0V/s12ZrWt0iWsnaqEejR+orqLk9nMEOrwf7Rp14rrLda6Vjs76joaym0uMcBuHM5DqqTjiOXLXz/ANol4Ubusn9JZ8qtcfEdMv8AdjJznHie6Bpqvj8K9f18vtdofXqd55yG5rR3WjkAqMKnpELmpFnrlrhGUZg7x4FWiVUa3a6ph1dgv9pGGrkf3bj48D6LXAnMaHQjMLh6ZVuyW99PumBw1B6LNxa26whC4LNs3aJp/wAxpaeIzH3HqtOnVa8S0gjiFj0ccLet7vrPMkho7rQcgOfErPwpjWqSFTTJWFCU4hLLN6ZBDVATQxC8JB23sld/iqreNEHyqN+6+s3jfTLLZ6larm2m2YGrjo1o8SQF8j9mdEi2Fw0924HrB+gXSe1e3/Bp0QdSHuHHOGj/AMii3UPGd2UjOuj2gPr2phtNOj7g1WYtgzSYTBwunPUEkzpuX6Cs9ja0QAOS/JVd2FuAakZxpBC/SPsxv42q7qLnn4lMe6qTvLAAHdW4T5rGF26eowmNkjq18f8Abb2hzZY2HWKlb/5sPq7yX1W87yZQpPqvMNptLneAEx1X5evu9n2mvUrVO9UcXHkDo0cgIHRUctUSeHRGPBDC850IAbQ8KuwbR/NwU1DvJyUjSYImNdUA2mUwjJAwJrtyACE2jXcwy0kHkfmgCl4zQGYzTqpS2O2j4plTRASGTmhcpsx2FCAlgQObojah1IQH0r2W2UfEdzIH+1v3VDt44vtTQQCzCHN8AcAPgYfHitn2YN+E7m93/qPouQv23Cvb6zx3GuNOnGmGmMIjlIJ6qfJdYunpMd8qpYbO2q4ZRie9k852PlHVfeOw+GlTpsbk17SD4gSOuq+DWBkF+veMcnag+cL7d2UeKtJpkghgfI/S52fzBWOK73Futws7cmd7Y+0Hu7O2zA7VV0u3HA3PyJgea+L1Cuh7f3qa9vqnEXBpwSd5brHATl0XOE5q7gMa6AgIlecVLUAtrIzOZ+XgicZQuMz+ZKW7kA0blLihlRiQDGHNQczHX+EIqRn+Sha/Dmep5pkzKR2j0VirwVai7bVlIw2R2yfEovul2beExAebqhZqpcULDtID6F2OvH3NkrPnuMrvHiAcPrC425MhJnT13rQo2vDd9ccYb/uqD6Aqhd7oZqZ3KHNfEeh0M/latUX5g56yfFfUOzV7ChdlWsdQHDpTbDR1c6F8rDsxnlvWvb7/AD/Qts4PecCf9LXFx9cCxw3yt10/rn7c86oSSTmSSSeJOZ9ZURAXoQvcup5IqboOk/nzRVDl470ppUIDzzu8/BPCqsMn86JzygGgJTSvWapKDHAJ8vogCxS7kPnvTWgakaJNPIZoH1SZjRAZrH5q41yo1DnorFF6AZTdtlOAVQO2grY1QC3FCw7SJyWw5hAaNat/hnt/7rPmSiso2QqNpqbJbxqA+TT91oUO6Dkubl+PT6L1UudzCre8JJJ45JtapAOiTSajhn0dbl4mIyYQEoi5Dqul5jyW87lJclh05/kIBjBmje8SoakzmgGUKkFyF78wOGZ+iCm7MoGVcyePyGSAutoieKZE5bt6q2avO6E99rDRGpO5AYtU8JR0nI7UckimUA0uzCvErPcrrTkPBAeelMOaY459EpiA9ajtx4fILVY7ZBjksi0j4nQLXazTw+krm5vcen0f+arWk5hvOSmNyCQe8mv1VeOaxcnU5d3JUSocvBedqqOci01MuZyC9R0Sq2dSOATaQyQDy7JVy+E52hVet3SgIxwCl0KmgCGdgoqWTZGqAse8jId75JlOhGZzJQ2WmIlNmXB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6323" name="Picture 3" descr="C:\Users\Public\Pictures\Sample Pictures\gottlieb.jpg">
            <a:hlinkClick r:id="rId3" action="ppaction://hlinkfile"/>
          </p:cNvPr>
          <p:cNvPicPr>
            <a:picLocks noChangeAspect="1" noChangeArrowheads="1"/>
          </p:cNvPicPr>
          <p:nvPr/>
        </p:nvPicPr>
        <p:blipFill>
          <a:blip r:embed="rId4" cstate="print"/>
          <a:srcRect/>
          <a:stretch>
            <a:fillRect/>
          </a:stretch>
        </p:blipFill>
        <p:spPr bwMode="auto">
          <a:xfrm>
            <a:off x="2971800" y="2667000"/>
            <a:ext cx="2971800" cy="3803904"/>
          </a:xfrm>
          <a:prstGeom prst="rect">
            <a:avLst/>
          </a:prstGeom>
          <a:noFill/>
        </p:spPr>
      </p:pic>
      <p:sp>
        <p:nvSpPr>
          <p:cNvPr id="6" name="TextBox 5"/>
          <p:cNvSpPr txBox="1"/>
          <p:nvPr/>
        </p:nvSpPr>
        <p:spPr>
          <a:xfrm>
            <a:off x="2971800" y="2438400"/>
            <a:ext cx="2971800" cy="184666"/>
          </a:xfrm>
          <a:prstGeom prst="rect">
            <a:avLst/>
          </a:prstGeom>
          <a:noFill/>
        </p:spPr>
        <p:txBody>
          <a:bodyPr wrap="square" lIns="0" tIns="0" rIns="0" bIns="0" rtlCol="0">
            <a:spAutoFit/>
          </a:bodyPr>
          <a:lstStyle/>
          <a:p>
            <a:pPr algn="ctr"/>
            <a:r>
              <a:rPr lang="en-US" sz="1200" i="1" dirty="0" smtClean="0"/>
              <a:t>Click on photo for video clip:</a:t>
            </a:r>
            <a:endParaRPr lang="en-US" sz="1200" i="1" dirty="0"/>
          </a:p>
        </p:txBody>
      </p:sp>
    </p:spTree>
    <p:extLst>
      <p:ext uri="{BB962C8B-B14F-4D97-AF65-F5344CB8AC3E}">
        <p14:creationId xmlns:p14="http://schemas.microsoft.com/office/powerpoint/2010/main" val="3163648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Mega Projects Quarterly Snapshot</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880963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701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FHWA</a:t>
            </a:r>
            <a:r>
              <a:rPr lang="en-US" dirty="0" smtClean="0"/>
              <a:t> Website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1600200"/>
            <a:ext cx="8493323" cy="4529772"/>
          </a:xfrm>
          <a:prstGeom prst="rect">
            <a:avLst/>
          </a:prstGeom>
          <a:noFill/>
          <a:ln w="9525">
            <a:noFill/>
            <a:miter lim="800000"/>
            <a:headEnd/>
            <a:tailEnd/>
          </a:ln>
          <a:effectLst/>
        </p:spPr>
      </p:pic>
      <p:sp>
        <p:nvSpPr>
          <p:cNvPr id="6" name="Rectangle 5"/>
          <p:cNvSpPr/>
          <p:nvPr/>
        </p:nvSpPr>
        <p:spPr>
          <a:xfrm>
            <a:off x="0" y="6211669"/>
            <a:ext cx="9144000" cy="338554"/>
          </a:xfrm>
          <a:prstGeom prst="rect">
            <a:avLst/>
          </a:prstGeom>
        </p:spPr>
        <p:txBody>
          <a:bodyPr wrap="square">
            <a:spAutoFit/>
          </a:bodyPr>
          <a:lstStyle/>
          <a:p>
            <a:r>
              <a:rPr lang="en-US" sz="1600" dirty="0" smtClean="0"/>
              <a:t>http://www.fhwa.dot.gov/ipd/project_delivery/tools_programs/project_management_plans/guidance.htm</a:t>
            </a:r>
            <a:endParaRPr lang="en-US" sz="1600" dirty="0"/>
          </a:p>
        </p:txBody>
      </p:sp>
    </p:spTree>
    <p:extLst>
      <p:ext uri="{BB962C8B-B14F-4D97-AF65-F5344CB8AC3E}">
        <p14:creationId xmlns:p14="http://schemas.microsoft.com/office/powerpoint/2010/main" val="2048948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Systems </a:t>
            </a:r>
            <a:r>
              <a:rPr lang="en-US" dirty="0" smtClean="0"/>
              <a:t>                          for </a:t>
            </a:r>
            <a:r>
              <a:rPr lang="en-US" dirty="0"/>
              <a:t>Mega Projects</a:t>
            </a:r>
          </a:p>
        </p:txBody>
      </p:sp>
      <p:sp>
        <p:nvSpPr>
          <p:cNvPr id="3" name="Content Placeholder 2"/>
          <p:cNvSpPr>
            <a:spLocks noGrp="1"/>
          </p:cNvSpPr>
          <p:nvPr>
            <p:ph idx="1"/>
          </p:nvPr>
        </p:nvSpPr>
        <p:spPr>
          <a:xfrm>
            <a:off x="457200" y="1828800"/>
            <a:ext cx="8229600" cy="4297363"/>
          </a:xfrm>
        </p:spPr>
        <p:txBody>
          <a:bodyPr/>
          <a:lstStyle/>
          <a:p>
            <a:pPr>
              <a:spcAft>
                <a:spcPts val="1200"/>
              </a:spcAft>
            </a:pPr>
            <a:r>
              <a:rPr lang="en-US" dirty="0"/>
              <a:t>Management and Reporting (Section 9)</a:t>
            </a:r>
          </a:p>
          <a:p>
            <a:pPr fontAlgn="base">
              <a:spcAft>
                <a:spcPts val="1200"/>
              </a:spcAft>
            </a:pPr>
            <a:r>
              <a:rPr lang="en-US" dirty="0"/>
              <a:t>Change Management (Section 11</a:t>
            </a:r>
            <a:r>
              <a:rPr lang="en-US" dirty="0" smtClean="0"/>
              <a:t>)</a:t>
            </a:r>
            <a:endParaRPr lang="en-US" dirty="0"/>
          </a:p>
          <a:p>
            <a:pPr fontAlgn="base">
              <a:spcAft>
                <a:spcPts val="1200"/>
              </a:spcAft>
            </a:pPr>
            <a:r>
              <a:rPr lang="en-US" dirty="0"/>
              <a:t>Management Expectations (Section 12</a:t>
            </a:r>
            <a:r>
              <a:rPr lang="en-US" dirty="0" smtClean="0"/>
              <a:t>)</a:t>
            </a:r>
            <a:endParaRPr lang="en-US" dirty="0"/>
          </a:p>
        </p:txBody>
      </p:sp>
    </p:spTree>
    <p:extLst>
      <p:ext uri="{BB962C8B-B14F-4D97-AF65-F5344CB8AC3E}">
        <p14:creationId xmlns:p14="http://schemas.microsoft.com/office/powerpoint/2010/main" val="843715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Management and Reporting </a:t>
            </a:r>
            <a:r>
              <a:rPr lang="en-US" sz="3800" dirty="0" smtClean="0"/>
              <a:t/>
            </a:r>
            <a:br>
              <a:rPr lang="en-US" sz="3800" dirty="0" smtClean="0"/>
            </a:br>
            <a:r>
              <a:rPr lang="en-US" sz="3800" dirty="0" smtClean="0"/>
              <a:t>(</a:t>
            </a:r>
            <a:r>
              <a:rPr lang="en-US" sz="3800" dirty="0"/>
              <a:t>Section 9</a:t>
            </a:r>
            <a:r>
              <a:rPr lang="en-US" sz="3800" dirty="0" smtClean="0"/>
              <a:t>)</a:t>
            </a:r>
            <a:endParaRPr lang="en-US" sz="3800" dirty="0"/>
          </a:p>
        </p:txBody>
      </p:sp>
      <p:sp>
        <p:nvSpPr>
          <p:cNvPr id="3" name="Content Placeholder 2"/>
          <p:cNvSpPr>
            <a:spLocks noGrp="1"/>
          </p:cNvSpPr>
          <p:nvPr>
            <p:ph idx="1"/>
          </p:nvPr>
        </p:nvSpPr>
        <p:spPr>
          <a:xfrm>
            <a:off x="457200" y="1600200"/>
            <a:ext cx="8229600" cy="4876800"/>
          </a:xfrm>
        </p:spPr>
        <p:txBody>
          <a:bodyPr>
            <a:normAutofit/>
          </a:bodyPr>
          <a:lstStyle/>
          <a:p>
            <a:pPr lvl="0" fontAlgn="base"/>
            <a:r>
              <a:rPr lang="en-US" dirty="0"/>
              <a:t>Federal </a:t>
            </a:r>
            <a:r>
              <a:rPr lang="en-US" dirty="0" smtClean="0"/>
              <a:t>level</a:t>
            </a:r>
            <a:endParaRPr lang="en-US" sz="3600" dirty="0"/>
          </a:p>
          <a:p>
            <a:pPr lvl="0" fontAlgn="base"/>
            <a:r>
              <a:rPr lang="en-US" dirty="0" smtClean="0"/>
              <a:t>Department level</a:t>
            </a:r>
            <a:endParaRPr lang="en-US" sz="3600" dirty="0"/>
          </a:p>
          <a:p>
            <a:pPr lvl="0" fontAlgn="base"/>
            <a:r>
              <a:rPr lang="en-US" dirty="0" smtClean="0"/>
              <a:t>Region </a:t>
            </a:r>
            <a:r>
              <a:rPr lang="en-US" dirty="0"/>
              <a:t>and bureau </a:t>
            </a:r>
            <a:r>
              <a:rPr lang="en-US" dirty="0" smtClean="0"/>
              <a:t>level</a:t>
            </a:r>
            <a:endParaRPr lang="en-US" sz="3600" dirty="0"/>
          </a:p>
          <a:p>
            <a:pPr lvl="0" fontAlgn="base"/>
            <a:r>
              <a:rPr lang="en-US" dirty="0"/>
              <a:t>DBE and Small Business Responsibilities </a:t>
            </a:r>
            <a:endParaRPr lang="en-US" dirty="0" smtClean="0"/>
          </a:p>
          <a:p>
            <a:pPr lvl="0" fontAlgn="base"/>
            <a:r>
              <a:rPr lang="en-US" dirty="0" smtClean="0"/>
              <a:t>Title </a:t>
            </a:r>
            <a:r>
              <a:rPr lang="en-US" dirty="0"/>
              <a:t>VI </a:t>
            </a:r>
            <a:r>
              <a:rPr lang="en-US" dirty="0" smtClean="0"/>
              <a:t>Responsibilities</a:t>
            </a:r>
            <a:endParaRPr lang="en-US" dirty="0"/>
          </a:p>
        </p:txBody>
      </p:sp>
    </p:spTree>
    <p:extLst>
      <p:ext uri="{BB962C8B-B14F-4D97-AF65-F5344CB8AC3E}">
        <p14:creationId xmlns:p14="http://schemas.microsoft.com/office/powerpoint/2010/main" val="3300148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Federal Level                              </a:t>
            </a:r>
            <a:endParaRPr lang="en-US" sz="3800"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a:lnSpc>
                <a:spcPct val="120000"/>
              </a:lnSpc>
              <a:spcBef>
                <a:spcPts val="600"/>
              </a:spcBef>
            </a:pPr>
            <a:r>
              <a:rPr lang="en-US" dirty="0" smtClean="0"/>
              <a:t>Projects </a:t>
            </a:r>
            <a:r>
              <a:rPr lang="en-US" dirty="0"/>
              <a:t>receiving federal financial assistance </a:t>
            </a:r>
            <a:r>
              <a:rPr lang="en-US" dirty="0" smtClean="0"/>
              <a:t>with estimated </a:t>
            </a:r>
            <a:r>
              <a:rPr lang="en-US" dirty="0"/>
              <a:t>total cost </a:t>
            </a:r>
            <a:r>
              <a:rPr lang="en-US" dirty="0" smtClean="0"/>
              <a:t>&gt;$500M require: </a:t>
            </a:r>
          </a:p>
          <a:p>
            <a:pPr lvl="1">
              <a:lnSpc>
                <a:spcPct val="120000"/>
              </a:lnSpc>
              <a:spcBef>
                <a:spcPts val="600"/>
              </a:spcBef>
            </a:pPr>
            <a:r>
              <a:rPr lang="en-US" b="1" dirty="0" smtClean="0"/>
              <a:t>Project </a:t>
            </a:r>
            <a:r>
              <a:rPr lang="en-US" b="1" dirty="0"/>
              <a:t>Management </a:t>
            </a:r>
            <a:r>
              <a:rPr lang="en-US" b="1" dirty="0" smtClean="0"/>
              <a:t>Plan </a:t>
            </a:r>
            <a:r>
              <a:rPr lang="en-US" dirty="0" smtClean="0"/>
              <a:t>- documents </a:t>
            </a:r>
            <a:r>
              <a:rPr lang="en-US" dirty="0"/>
              <a:t>the procedures and processes that manage the scope, costs, schedules, quality and applicable federal requirements </a:t>
            </a:r>
            <a:endParaRPr lang="en-US" dirty="0" smtClean="0"/>
          </a:p>
          <a:p>
            <a:pPr lvl="1">
              <a:lnSpc>
                <a:spcPct val="120000"/>
              </a:lnSpc>
              <a:spcBef>
                <a:spcPts val="600"/>
              </a:spcBef>
            </a:pPr>
            <a:r>
              <a:rPr lang="en-US" b="1" dirty="0" smtClean="0"/>
              <a:t>Annual Financial Plan </a:t>
            </a:r>
            <a:r>
              <a:rPr lang="en-US" dirty="0" smtClean="0"/>
              <a:t>- based </a:t>
            </a:r>
            <a:r>
              <a:rPr lang="en-US" dirty="0"/>
              <a:t>on detailed estimates and assumptions of future increases </a:t>
            </a:r>
            <a:r>
              <a:rPr lang="en-US" dirty="0" smtClean="0"/>
              <a:t>in </a:t>
            </a:r>
            <a:r>
              <a:rPr lang="en-US" dirty="0"/>
              <a:t>the cost to complete the project </a:t>
            </a:r>
          </a:p>
          <a:p>
            <a:pPr>
              <a:lnSpc>
                <a:spcPct val="120000"/>
              </a:lnSpc>
              <a:spcBef>
                <a:spcPts val="600"/>
              </a:spcBef>
            </a:pPr>
            <a:r>
              <a:rPr lang="en-US" dirty="0" smtClean="0"/>
              <a:t>Simplified </a:t>
            </a:r>
            <a:r>
              <a:rPr lang="en-US" dirty="0"/>
              <a:t>federal financial plan </a:t>
            </a:r>
            <a:r>
              <a:rPr lang="en-US" dirty="0" smtClean="0"/>
              <a:t>required </a:t>
            </a:r>
            <a:r>
              <a:rPr lang="en-US" dirty="0"/>
              <a:t>for projects </a:t>
            </a:r>
            <a:r>
              <a:rPr lang="en-US" dirty="0" smtClean="0"/>
              <a:t>with estimated </a:t>
            </a:r>
            <a:r>
              <a:rPr lang="en-US" dirty="0"/>
              <a:t>total cost </a:t>
            </a:r>
            <a:r>
              <a:rPr lang="en-US" dirty="0" smtClean="0"/>
              <a:t>between $100M and $500M </a:t>
            </a:r>
            <a:endParaRPr lang="en-US" dirty="0"/>
          </a:p>
          <a:p>
            <a:pPr lvl="1" fontAlgn="base"/>
            <a:endParaRPr lang="en-US" dirty="0"/>
          </a:p>
        </p:txBody>
      </p:sp>
    </p:spTree>
    <p:extLst>
      <p:ext uri="{BB962C8B-B14F-4D97-AF65-F5344CB8AC3E}">
        <p14:creationId xmlns:p14="http://schemas.microsoft.com/office/powerpoint/2010/main" val="1140005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Department Level                              </a:t>
            </a:r>
            <a:endParaRPr lang="en-US" sz="3800"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b="1" dirty="0"/>
              <a:t>Oversight </a:t>
            </a:r>
            <a:r>
              <a:rPr lang="en-US" b="1" dirty="0" smtClean="0"/>
              <a:t>Team meetings - </a:t>
            </a:r>
            <a:r>
              <a:rPr lang="en-US" dirty="0" smtClean="0"/>
              <a:t>Mega Projects  </a:t>
            </a:r>
            <a:r>
              <a:rPr lang="en-US" dirty="0"/>
              <a:t>report on a monthly basis to the </a:t>
            </a:r>
            <a:r>
              <a:rPr lang="en-US" dirty="0" smtClean="0"/>
              <a:t>Department’s Oversight Team to </a:t>
            </a:r>
            <a:r>
              <a:rPr lang="en-US" dirty="0"/>
              <a:t>share information </a:t>
            </a:r>
            <a:r>
              <a:rPr lang="en-US" dirty="0" smtClean="0"/>
              <a:t>on:</a:t>
            </a:r>
          </a:p>
          <a:p>
            <a:pPr lvl="1"/>
            <a:r>
              <a:rPr lang="en-US" dirty="0" smtClean="0"/>
              <a:t>budget</a:t>
            </a:r>
          </a:p>
          <a:p>
            <a:pPr lvl="1"/>
            <a:r>
              <a:rPr lang="en-US" dirty="0" smtClean="0"/>
              <a:t>schedule</a:t>
            </a:r>
          </a:p>
          <a:p>
            <a:pPr lvl="1"/>
            <a:r>
              <a:rPr lang="en-US" dirty="0" smtClean="0"/>
              <a:t>work </a:t>
            </a:r>
            <a:r>
              <a:rPr lang="en-US" dirty="0"/>
              <a:t>completed and </a:t>
            </a:r>
            <a:r>
              <a:rPr lang="en-US" dirty="0" smtClean="0"/>
              <a:t>planned</a:t>
            </a:r>
          </a:p>
          <a:p>
            <a:pPr lvl="1"/>
            <a:r>
              <a:rPr lang="en-US" dirty="0" smtClean="0"/>
              <a:t>significant </a:t>
            </a:r>
            <a:r>
              <a:rPr lang="en-US" dirty="0"/>
              <a:t>issues and </a:t>
            </a:r>
            <a:r>
              <a:rPr lang="en-US" dirty="0" smtClean="0"/>
              <a:t>risks</a:t>
            </a:r>
          </a:p>
          <a:p>
            <a:pPr lvl="1"/>
            <a:r>
              <a:rPr lang="en-US" dirty="0" smtClean="0"/>
              <a:t>public </a:t>
            </a:r>
            <a:r>
              <a:rPr lang="en-US" dirty="0"/>
              <a:t>involvement and legislative communication and </a:t>
            </a:r>
            <a:r>
              <a:rPr lang="en-US" dirty="0" smtClean="0"/>
              <a:t>coordination</a:t>
            </a:r>
          </a:p>
          <a:p>
            <a:pPr lvl="1"/>
            <a:r>
              <a:rPr lang="en-US" dirty="0" smtClean="0"/>
              <a:t>disadvantaged </a:t>
            </a:r>
            <a:r>
              <a:rPr lang="en-US" dirty="0"/>
              <a:t>business enterprise and labor </a:t>
            </a:r>
            <a:r>
              <a:rPr lang="en-US" dirty="0" smtClean="0"/>
              <a:t>initiatives </a:t>
            </a:r>
          </a:p>
        </p:txBody>
      </p:sp>
    </p:spTree>
    <p:extLst>
      <p:ext uri="{BB962C8B-B14F-4D97-AF65-F5344CB8AC3E}">
        <p14:creationId xmlns:p14="http://schemas.microsoft.com/office/powerpoint/2010/main" val="1231355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Department Level                              </a:t>
            </a:r>
            <a:endParaRPr lang="en-US" sz="3800"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b="1" dirty="0" smtClean="0"/>
              <a:t>Division </a:t>
            </a:r>
            <a:r>
              <a:rPr lang="en-US" b="1" dirty="0"/>
              <a:t>Mega and Major Projects </a:t>
            </a:r>
            <a:r>
              <a:rPr lang="en-US" b="1" dirty="0" smtClean="0"/>
              <a:t>Team meetings - </a:t>
            </a:r>
            <a:r>
              <a:rPr lang="en-US" dirty="0" smtClean="0"/>
              <a:t>Region </a:t>
            </a:r>
            <a:r>
              <a:rPr lang="en-US" dirty="0"/>
              <a:t>Directors, Bureau Directors, Administrator’s Office, Mega and Major Project Development Chiefs, </a:t>
            </a:r>
            <a:r>
              <a:rPr lang="en-US" dirty="0" err="1"/>
              <a:t>DTIM</a:t>
            </a:r>
            <a:r>
              <a:rPr lang="en-US" dirty="0"/>
              <a:t> </a:t>
            </a:r>
            <a:r>
              <a:rPr lang="en-US" dirty="0" err="1"/>
              <a:t>BSHP</a:t>
            </a:r>
            <a:r>
              <a:rPr lang="en-US" dirty="0"/>
              <a:t> and </a:t>
            </a:r>
            <a:r>
              <a:rPr lang="en-US" dirty="0" err="1"/>
              <a:t>BTLR</a:t>
            </a:r>
            <a:r>
              <a:rPr lang="en-US" dirty="0"/>
              <a:t> Directors, and </a:t>
            </a:r>
            <a:r>
              <a:rPr lang="en-US" dirty="0" err="1" smtClean="0"/>
              <a:t>FHWA</a:t>
            </a:r>
            <a:r>
              <a:rPr lang="en-US" dirty="0"/>
              <a:t> </a:t>
            </a:r>
            <a:r>
              <a:rPr lang="en-US" dirty="0" smtClean="0"/>
              <a:t>meet monthly to address:</a:t>
            </a:r>
          </a:p>
          <a:p>
            <a:pPr lvl="1"/>
            <a:r>
              <a:rPr lang="en-US" dirty="0" smtClean="0"/>
              <a:t>project </a:t>
            </a:r>
            <a:r>
              <a:rPr lang="en-US" dirty="0"/>
              <a:t>issues and risks </a:t>
            </a:r>
            <a:endParaRPr lang="en-US" dirty="0" smtClean="0"/>
          </a:p>
          <a:p>
            <a:pPr lvl="1"/>
            <a:r>
              <a:rPr lang="en-US" dirty="0" smtClean="0"/>
              <a:t>schedule </a:t>
            </a:r>
            <a:r>
              <a:rPr lang="en-US" dirty="0"/>
              <a:t>issues and priorities </a:t>
            </a:r>
            <a:endParaRPr lang="en-US" dirty="0" smtClean="0"/>
          </a:p>
          <a:p>
            <a:pPr lvl="1"/>
            <a:r>
              <a:rPr lang="en-US" dirty="0" smtClean="0"/>
              <a:t>resource </a:t>
            </a:r>
            <a:r>
              <a:rPr lang="en-US" dirty="0"/>
              <a:t>issues and priorities </a:t>
            </a:r>
            <a:endParaRPr lang="en-US" dirty="0" smtClean="0"/>
          </a:p>
          <a:p>
            <a:pPr lvl="1"/>
            <a:r>
              <a:rPr lang="en-US" dirty="0" smtClean="0"/>
              <a:t>high </a:t>
            </a:r>
            <a:r>
              <a:rPr lang="en-US" dirty="0"/>
              <a:t>level policy decisions </a:t>
            </a:r>
            <a:endParaRPr lang="en-US" dirty="0" smtClean="0"/>
          </a:p>
          <a:p>
            <a:pPr lvl="1"/>
            <a:r>
              <a:rPr lang="en-US" dirty="0" smtClean="0"/>
              <a:t>best </a:t>
            </a:r>
            <a:r>
              <a:rPr lang="en-US" dirty="0"/>
              <a:t>practices and successful project components </a:t>
            </a:r>
            <a:endParaRPr lang="en-US" dirty="0" smtClean="0"/>
          </a:p>
          <a:p>
            <a:pPr lvl="1"/>
            <a:r>
              <a:rPr lang="en-US" dirty="0" smtClean="0"/>
              <a:t>areas </a:t>
            </a:r>
            <a:r>
              <a:rPr lang="en-US" dirty="0"/>
              <a:t>for collaboration </a:t>
            </a:r>
          </a:p>
          <a:p>
            <a:pPr lvl="1"/>
            <a:r>
              <a:rPr lang="en-US" dirty="0" smtClean="0"/>
              <a:t>consistent </a:t>
            </a:r>
            <a:r>
              <a:rPr lang="en-US" dirty="0"/>
              <a:t>messaging on division Mega / Major project schedules, budgets, quality, and safe product use </a:t>
            </a:r>
          </a:p>
          <a:p>
            <a:pPr lvl="1"/>
            <a:r>
              <a:rPr lang="en-US" dirty="0" smtClean="0"/>
              <a:t>technology </a:t>
            </a:r>
            <a:r>
              <a:rPr lang="en-US" dirty="0"/>
              <a:t>transfer </a:t>
            </a:r>
            <a:endParaRPr lang="en-US" dirty="0" smtClean="0"/>
          </a:p>
          <a:p>
            <a:pPr lvl="2"/>
            <a:endParaRPr lang="en-US" dirty="0"/>
          </a:p>
          <a:p>
            <a:pPr lvl="1"/>
            <a:endParaRPr lang="en-US" dirty="0"/>
          </a:p>
        </p:txBody>
      </p:sp>
    </p:spTree>
    <p:extLst>
      <p:ext uri="{BB962C8B-B14F-4D97-AF65-F5344CB8AC3E}">
        <p14:creationId xmlns:p14="http://schemas.microsoft.com/office/powerpoint/2010/main" val="3634923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dirty="0" smtClean="0"/>
              <a:t>Region, Bureau and Team Management </a:t>
            </a:r>
            <a:r>
              <a:rPr lang="en-US" sz="4400" dirty="0"/>
              <a:t/>
            </a:r>
            <a:br>
              <a:rPr lang="en-US" sz="4400" dirty="0"/>
            </a:br>
            <a:r>
              <a:rPr lang="en-US" sz="4000" dirty="0" smtClean="0"/>
              <a:t>Level                              </a:t>
            </a:r>
            <a:endParaRPr lang="en-US" sz="4000"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a:t>A team working on a Mega Project will typically have multiple daily or weekly meetings focused on immediate project needs along with issues and risks. </a:t>
            </a:r>
          </a:p>
          <a:p>
            <a:r>
              <a:rPr lang="en-US" dirty="0"/>
              <a:t>The project team should hold a Change Management and Progress Meeting on a bi-weekly to monthly basis</a:t>
            </a:r>
            <a:r>
              <a:rPr lang="en-US" b="1" dirty="0" smtClean="0"/>
              <a:t>. </a:t>
            </a:r>
            <a:r>
              <a:rPr lang="en-US" dirty="0" smtClean="0"/>
              <a:t> </a:t>
            </a:r>
            <a:r>
              <a:rPr lang="en-US" dirty="0"/>
              <a:t>Topics covered at the meeting should cover components required in the </a:t>
            </a:r>
            <a:r>
              <a:rPr lang="en-US" dirty="0" smtClean="0"/>
              <a:t>Project </a:t>
            </a:r>
            <a:r>
              <a:rPr lang="en-US" dirty="0"/>
              <a:t>Management Plan. </a:t>
            </a:r>
          </a:p>
          <a:p>
            <a:pPr lvl="1"/>
            <a:endParaRPr lang="en-US" dirty="0"/>
          </a:p>
        </p:txBody>
      </p:sp>
    </p:spTree>
    <p:extLst>
      <p:ext uri="{BB962C8B-B14F-4D97-AF65-F5344CB8AC3E}">
        <p14:creationId xmlns:p14="http://schemas.microsoft.com/office/powerpoint/2010/main" val="921327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dirty="0" smtClean="0"/>
              <a:t>Region, Bureau and Team Management </a:t>
            </a:r>
            <a:r>
              <a:rPr lang="en-US" sz="4400" dirty="0"/>
              <a:t/>
            </a:r>
            <a:br>
              <a:rPr lang="en-US" sz="4400" dirty="0"/>
            </a:br>
            <a:r>
              <a:rPr lang="en-US" sz="4000" dirty="0" smtClean="0"/>
              <a:t>Level                              </a:t>
            </a:r>
            <a:endParaRPr lang="en-US" sz="4000"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b="1" dirty="0" smtClean="0"/>
              <a:t>Reports</a:t>
            </a:r>
            <a:r>
              <a:rPr lang="en-US" dirty="0" smtClean="0"/>
              <a:t> that Project Team should utilize:</a:t>
            </a:r>
          </a:p>
          <a:p>
            <a:pPr lvl="1"/>
            <a:r>
              <a:rPr lang="en-US" dirty="0" smtClean="0"/>
              <a:t>Executive </a:t>
            </a:r>
            <a:r>
              <a:rPr lang="en-US" dirty="0"/>
              <a:t>summary development for Oversight Committee </a:t>
            </a:r>
          </a:p>
          <a:p>
            <a:pPr lvl="1"/>
            <a:r>
              <a:rPr lang="en-US" dirty="0" smtClean="0"/>
              <a:t>Activities </a:t>
            </a:r>
            <a:r>
              <a:rPr lang="en-US" dirty="0"/>
              <a:t>and deliverables </a:t>
            </a:r>
          </a:p>
          <a:p>
            <a:pPr lvl="1"/>
            <a:r>
              <a:rPr lang="en-US" dirty="0" smtClean="0"/>
              <a:t>Issues/action </a:t>
            </a:r>
            <a:r>
              <a:rPr lang="en-US" dirty="0"/>
              <a:t>items </a:t>
            </a:r>
          </a:p>
          <a:p>
            <a:pPr lvl="1"/>
            <a:r>
              <a:rPr lang="en-US" dirty="0" smtClean="0"/>
              <a:t>Schedule </a:t>
            </a:r>
            <a:endParaRPr lang="en-US" dirty="0"/>
          </a:p>
          <a:p>
            <a:pPr lvl="1"/>
            <a:r>
              <a:rPr lang="en-US" dirty="0" smtClean="0"/>
              <a:t>Cost </a:t>
            </a:r>
            <a:endParaRPr lang="en-US" dirty="0"/>
          </a:p>
          <a:p>
            <a:pPr lvl="1"/>
            <a:r>
              <a:rPr lang="en-US" dirty="0" smtClean="0"/>
              <a:t>Quality </a:t>
            </a:r>
            <a:endParaRPr lang="en-US" dirty="0"/>
          </a:p>
          <a:p>
            <a:pPr lvl="1"/>
            <a:r>
              <a:rPr lang="en-US" dirty="0" smtClean="0"/>
              <a:t>Other </a:t>
            </a:r>
            <a:r>
              <a:rPr lang="en-US" dirty="0"/>
              <a:t>status reports, such as DBE/minority participation and contractor safety </a:t>
            </a:r>
          </a:p>
          <a:p>
            <a:endParaRPr lang="en-US" dirty="0"/>
          </a:p>
          <a:p>
            <a:pPr lvl="1"/>
            <a:endParaRPr lang="en-US" dirty="0"/>
          </a:p>
        </p:txBody>
      </p:sp>
    </p:spTree>
    <p:extLst>
      <p:ext uri="{BB962C8B-B14F-4D97-AF65-F5344CB8AC3E}">
        <p14:creationId xmlns:p14="http://schemas.microsoft.com/office/powerpoint/2010/main" val="1827244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dirty="0" smtClean="0"/>
              <a:t>Region, Bureau and Team Management </a:t>
            </a:r>
            <a:r>
              <a:rPr lang="en-US" sz="4400" dirty="0"/>
              <a:t/>
            </a:r>
            <a:br>
              <a:rPr lang="en-US" sz="4400" dirty="0"/>
            </a:br>
            <a:r>
              <a:rPr lang="en-US" sz="4000" dirty="0" smtClean="0"/>
              <a:t>Level                              </a:t>
            </a:r>
            <a:endParaRPr lang="en-US" sz="4000"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b="1" dirty="0"/>
              <a:t>Project and Program Management </a:t>
            </a:r>
            <a:r>
              <a:rPr lang="en-US" b="1" dirty="0" smtClean="0"/>
              <a:t>Controls </a:t>
            </a:r>
            <a:r>
              <a:rPr lang="en-US" dirty="0" smtClean="0"/>
              <a:t>that Project Team should utilize:</a:t>
            </a:r>
            <a:endParaRPr lang="en-US" dirty="0"/>
          </a:p>
          <a:p>
            <a:pPr lvl="1"/>
            <a:r>
              <a:rPr lang="en-US" dirty="0" smtClean="0"/>
              <a:t>Risk </a:t>
            </a:r>
            <a:r>
              <a:rPr lang="en-US" dirty="0"/>
              <a:t>management plan </a:t>
            </a:r>
          </a:p>
          <a:p>
            <a:pPr lvl="1"/>
            <a:r>
              <a:rPr lang="en-US" dirty="0" smtClean="0"/>
              <a:t>Scope </a:t>
            </a:r>
            <a:r>
              <a:rPr lang="en-US" dirty="0"/>
              <a:t>management plan </a:t>
            </a:r>
          </a:p>
          <a:p>
            <a:pPr lvl="1"/>
            <a:r>
              <a:rPr lang="en-US" dirty="0" smtClean="0"/>
              <a:t>Scheduling </a:t>
            </a:r>
            <a:r>
              <a:rPr lang="en-US" dirty="0"/>
              <a:t>software </a:t>
            </a:r>
          </a:p>
          <a:p>
            <a:pPr lvl="1"/>
            <a:r>
              <a:rPr lang="en-US" dirty="0" smtClean="0"/>
              <a:t>Cost </a:t>
            </a:r>
            <a:r>
              <a:rPr lang="en-US" dirty="0"/>
              <a:t>tracking software </a:t>
            </a:r>
          </a:p>
          <a:p>
            <a:pPr lvl="1"/>
            <a:r>
              <a:rPr lang="en-US" dirty="0" smtClean="0"/>
              <a:t>Project </a:t>
            </a:r>
            <a:r>
              <a:rPr lang="en-US" dirty="0"/>
              <a:t>metrics </a:t>
            </a:r>
          </a:p>
          <a:p>
            <a:pPr lvl="1"/>
            <a:r>
              <a:rPr lang="en-US" dirty="0" smtClean="0"/>
              <a:t>Contracting </a:t>
            </a:r>
            <a:r>
              <a:rPr lang="en-US" dirty="0"/>
              <a:t>strategies (new and innovative) </a:t>
            </a:r>
          </a:p>
          <a:p>
            <a:pPr lvl="1"/>
            <a:r>
              <a:rPr lang="en-US" dirty="0" smtClean="0"/>
              <a:t>Value </a:t>
            </a:r>
            <a:r>
              <a:rPr lang="en-US" dirty="0"/>
              <a:t>engineering, value analysis, constructability reviews </a:t>
            </a:r>
          </a:p>
          <a:p>
            <a:pPr lvl="1"/>
            <a:r>
              <a:rPr lang="en-US" dirty="0" smtClean="0"/>
              <a:t>Contractor </a:t>
            </a:r>
            <a:r>
              <a:rPr lang="en-US" dirty="0"/>
              <a:t>outreach meetings </a:t>
            </a:r>
          </a:p>
          <a:p>
            <a:pPr lvl="1"/>
            <a:r>
              <a:rPr lang="en-US" dirty="0" smtClean="0"/>
              <a:t>Partnering </a:t>
            </a:r>
            <a:endParaRPr lang="en-US" dirty="0"/>
          </a:p>
          <a:p>
            <a:pPr lvl="1"/>
            <a:r>
              <a:rPr lang="en-US" dirty="0" smtClean="0"/>
              <a:t>Change </a:t>
            </a:r>
            <a:r>
              <a:rPr lang="en-US" dirty="0"/>
              <a:t>order/extra work order procedures </a:t>
            </a:r>
          </a:p>
          <a:p>
            <a:pPr lvl="1"/>
            <a:r>
              <a:rPr lang="en-US" dirty="0" smtClean="0"/>
              <a:t>Claims </a:t>
            </a:r>
            <a:r>
              <a:rPr lang="en-US" dirty="0"/>
              <a:t>management procedure </a:t>
            </a:r>
          </a:p>
          <a:p>
            <a:pPr lvl="1"/>
            <a:r>
              <a:rPr lang="en-US" dirty="0" smtClean="0"/>
              <a:t>Other </a:t>
            </a:r>
            <a:r>
              <a:rPr lang="en-US" dirty="0"/>
              <a:t>programs, such as Owner Controlled Insurance Programs (</a:t>
            </a:r>
            <a:r>
              <a:rPr lang="en-US" dirty="0" err="1"/>
              <a:t>OCIP</a:t>
            </a:r>
            <a:r>
              <a:rPr lang="en-US" dirty="0"/>
              <a:t>) </a:t>
            </a:r>
          </a:p>
          <a:p>
            <a:endParaRPr lang="en-US" dirty="0"/>
          </a:p>
          <a:p>
            <a:pPr lvl="1"/>
            <a:endParaRPr lang="en-US" dirty="0"/>
          </a:p>
        </p:txBody>
      </p:sp>
    </p:spTree>
    <p:extLst>
      <p:ext uri="{BB962C8B-B14F-4D97-AF65-F5344CB8AC3E}">
        <p14:creationId xmlns:p14="http://schemas.microsoft.com/office/powerpoint/2010/main" val="3610125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15962"/>
          </a:xfrm>
        </p:spPr>
        <p:txBody>
          <a:bodyPr>
            <a:normAutofit/>
          </a:bodyPr>
          <a:lstStyle/>
          <a:p>
            <a:r>
              <a:rPr lang="en-US" sz="4000" dirty="0" smtClean="0"/>
              <a:t>Mega Project Guidelines Objectives</a:t>
            </a:r>
            <a:endParaRPr lang="en-US" sz="4000" dirty="0"/>
          </a:p>
        </p:txBody>
      </p:sp>
      <p:sp>
        <p:nvSpPr>
          <p:cNvPr id="6" name="TextBox 5"/>
          <p:cNvSpPr txBox="1"/>
          <p:nvPr/>
        </p:nvSpPr>
        <p:spPr>
          <a:xfrm>
            <a:off x="609600" y="1766530"/>
            <a:ext cx="8229600" cy="4862870"/>
          </a:xfrm>
          <a:prstGeom prst="rect">
            <a:avLst/>
          </a:prstGeom>
          <a:noFill/>
        </p:spPr>
        <p:txBody>
          <a:bodyPr wrap="square" rtlCol="0">
            <a:spAutoFit/>
          </a:bodyPr>
          <a:lstStyle/>
          <a:p>
            <a:pPr>
              <a:spcBef>
                <a:spcPts val="1200"/>
              </a:spcBef>
              <a:buClr>
                <a:srgbClr val="FFFF00"/>
              </a:buClr>
              <a:buSzPct val="125000"/>
              <a:buFont typeface="Wingdings" pitchFamily="2" charset="2"/>
              <a:buChar char="§"/>
            </a:pPr>
            <a:r>
              <a:rPr lang="en-US" sz="2800" dirty="0" smtClean="0"/>
              <a:t>   Mega Project Team convened in 2011</a:t>
            </a:r>
          </a:p>
          <a:p>
            <a:pPr>
              <a:spcBef>
                <a:spcPts val="1800"/>
              </a:spcBef>
              <a:buClr>
                <a:srgbClr val="FFFF00"/>
              </a:buClr>
              <a:buSzPct val="125000"/>
              <a:buFont typeface="Wingdings" pitchFamily="2" charset="2"/>
              <a:buChar char="§"/>
            </a:pPr>
            <a:r>
              <a:rPr lang="en-US" sz="2800" dirty="0" smtClean="0"/>
              <a:t>   Team’s Charge was to communicate:</a:t>
            </a:r>
          </a:p>
          <a:p>
            <a:pPr lvl="1">
              <a:buSzPct val="125000"/>
              <a:buFont typeface="Arial" pitchFamily="34" charset="0"/>
              <a:buChar char="•"/>
            </a:pPr>
            <a:r>
              <a:rPr lang="en-US" sz="2800" dirty="0" smtClean="0"/>
              <a:t>  Existing  processes</a:t>
            </a:r>
          </a:p>
          <a:p>
            <a:pPr lvl="1">
              <a:buSzPct val="125000"/>
              <a:buFont typeface="Arial" pitchFamily="34" charset="0"/>
              <a:buChar char="•"/>
            </a:pPr>
            <a:r>
              <a:rPr lang="en-US" sz="2800" dirty="0" smtClean="0"/>
              <a:t>  Organizational structure</a:t>
            </a:r>
          </a:p>
          <a:p>
            <a:pPr lvl="1">
              <a:buSzPct val="125000"/>
              <a:buFont typeface="Arial" pitchFamily="34" charset="0"/>
              <a:buChar char="•"/>
            </a:pPr>
            <a:r>
              <a:rPr lang="en-US" sz="2800" dirty="0" smtClean="0"/>
              <a:t>  Best Practices</a:t>
            </a:r>
          </a:p>
          <a:p>
            <a:pPr lvl="1">
              <a:buSzPct val="125000"/>
              <a:buFont typeface="Arial" pitchFamily="34" charset="0"/>
              <a:buChar char="•"/>
            </a:pPr>
            <a:r>
              <a:rPr lang="en-US" sz="2800" dirty="0" smtClean="0"/>
              <a:t>  Appropriate level of effort</a:t>
            </a:r>
          </a:p>
          <a:p>
            <a:pPr lvl="1">
              <a:buSzPct val="125000"/>
              <a:buFont typeface="Arial" pitchFamily="34" charset="0"/>
              <a:buChar char="•"/>
            </a:pPr>
            <a:r>
              <a:rPr lang="en-US" sz="2800" dirty="0" smtClean="0"/>
              <a:t>  And promote consistency in management and</a:t>
            </a:r>
          </a:p>
          <a:p>
            <a:pPr lvl="1">
              <a:buSzPct val="125000"/>
            </a:pPr>
            <a:r>
              <a:rPr lang="en-US" sz="2800" dirty="0" smtClean="0"/>
              <a:t>    oversight of Mega Projects</a:t>
            </a:r>
          </a:p>
          <a:p>
            <a:pPr>
              <a:spcBef>
                <a:spcPts val="1800"/>
              </a:spcBef>
              <a:buClr>
                <a:srgbClr val="FFFF00"/>
              </a:buClr>
              <a:buSzPct val="125000"/>
              <a:buFont typeface="Wingdings" pitchFamily="2" charset="2"/>
              <a:buChar char="§"/>
            </a:pPr>
            <a:r>
              <a:rPr lang="en-US" sz="2800" dirty="0" smtClean="0"/>
              <a:t>   Team developed guidance and that is found in the</a:t>
            </a:r>
          </a:p>
          <a:p>
            <a:pPr>
              <a:buClr>
                <a:srgbClr val="FFFF00"/>
              </a:buClr>
              <a:buSzPct val="125000"/>
            </a:pPr>
            <a:r>
              <a:rPr lang="en-US" sz="2800" dirty="0" smtClean="0"/>
              <a:t>      Mega Projects Guidelines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DBE and Small Business Responsibilities, Management, and Reporting </a:t>
            </a:r>
            <a:endParaRPr lang="en-US" sz="4000"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a:t>The Department has federal and state responsibilities on all of its improvement program projects to fulfill </a:t>
            </a:r>
            <a:r>
              <a:rPr lang="en-US" dirty="0" smtClean="0"/>
              <a:t>DBE </a:t>
            </a:r>
            <a:r>
              <a:rPr lang="en-US" dirty="0"/>
              <a:t>and </a:t>
            </a:r>
            <a:r>
              <a:rPr lang="en-US" dirty="0" err="1" smtClean="0"/>
              <a:t>SBE</a:t>
            </a:r>
            <a:r>
              <a:rPr lang="en-US" dirty="0" smtClean="0"/>
              <a:t> responsibilities</a:t>
            </a:r>
          </a:p>
          <a:p>
            <a:r>
              <a:rPr lang="en-US" dirty="0" smtClean="0"/>
              <a:t>The </a:t>
            </a:r>
            <a:r>
              <a:rPr lang="en-US" dirty="0"/>
              <a:t>Office of Business Opportunity &amp; Equity Compliance (</a:t>
            </a:r>
            <a:r>
              <a:rPr lang="en-US" dirty="0" err="1"/>
              <a:t>OBOEC</a:t>
            </a:r>
            <a:r>
              <a:rPr lang="en-US" dirty="0"/>
              <a:t>) in </a:t>
            </a:r>
            <a:r>
              <a:rPr lang="en-US" dirty="0" err="1"/>
              <a:t>DTSD</a:t>
            </a:r>
            <a:r>
              <a:rPr lang="en-US" dirty="0"/>
              <a:t> oversees and manages these </a:t>
            </a:r>
            <a:r>
              <a:rPr lang="en-US" dirty="0" smtClean="0"/>
              <a:t>responsibilities</a:t>
            </a:r>
            <a:endParaRPr lang="en-US" dirty="0"/>
          </a:p>
        </p:txBody>
      </p:sp>
    </p:spTree>
    <p:extLst>
      <p:ext uri="{BB962C8B-B14F-4D97-AF65-F5344CB8AC3E}">
        <p14:creationId xmlns:p14="http://schemas.microsoft.com/office/powerpoint/2010/main" val="635297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DBE and Small Business Responsibilities, Management, and Reporting </a:t>
            </a:r>
            <a:endParaRPr lang="en-US" sz="4000"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err="1"/>
              <a:t>OBOEC</a:t>
            </a:r>
            <a:r>
              <a:rPr lang="en-US" dirty="0"/>
              <a:t> carries out a number of ongoing responsibilities for the </a:t>
            </a:r>
            <a:r>
              <a:rPr lang="en-US" dirty="0" smtClean="0"/>
              <a:t>Department </a:t>
            </a:r>
            <a:r>
              <a:rPr lang="en-US" dirty="0"/>
              <a:t>that cover all programs. These include: </a:t>
            </a:r>
            <a:endParaRPr lang="en-US" dirty="0" smtClean="0"/>
          </a:p>
          <a:p>
            <a:pPr lvl="1"/>
            <a:r>
              <a:rPr lang="en-US" dirty="0"/>
              <a:t>Inclusive DBE </a:t>
            </a:r>
            <a:r>
              <a:rPr lang="en-US" dirty="0" smtClean="0"/>
              <a:t>goal setting</a:t>
            </a:r>
          </a:p>
          <a:p>
            <a:pPr lvl="1"/>
            <a:r>
              <a:rPr lang="en-US" dirty="0"/>
              <a:t>DBE </a:t>
            </a:r>
            <a:r>
              <a:rPr lang="en-US" dirty="0" smtClean="0"/>
              <a:t>firm pre-assessment </a:t>
            </a:r>
          </a:p>
          <a:p>
            <a:pPr lvl="1"/>
            <a:r>
              <a:rPr lang="en-US" dirty="0"/>
              <a:t>Encouraging </a:t>
            </a:r>
            <a:r>
              <a:rPr lang="en-US" dirty="0" smtClean="0"/>
              <a:t>formalized partnering relationships </a:t>
            </a:r>
          </a:p>
          <a:p>
            <a:pPr lvl="1"/>
            <a:r>
              <a:rPr lang="en-US" dirty="0" err="1"/>
              <a:t>Bullseye</a:t>
            </a:r>
            <a:r>
              <a:rPr lang="en-US" dirty="0"/>
              <a:t> </a:t>
            </a:r>
            <a:r>
              <a:rPr lang="en-US" dirty="0" smtClean="0"/>
              <a:t>marketing strategy </a:t>
            </a:r>
          </a:p>
          <a:p>
            <a:pPr lvl="1"/>
            <a:r>
              <a:rPr lang="en-US" dirty="0"/>
              <a:t>Strategies for </a:t>
            </a:r>
            <a:r>
              <a:rPr lang="en-US" dirty="0" smtClean="0"/>
              <a:t>supplemental </a:t>
            </a:r>
            <a:r>
              <a:rPr lang="en-US" dirty="0"/>
              <a:t>DBE </a:t>
            </a:r>
            <a:r>
              <a:rPr lang="en-US" dirty="0" smtClean="0"/>
              <a:t>contracting opportunities </a:t>
            </a:r>
          </a:p>
          <a:p>
            <a:pPr lvl="1"/>
            <a:r>
              <a:rPr lang="en-US" dirty="0"/>
              <a:t>Outreach to lateral certifying agencies </a:t>
            </a:r>
            <a:endParaRPr lang="en-US" dirty="0" smtClean="0"/>
          </a:p>
          <a:p>
            <a:pPr lvl="1"/>
            <a:r>
              <a:rPr lang="en-US" dirty="0" smtClean="0"/>
              <a:t>Structured networking for primes and subs</a:t>
            </a:r>
          </a:p>
          <a:p>
            <a:pPr lvl="1"/>
            <a:r>
              <a:rPr lang="en-US" dirty="0"/>
              <a:t>DBE </a:t>
            </a:r>
            <a:r>
              <a:rPr lang="en-US" dirty="0" smtClean="0"/>
              <a:t>contracting update </a:t>
            </a:r>
          </a:p>
          <a:p>
            <a:pPr lvl="1"/>
            <a:r>
              <a:rPr lang="en-US" dirty="0"/>
              <a:t>DBE </a:t>
            </a:r>
            <a:r>
              <a:rPr lang="en-US" dirty="0" smtClean="0"/>
              <a:t>certification </a:t>
            </a:r>
            <a:r>
              <a:rPr lang="en-US" dirty="0"/>
              <a:t>workshops </a:t>
            </a:r>
            <a:endParaRPr lang="en-US" dirty="0" smtClean="0"/>
          </a:p>
          <a:p>
            <a:pPr lvl="1"/>
            <a:r>
              <a:rPr lang="en-US" dirty="0"/>
              <a:t>Expedited DBE certification </a:t>
            </a:r>
            <a:endParaRPr lang="en-US" dirty="0" smtClean="0"/>
          </a:p>
          <a:p>
            <a:pPr lvl="1"/>
            <a:r>
              <a:rPr lang="en-US" dirty="0"/>
              <a:t>Civil Rights and Compliance Tracking System (</a:t>
            </a:r>
            <a:r>
              <a:rPr lang="en-US" dirty="0" err="1"/>
              <a:t>CRCS</a:t>
            </a:r>
            <a:r>
              <a:rPr lang="en-US" dirty="0" smtClean="0"/>
              <a:t>)</a:t>
            </a:r>
          </a:p>
          <a:p>
            <a:pPr lvl="1"/>
            <a:r>
              <a:rPr lang="en-US" dirty="0"/>
              <a:t>Development </a:t>
            </a:r>
            <a:r>
              <a:rPr lang="en-US" dirty="0" smtClean="0"/>
              <a:t>and inclusion </a:t>
            </a:r>
            <a:r>
              <a:rPr lang="en-US" dirty="0"/>
              <a:t>of </a:t>
            </a:r>
            <a:r>
              <a:rPr lang="en-US" dirty="0" smtClean="0"/>
              <a:t>contract specifications </a:t>
            </a:r>
          </a:p>
          <a:p>
            <a:pPr lvl="1"/>
            <a:r>
              <a:rPr lang="en-US" dirty="0"/>
              <a:t>Training Workshops </a:t>
            </a:r>
            <a:endParaRPr lang="en-US" dirty="0" smtClean="0"/>
          </a:p>
          <a:p>
            <a:pPr lvl="1"/>
            <a:endParaRPr lang="en-US" dirty="0" smtClean="0"/>
          </a:p>
          <a:p>
            <a:pPr lvl="1"/>
            <a:endParaRPr lang="en-US" dirty="0" smtClean="0"/>
          </a:p>
          <a:p>
            <a:pPr lvl="1"/>
            <a:endParaRPr lang="en-US" dirty="0" smtClean="0"/>
          </a:p>
          <a:p>
            <a:pPr lvl="1"/>
            <a:endParaRPr lang="en-US" b="1" dirty="0"/>
          </a:p>
          <a:p>
            <a:pPr lvl="1"/>
            <a:endParaRPr lang="en-US" b="1" dirty="0" smtClean="0"/>
          </a:p>
          <a:p>
            <a:pPr lvl="1"/>
            <a:endParaRPr lang="en-US" b="1" dirty="0" smtClean="0"/>
          </a:p>
          <a:p>
            <a:pPr lvl="1"/>
            <a:endParaRPr lang="en-US" dirty="0" smtClean="0"/>
          </a:p>
          <a:p>
            <a:pPr lvl="1"/>
            <a:endParaRPr lang="en-US" dirty="0"/>
          </a:p>
        </p:txBody>
      </p:sp>
    </p:spTree>
    <p:extLst>
      <p:ext uri="{BB962C8B-B14F-4D97-AF65-F5344CB8AC3E}">
        <p14:creationId xmlns:p14="http://schemas.microsoft.com/office/powerpoint/2010/main" val="31216400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Title VI Responsibilities Management and Reporting </a:t>
            </a:r>
            <a:endParaRPr lang="en-US" sz="4000"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a:lnSpc>
                <a:spcPct val="110000"/>
              </a:lnSpc>
              <a:spcBef>
                <a:spcPts val="600"/>
              </a:spcBef>
            </a:pPr>
            <a:r>
              <a:rPr lang="en-US" dirty="0"/>
              <a:t>Title VI assures that no person in the United States shall on the grounds of race, color, disability or national origin be excluded from participation in, be denied the benefits of, or be subjected to discrimination under any program or activity receiving federal financial assistance. </a:t>
            </a:r>
            <a:endParaRPr lang="en-US" dirty="0" smtClean="0"/>
          </a:p>
          <a:p>
            <a:pPr>
              <a:lnSpc>
                <a:spcPct val="110000"/>
              </a:lnSpc>
              <a:spcBef>
                <a:spcPts val="600"/>
              </a:spcBef>
            </a:pPr>
            <a:r>
              <a:rPr lang="en-US" dirty="0" smtClean="0"/>
              <a:t>The Department has </a:t>
            </a:r>
            <a:r>
              <a:rPr lang="en-US" dirty="0"/>
              <a:t>federal Title VI obligations on mega projects, major projects, and high-profile projects. </a:t>
            </a:r>
            <a:r>
              <a:rPr lang="en-US" dirty="0" smtClean="0"/>
              <a:t> The Department’s </a:t>
            </a:r>
            <a:r>
              <a:rPr lang="en-US" dirty="0"/>
              <a:t>Title VI </a:t>
            </a:r>
            <a:r>
              <a:rPr lang="en-US" dirty="0" smtClean="0"/>
              <a:t>Program assures compliance </a:t>
            </a:r>
            <a:r>
              <a:rPr lang="en-US" dirty="0"/>
              <a:t>throughout the various stages of each individual federally-funded and state-funded </a:t>
            </a:r>
            <a:r>
              <a:rPr lang="en-US" dirty="0" smtClean="0"/>
              <a:t>project:</a:t>
            </a:r>
          </a:p>
          <a:p>
            <a:pPr lvl="1">
              <a:lnSpc>
                <a:spcPct val="110000"/>
              </a:lnSpc>
              <a:spcBef>
                <a:spcPts val="600"/>
              </a:spcBef>
            </a:pPr>
            <a:r>
              <a:rPr lang="en-US" dirty="0" smtClean="0"/>
              <a:t>Planning</a:t>
            </a:r>
          </a:p>
          <a:p>
            <a:pPr lvl="1">
              <a:lnSpc>
                <a:spcPct val="110000"/>
              </a:lnSpc>
              <a:spcBef>
                <a:spcPts val="600"/>
              </a:spcBef>
            </a:pPr>
            <a:r>
              <a:rPr lang="en-US" dirty="0"/>
              <a:t>Special, Economic and Environmental Effects (SEE) </a:t>
            </a:r>
            <a:endParaRPr lang="en-US" dirty="0" smtClean="0"/>
          </a:p>
          <a:p>
            <a:pPr lvl="1">
              <a:lnSpc>
                <a:spcPct val="110000"/>
              </a:lnSpc>
              <a:spcBef>
                <a:spcPts val="600"/>
              </a:spcBef>
            </a:pPr>
            <a:r>
              <a:rPr lang="en-US" dirty="0" smtClean="0"/>
              <a:t>Project </a:t>
            </a:r>
            <a:r>
              <a:rPr lang="en-US" dirty="0"/>
              <a:t>Development </a:t>
            </a:r>
            <a:endParaRPr lang="en-US" dirty="0" smtClean="0"/>
          </a:p>
          <a:p>
            <a:pPr lvl="1">
              <a:lnSpc>
                <a:spcPct val="110000"/>
              </a:lnSpc>
              <a:spcBef>
                <a:spcPts val="600"/>
              </a:spcBef>
            </a:pPr>
            <a:r>
              <a:rPr lang="en-US" dirty="0" smtClean="0"/>
              <a:t>Right-of-Way </a:t>
            </a:r>
          </a:p>
          <a:p>
            <a:pPr lvl="1">
              <a:lnSpc>
                <a:spcPct val="110000"/>
              </a:lnSpc>
              <a:spcBef>
                <a:spcPts val="600"/>
              </a:spcBef>
            </a:pPr>
            <a:r>
              <a:rPr lang="en-US" dirty="0" smtClean="0"/>
              <a:t>Construction </a:t>
            </a:r>
          </a:p>
          <a:p>
            <a:pPr lvl="1"/>
            <a:endParaRPr lang="en-US" dirty="0" smtClean="0"/>
          </a:p>
          <a:p>
            <a:pPr lvl="1"/>
            <a:endParaRPr lang="en-US" dirty="0" smtClean="0"/>
          </a:p>
          <a:p>
            <a:pPr lvl="1"/>
            <a:endParaRPr lang="en-US" b="1" dirty="0"/>
          </a:p>
          <a:p>
            <a:pPr lvl="1"/>
            <a:endParaRPr lang="en-US" b="1" dirty="0" smtClean="0"/>
          </a:p>
          <a:p>
            <a:pPr lvl="1"/>
            <a:endParaRPr lang="en-US" b="1" dirty="0" smtClean="0"/>
          </a:p>
          <a:p>
            <a:pPr lvl="1"/>
            <a:endParaRPr lang="en-US" dirty="0" smtClean="0"/>
          </a:p>
          <a:p>
            <a:pPr lvl="1"/>
            <a:endParaRPr lang="en-US" dirty="0"/>
          </a:p>
        </p:txBody>
      </p:sp>
    </p:spTree>
    <p:extLst>
      <p:ext uri="{BB962C8B-B14F-4D97-AF65-F5344CB8AC3E}">
        <p14:creationId xmlns:p14="http://schemas.microsoft.com/office/powerpoint/2010/main" val="4202922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a:t>
            </a:r>
            <a:endParaRPr lang="en-US" dirty="0"/>
          </a:p>
        </p:txBody>
      </p:sp>
      <p:sp>
        <p:nvSpPr>
          <p:cNvPr id="3" name="Content Placeholder 2"/>
          <p:cNvSpPr>
            <a:spLocks noGrp="1"/>
          </p:cNvSpPr>
          <p:nvPr>
            <p:ph idx="1"/>
          </p:nvPr>
        </p:nvSpPr>
        <p:spPr/>
        <p:txBody>
          <a:bodyPr/>
          <a:lstStyle/>
          <a:p>
            <a:pPr>
              <a:buNone/>
            </a:pPr>
            <a:r>
              <a:rPr lang="en-US" dirty="0" smtClean="0"/>
              <a:t>Please return at 12:30 </a:t>
            </a:r>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Systems </a:t>
            </a:r>
            <a:r>
              <a:rPr lang="en-US" dirty="0" smtClean="0"/>
              <a:t>                          for </a:t>
            </a:r>
            <a:r>
              <a:rPr lang="en-US" dirty="0"/>
              <a:t>Mega Projects</a:t>
            </a:r>
          </a:p>
        </p:txBody>
      </p:sp>
      <p:sp>
        <p:nvSpPr>
          <p:cNvPr id="3" name="Content Placeholder 2"/>
          <p:cNvSpPr>
            <a:spLocks noGrp="1"/>
          </p:cNvSpPr>
          <p:nvPr>
            <p:ph idx="1"/>
          </p:nvPr>
        </p:nvSpPr>
        <p:spPr>
          <a:xfrm>
            <a:off x="457200" y="1828800"/>
            <a:ext cx="8229600" cy="4297363"/>
          </a:xfrm>
        </p:spPr>
        <p:txBody>
          <a:bodyPr/>
          <a:lstStyle/>
          <a:p>
            <a:pPr>
              <a:spcAft>
                <a:spcPts val="1200"/>
              </a:spcAft>
            </a:pPr>
            <a:r>
              <a:rPr lang="en-US" dirty="0"/>
              <a:t>Management and Reporting (Section 9)</a:t>
            </a:r>
          </a:p>
          <a:p>
            <a:pPr fontAlgn="base">
              <a:spcAft>
                <a:spcPts val="1200"/>
              </a:spcAft>
            </a:pPr>
            <a:r>
              <a:rPr lang="en-US" dirty="0"/>
              <a:t>Change Management (Section 11</a:t>
            </a:r>
            <a:r>
              <a:rPr lang="en-US" dirty="0" smtClean="0"/>
              <a:t>)</a:t>
            </a:r>
            <a:endParaRPr lang="en-US" dirty="0"/>
          </a:p>
          <a:p>
            <a:pPr fontAlgn="base">
              <a:spcAft>
                <a:spcPts val="1200"/>
              </a:spcAft>
            </a:pPr>
            <a:r>
              <a:rPr lang="en-US" dirty="0"/>
              <a:t>Management Expectations (Section 12</a:t>
            </a:r>
            <a:r>
              <a:rPr lang="en-US" dirty="0" smtClean="0"/>
              <a:t>)</a:t>
            </a:r>
            <a:endParaRPr lang="en-US" dirty="0"/>
          </a:p>
        </p:txBody>
      </p:sp>
    </p:spTree>
    <p:extLst>
      <p:ext uri="{BB962C8B-B14F-4D97-AF65-F5344CB8AC3E}">
        <p14:creationId xmlns:p14="http://schemas.microsoft.com/office/powerpoint/2010/main" val="843715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1143000"/>
          </a:xfrm>
        </p:spPr>
        <p:txBody>
          <a:bodyPr>
            <a:noAutofit/>
          </a:bodyPr>
          <a:lstStyle/>
          <a:p>
            <a:pPr algn="l"/>
            <a:r>
              <a:rPr lang="en-US" sz="3800" dirty="0" smtClean="0">
                <a:latin typeface="Calibri" pitchFamily="34" charset="0"/>
                <a:cs typeface="Times New Roman" pitchFamily="18" charset="0"/>
              </a:rPr>
              <a:t>Mega Project Change Management</a:t>
            </a:r>
            <a:br>
              <a:rPr lang="en-US" sz="3800" dirty="0" smtClean="0">
                <a:latin typeface="Calibri" pitchFamily="34" charset="0"/>
                <a:cs typeface="Times New Roman" pitchFamily="18" charset="0"/>
              </a:rPr>
            </a:br>
            <a:r>
              <a:rPr lang="en-US" sz="3800" dirty="0" smtClean="0">
                <a:latin typeface="Calibri" pitchFamily="34" charset="0"/>
                <a:cs typeface="Times New Roman" pitchFamily="18" charset="0"/>
              </a:rPr>
              <a:t>(Section 11)</a:t>
            </a:r>
            <a:endParaRPr lang="en-US" sz="3800" dirty="0">
              <a:latin typeface="Calibri" pitchFamily="34" charset="0"/>
              <a:cs typeface="Times New Roman" pitchFamily="18" charset="0"/>
            </a:endParaRPr>
          </a:p>
        </p:txBody>
      </p:sp>
      <p:sp>
        <p:nvSpPr>
          <p:cNvPr id="3075" name="Rectangle 3"/>
          <p:cNvSpPr>
            <a:spLocks noGrp="1" noChangeArrowheads="1"/>
          </p:cNvSpPr>
          <p:nvPr>
            <p:ph idx="1"/>
          </p:nvPr>
        </p:nvSpPr>
        <p:spPr>
          <a:xfrm>
            <a:off x="609600" y="1905000"/>
            <a:ext cx="8001000" cy="5181600"/>
          </a:xfrm>
        </p:spPr>
        <p:txBody>
          <a:bodyPr>
            <a:normAutofit/>
          </a:bodyPr>
          <a:lstStyle/>
          <a:p>
            <a:r>
              <a:rPr lang="en-US" dirty="0" smtClean="0">
                <a:latin typeface="Calibri" pitchFamily="34" charset="0"/>
              </a:rPr>
              <a:t>Change management is required and is to utilize the process outlined in this section.  </a:t>
            </a:r>
          </a:p>
          <a:p>
            <a:pPr>
              <a:buNone/>
            </a:pPr>
            <a:endParaRPr lang="en-US" dirty="0" smtClean="0">
              <a:latin typeface="Calibri" pitchFamily="34" charset="0"/>
            </a:endParaRPr>
          </a:p>
          <a:p>
            <a:r>
              <a:rPr lang="en-US" dirty="0" smtClean="0">
                <a:latin typeface="Calibri" pitchFamily="34" charset="0"/>
              </a:rPr>
              <a:t>Describes the change management process</a:t>
            </a:r>
          </a:p>
          <a:p>
            <a:pPr>
              <a:buNone/>
            </a:pPr>
            <a:r>
              <a:rPr lang="en-US" dirty="0" smtClean="0">
                <a:latin typeface="Calibri" pitchFamily="34" charset="0"/>
              </a:rPr>
              <a:t>    for the different phases of project delivery</a:t>
            </a:r>
          </a:p>
          <a:p>
            <a:pPr>
              <a:buNone/>
            </a:pPr>
            <a:endParaRPr lang="en-US" dirty="0" smtClean="0">
              <a:latin typeface="Calibri" pitchFamily="34" charset="0"/>
            </a:endParaRPr>
          </a:p>
          <a:p>
            <a:r>
              <a:rPr lang="en-US" dirty="0" smtClean="0">
                <a:latin typeface="Calibri" pitchFamily="34" charset="0"/>
              </a:rPr>
              <a:t>Identifies the level of decision making authority, frequency of reporting, review committee make up, and gives examples</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1143000"/>
          </a:xfrm>
        </p:spPr>
        <p:txBody>
          <a:bodyPr>
            <a:noAutofit/>
          </a:bodyPr>
          <a:lstStyle/>
          <a:p>
            <a:pPr algn="l"/>
            <a:r>
              <a:rPr lang="en-US" sz="3800" dirty="0" smtClean="0">
                <a:latin typeface="Calibri" pitchFamily="34" charset="0"/>
                <a:cs typeface="Times New Roman" pitchFamily="18" charset="0"/>
              </a:rPr>
              <a:t>Mega Project Change Management</a:t>
            </a:r>
            <a:endParaRPr lang="en-US" sz="3800" dirty="0">
              <a:latin typeface="Calibri" pitchFamily="34" charset="0"/>
              <a:cs typeface="Times New Roman" pitchFamily="18" charset="0"/>
            </a:endParaRPr>
          </a:p>
        </p:txBody>
      </p:sp>
      <p:pic>
        <p:nvPicPr>
          <p:cNvPr id="143361" name="Picture 1"/>
          <p:cNvPicPr>
            <a:picLocks noGrp="1" noChangeAspect="1" noChangeArrowheads="1"/>
          </p:cNvPicPr>
          <p:nvPr>
            <p:ph idx="1"/>
          </p:nvPr>
        </p:nvPicPr>
        <p:blipFill>
          <a:blip r:embed="rId2" cstate="print"/>
          <a:srcRect/>
          <a:stretch>
            <a:fillRect/>
          </a:stretch>
        </p:blipFill>
        <p:spPr bwMode="auto">
          <a:xfrm>
            <a:off x="275563" y="2133600"/>
            <a:ext cx="870708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1143000"/>
          </a:xfrm>
        </p:spPr>
        <p:txBody>
          <a:bodyPr>
            <a:noAutofit/>
          </a:bodyPr>
          <a:lstStyle/>
          <a:p>
            <a:pPr algn="l"/>
            <a:r>
              <a:rPr lang="en-US" sz="3800" dirty="0" smtClean="0">
                <a:latin typeface="Calibri" pitchFamily="34" charset="0"/>
                <a:cs typeface="Times New Roman" pitchFamily="18" charset="0"/>
              </a:rPr>
              <a:t>Mega Project Change Management</a:t>
            </a:r>
            <a:endParaRPr lang="en-US" sz="3800" dirty="0">
              <a:latin typeface="Calibri" pitchFamily="34" charset="0"/>
              <a:cs typeface="Times New Roman" pitchFamily="18" charset="0"/>
            </a:endParaRPr>
          </a:p>
        </p:txBody>
      </p:sp>
      <p:sp>
        <p:nvSpPr>
          <p:cNvPr id="3075" name="Rectangle 3"/>
          <p:cNvSpPr>
            <a:spLocks noGrp="1" noChangeArrowheads="1"/>
          </p:cNvSpPr>
          <p:nvPr>
            <p:ph idx="1"/>
          </p:nvPr>
        </p:nvSpPr>
        <p:spPr>
          <a:xfrm>
            <a:off x="609600" y="1905000"/>
            <a:ext cx="8001000" cy="4114800"/>
          </a:xfrm>
        </p:spPr>
        <p:txBody>
          <a:bodyPr>
            <a:normAutofit/>
          </a:bodyPr>
          <a:lstStyle/>
          <a:p>
            <a:r>
              <a:rPr lang="en-US" dirty="0" smtClean="0">
                <a:latin typeface="Calibri" pitchFamily="34" charset="0"/>
              </a:rPr>
              <a:t>Change Management is a proactive process of tracking and administering changes during delivery of a project.  </a:t>
            </a:r>
          </a:p>
          <a:p>
            <a:pPr>
              <a:buNone/>
            </a:pPr>
            <a:endParaRPr lang="en-US" dirty="0" smtClean="0">
              <a:latin typeface="Calibri" pitchFamily="34" charset="0"/>
            </a:endParaRPr>
          </a:p>
          <a:p>
            <a:r>
              <a:rPr lang="en-US" dirty="0" smtClean="0">
                <a:latin typeface="Calibri" pitchFamily="34" charset="0"/>
              </a:rPr>
              <a:t>It is done to minimize the consequences of changes and enable approved changes with minimal disruption.</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28600"/>
            <a:ext cx="7772400" cy="1143000"/>
          </a:xfrm>
        </p:spPr>
        <p:txBody>
          <a:bodyPr>
            <a:normAutofit fontScale="90000"/>
          </a:bodyPr>
          <a:lstStyle/>
          <a:p>
            <a:pPr algn="l"/>
            <a:r>
              <a:rPr lang="en-US" dirty="0" smtClean="0">
                <a:latin typeface="Calibri" pitchFamily="34" charset="0"/>
                <a:cs typeface="Times New Roman" pitchFamily="18" charset="0"/>
              </a:rPr>
              <a:t>Mega Project Change Management</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609600" y="1828800"/>
            <a:ext cx="8153400" cy="4114800"/>
          </a:xfrm>
        </p:spPr>
        <p:txBody>
          <a:bodyPr>
            <a:normAutofit/>
          </a:bodyPr>
          <a:lstStyle/>
          <a:p>
            <a:r>
              <a:rPr lang="en-US" dirty="0" smtClean="0">
                <a:latin typeface="Calibri" pitchFamily="34" charset="0"/>
              </a:rPr>
              <a:t>Change Management protects you and your project from changes that can damage it. </a:t>
            </a:r>
          </a:p>
          <a:p>
            <a:pPr marL="914400" lvl="1" indent="-514350">
              <a:spcBef>
                <a:spcPts val="1800"/>
              </a:spcBef>
              <a:buSzPct val="100000"/>
              <a:buFont typeface="+mj-lt"/>
              <a:buAutoNum type="arabicPeriod"/>
            </a:pPr>
            <a:r>
              <a:rPr lang="en-US" dirty="0" smtClean="0">
                <a:latin typeface="Calibri" pitchFamily="34" charset="0"/>
              </a:rPr>
              <a:t>Big changes that can be major and have serious impact.</a:t>
            </a:r>
          </a:p>
          <a:p>
            <a:pPr marL="914400" lvl="1" indent="-514350">
              <a:spcBef>
                <a:spcPts val="1800"/>
              </a:spcBef>
              <a:buSzPct val="100000"/>
              <a:buFont typeface="+mj-lt"/>
              <a:buAutoNum type="arabicPeriod"/>
            </a:pPr>
            <a:r>
              <a:rPr lang="en-US" dirty="0" smtClean="0">
                <a:latin typeface="Calibri" pitchFamily="34" charset="0"/>
              </a:rPr>
              <a:t>Small step-by-step changes that gradually add up. </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304800"/>
            <a:ext cx="7772400" cy="1143000"/>
          </a:xfrm>
        </p:spPr>
        <p:txBody>
          <a:bodyPr>
            <a:normAutofit fontScale="90000"/>
          </a:bodyPr>
          <a:lstStyle/>
          <a:p>
            <a:pPr algn="l"/>
            <a:r>
              <a:rPr lang="en-US" dirty="0" smtClean="0">
                <a:latin typeface="Calibri" pitchFamily="34" charset="0"/>
                <a:cs typeface="Times New Roman" pitchFamily="18" charset="0"/>
              </a:rPr>
              <a:t>Mega Project Change Management</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762000" y="1905000"/>
            <a:ext cx="8001000" cy="3124200"/>
          </a:xfrm>
        </p:spPr>
        <p:txBody>
          <a:bodyPr>
            <a:normAutofit/>
          </a:bodyPr>
          <a:lstStyle/>
          <a:p>
            <a:pPr>
              <a:buNone/>
            </a:pPr>
            <a:r>
              <a:rPr lang="en-US" dirty="0" smtClean="0">
                <a:latin typeface="Calibri" pitchFamily="34" charset="0"/>
              </a:rPr>
              <a:t>Things change on every project!</a:t>
            </a:r>
          </a:p>
          <a:p>
            <a:pPr marL="1257300" lvl="2" indent="-514350">
              <a:spcBef>
                <a:spcPts val="2400"/>
              </a:spcBef>
              <a:buSzPct val="100000"/>
              <a:buFont typeface="Wingdings" pitchFamily="2" charset="2"/>
              <a:buChar char="§"/>
            </a:pPr>
            <a:r>
              <a:rPr lang="en-US" sz="2800" dirty="0" smtClean="0">
                <a:latin typeface="Calibri" pitchFamily="34" charset="0"/>
              </a:rPr>
              <a:t>Changes that regard the final product</a:t>
            </a:r>
          </a:p>
          <a:p>
            <a:pPr marL="1257300" lvl="2" indent="-514350">
              <a:spcBef>
                <a:spcPts val="1800"/>
              </a:spcBef>
              <a:buSzPct val="100000"/>
              <a:buFont typeface="Wingdings" pitchFamily="2" charset="2"/>
              <a:buChar char="§"/>
            </a:pPr>
            <a:r>
              <a:rPr lang="en-US" sz="2800" smtClean="0">
                <a:latin typeface="Calibri" pitchFamily="34" charset="0"/>
              </a:rPr>
              <a:t>Changes that </a:t>
            </a:r>
            <a:r>
              <a:rPr lang="en-US" sz="2800" dirty="0" smtClean="0">
                <a:latin typeface="Calibri" pitchFamily="34" charset="0"/>
              </a:rPr>
              <a:t>regard the time required</a:t>
            </a:r>
          </a:p>
          <a:p>
            <a:pPr marL="1257300" lvl="2" indent="-514350">
              <a:spcBef>
                <a:spcPts val="1800"/>
              </a:spcBef>
              <a:buSzPct val="100000"/>
              <a:buFont typeface="Wingdings" pitchFamily="2" charset="2"/>
              <a:buChar char="§"/>
            </a:pPr>
            <a:r>
              <a:rPr lang="en-US" sz="2800" dirty="0" smtClean="0">
                <a:latin typeface="Calibri" pitchFamily="34" charset="0"/>
              </a:rPr>
              <a:t>Changes that regard the resources needed</a:t>
            </a:r>
            <a:r>
              <a:rPr lang="en-US" sz="3200" dirty="0" smtClean="0">
                <a:latin typeface="Calibri" pitchFamily="34" charset="0"/>
              </a:rPr>
              <a:t> </a:t>
            </a:r>
            <a:endParaRPr lang="en-US" sz="3200" dirty="0">
              <a:latin typeface="Calibri" pitchFamily="34" charset="0"/>
            </a:endParaRPr>
          </a:p>
        </p:txBody>
      </p:sp>
      <p:sp>
        <p:nvSpPr>
          <p:cNvPr id="4" name="TextBox 3"/>
          <p:cNvSpPr txBox="1"/>
          <p:nvPr/>
        </p:nvSpPr>
        <p:spPr>
          <a:xfrm>
            <a:off x="1066800" y="5181600"/>
            <a:ext cx="7010400" cy="584775"/>
          </a:xfrm>
          <a:prstGeom prst="rect">
            <a:avLst/>
          </a:prstGeom>
          <a:noFill/>
        </p:spPr>
        <p:txBody>
          <a:bodyPr wrap="square" rtlCol="0">
            <a:spAutoFit/>
          </a:bodyPr>
          <a:lstStyle/>
          <a:p>
            <a:r>
              <a:rPr lang="en-US" sz="3200" dirty="0" smtClean="0"/>
              <a:t>The key is to manage and control it.</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15962"/>
          </a:xfrm>
        </p:spPr>
        <p:txBody>
          <a:bodyPr>
            <a:normAutofit/>
          </a:bodyPr>
          <a:lstStyle/>
          <a:p>
            <a:r>
              <a:rPr lang="en-US" sz="4000" dirty="0" smtClean="0"/>
              <a:t>Training Topic Areas</a:t>
            </a:r>
            <a:endParaRPr lang="en-US" sz="4000" dirty="0"/>
          </a:p>
        </p:txBody>
      </p:sp>
      <p:pic>
        <p:nvPicPr>
          <p:cNvPr id="1026" name="Picture 2"/>
          <p:cNvPicPr>
            <a:picLocks noChangeAspect="1" noChangeArrowheads="1"/>
          </p:cNvPicPr>
          <p:nvPr/>
        </p:nvPicPr>
        <p:blipFill>
          <a:blip r:embed="rId3" cstate="print"/>
          <a:srcRect/>
          <a:stretch>
            <a:fillRect/>
          </a:stretch>
        </p:blipFill>
        <p:spPr bwMode="auto">
          <a:xfrm>
            <a:off x="245111" y="1838324"/>
            <a:ext cx="8678504" cy="3343276"/>
          </a:xfrm>
          <a:prstGeom prst="rect">
            <a:avLst/>
          </a:prstGeom>
          <a:noFill/>
          <a:ln w="9525">
            <a:noFill/>
            <a:miter lim="800000"/>
            <a:headEnd/>
            <a:tailEnd/>
          </a:ln>
          <a:effectLst/>
        </p:spPr>
      </p:pic>
      <p:sp>
        <p:nvSpPr>
          <p:cNvPr id="4" name="TextBox 3"/>
          <p:cNvSpPr txBox="1"/>
          <p:nvPr/>
        </p:nvSpPr>
        <p:spPr>
          <a:xfrm>
            <a:off x="0" y="5562600"/>
            <a:ext cx="8915400" cy="461665"/>
          </a:xfrm>
          <a:prstGeom prst="rect">
            <a:avLst/>
          </a:prstGeom>
          <a:noFill/>
        </p:spPr>
        <p:txBody>
          <a:bodyPr wrap="square" rtlCol="0">
            <a:spAutoFit/>
          </a:bodyPr>
          <a:lstStyle/>
          <a:p>
            <a:pPr marL="438912" lvl="0" indent="-320040">
              <a:buClr>
                <a:srgbClr val="F0AD00"/>
              </a:buClr>
              <a:buSzPct val="80000"/>
              <a:buFont typeface="Wingdings 2"/>
              <a:buChar char=""/>
            </a:pPr>
            <a:r>
              <a:rPr lang="en-US" sz="2400" dirty="0" smtClean="0">
                <a:solidFill>
                  <a:prstClr val="white"/>
                </a:solidFill>
              </a:rPr>
              <a:t>http://roadwaystandards.dot.wi.gov/standards/mega/index.htm</a:t>
            </a:r>
            <a:endParaRPr lang="en-US" sz="2400" dirty="0">
              <a:solidFill>
                <a:prstClr val="white"/>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304800"/>
            <a:ext cx="7772400" cy="1143000"/>
          </a:xfrm>
        </p:spPr>
        <p:txBody>
          <a:bodyPr>
            <a:normAutofit fontScale="90000"/>
          </a:bodyPr>
          <a:lstStyle/>
          <a:p>
            <a:pPr algn="l"/>
            <a:r>
              <a:rPr lang="en-US" dirty="0" smtClean="0">
                <a:latin typeface="Calibri" pitchFamily="34" charset="0"/>
                <a:cs typeface="Times New Roman" pitchFamily="18" charset="0"/>
              </a:rPr>
              <a:t>Mega Project Change Management</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609600" y="1905000"/>
            <a:ext cx="8077200" cy="4114800"/>
          </a:xfrm>
        </p:spPr>
        <p:txBody>
          <a:bodyPr/>
          <a:lstStyle/>
          <a:p>
            <a:pPr>
              <a:buNone/>
            </a:pPr>
            <a:r>
              <a:rPr lang="en-US" dirty="0" smtClean="0">
                <a:latin typeface="Calibri" pitchFamily="34" charset="0"/>
              </a:rPr>
              <a:t>You need to analyze the identified changes. </a:t>
            </a:r>
          </a:p>
          <a:p>
            <a:pPr>
              <a:buNone/>
            </a:pPr>
            <a:endParaRPr lang="en-US" dirty="0" smtClean="0"/>
          </a:p>
          <a:p>
            <a:pPr marL="914400" lvl="1" indent="-514350">
              <a:buSzPct val="100000"/>
              <a:buFont typeface="+mj-lt"/>
              <a:buAutoNum type="arabicPeriod"/>
            </a:pPr>
            <a:r>
              <a:rPr lang="en-US" dirty="0" smtClean="0">
                <a:latin typeface="Calibri" pitchFamily="34" charset="0"/>
              </a:rPr>
              <a:t>Who needs the change</a:t>
            </a:r>
          </a:p>
          <a:p>
            <a:pPr marL="914400" lvl="1" indent="-514350">
              <a:spcBef>
                <a:spcPts val="1800"/>
              </a:spcBef>
              <a:buSzPct val="100000"/>
              <a:buFont typeface="+mj-lt"/>
              <a:buAutoNum type="arabicPeriod"/>
            </a:pPr>
            <a:r>
              <a:rPr lang="en-US" dirty="0" smtClean="0">
                <a:latin typeface="Calibri" pitchFamily="34" charset="0"/>
              </a:rPr>
              <a:t>What is to be changed and why</a:t>
            </a:r>
          </a:p>
          <a:p>
            <a:pPr marL="914400" lvl="1" indent="-514350">
              <a:spcBef>
                <a:spcPts val="1800"/>
              </a:spcBef>
              <a:buSzPct val="100000"/>
              <a:buFont typeface="+mj-lt"/>
              <a:buAutoNum type="arabicPeriod"/>
            </a:pPr>
            <a:r>
              <a:rPr lang="en-US" dirty="0" smtClean="0">
                <a:latin typeface="Calibri" pitchFamily="34" charset="0"/>
              </a:rPr>
              <a:t>How important is the change to the project</a:t>
            </a:r>
          </a:p>
          <a:p>
            <a:pPr marL="914400" lvl="1" indent="-514350">
              <a:spcBef>
                <a:spcPts val="1800"/>
              </a:spcBef>
              <a:buSzPct val="100000"/>
              <a:buFont typeface="+mj-lt"/>
              <a:buAutoNum type="arabicPeriod"/>
            </a:pPr>
            <a:r>
              <a:rPr lang="en-US" dirty="0" smtClean="0">
                <a:latin typeface="Calibri" pitchFamily="34" charset="0"/>
              </a:rPr>
              <a:t>What will happen to the project if you make the change </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1524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Change Management Tools/BP’s</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609600" y="1905000"/>
            <a:ext cx="8077200" cy="4114800"/>
          </a:xfrm>
        </p:spPr>
        <p:txBody>
          <a:bodyPr/>
          <a:lstStyle/>
          <a:p>
            <a:pPr marL="914400" lvl="1" indent="-514350">
              <a:buSzPct val="100000"/>
              <a:buFont typeface="+mj-lt"/>
              <a:buAutoNum type="arabicPeriod"/>
            </a:pPr>
            <a:r>
              <a:rPr lang="en-US" dirty="0" smtClean="0">
                <a:latin typeface="Calibri" pitchFamily="34" charset="0"/>
              </a:rPr>
              <a:t>Change Management Reports</a:t>
            </a:r>
          </a:p>
          <a:p>
            <a:pPr marL="914400" lvl="1" indent="-514350">
              <a:spcBef>
                <a:spcPts val="1800"/>
              </a:spcBef>
              <a:buSzPct val="100000"/>
              <a:buFont typeface="+mj-lt"/>
              <a:buAutoNum type="arabicPeriod"/>
            </a:pPr>
            <a:r>
              <a:rPr lang="en-US" dirty="0" smtClean="0">
                <a:latin typeface="Calibri" pitchFamily="34" charset="0"/>
              </a:rPr>
              <a:t>Tracking overruns/</a:t>
            </a:r>
            <a:r>
              <a:rPr lang="en-US" dirty="0" err="1" smtClean="0">
                <a:latin typeface="Calibri" pitchFamily="34" charset="0"/>
              </a:rPr>
              <a:t>underruns</a:t>
            </a:r>
            <a:endParaRPr lang="en-US" dirty="0" smtClean="0">
              <a:latin typeface="Calibri" pitchFamily="34" charset="0"/>
            </a:endParaRPr>
          </a:p>
          <a:p>
            <a:pPr marL="914400" lvl="1" indent="-514350">
              <a:spcBef>
                <a:spcPts val="1800"/>
              </a:spcBef>
              <a:buSzPct val="100000"/>
              <a:buFont typeface="+mj-lt"/>
              <a:buAutoNum type="arabicPeriod"/>
            </a:pPr>
            <a:r>
              <a:rPr lang="en-US" dirty="0" smtClean="0">
                <a:latin typeface="Calibri" pitchFamily="34" charset="0"/>
              </a:rPr>
              <a:t>Cost to complete estimates</a:t>
            </a:r>
          </a:p>
          <a:p>
            <a:pPr marL="914400" lvl="1" indent="-514350">
              <a:spcBef>
                <a:spcPts val="1800"/>
              </a:spcBef>
              <a:buSzPct val="100000"/>
              <a:buFont typeface="+mj-lt"/>
              <a:buAutoNum type="arabicPeriod"/>
            </a:pPr>
            <a:r>
              <a:rPr lang="en-US" dirty="0" smtClean="0">
                <a:latin typeface="Calibri" pitchFamily="34" charset="0"/>
              </a:rPr>
              <a:t>Project level trend reports</a:t>
            </a:r>
          </a:p>
          <a:p>
            <a:pPr marL="914400" lvl="1" indent="-514350">
              <a:spcBef>
                <a:spcPts val="1800"/>
              </a:spcBef>
              <a:buSzPct val="100000"/>
              <a:buFont typeface="+mj-lt"/>
              <a:buAutoNum type="arabicPeriod"/>
            </a:pPr>
            <a:r>
              <a:rPr lang="en-US" dirty="0" smtClean="0">
                <a:latin typeface="Calibri" pitchFamily="34" charset="0"/>
              </a:rPr>
              <a:t>Top 10 issue lists</a:t>
            </a:r>
          </a:p>
          <a:p>
            <a:pPr marL="914400" lvl="1" indent="-514350">
              <a:spcBef>
                <a:spcPts val="1800"/>
              </a:spcBef>
              <a:buSzPct val="100000"/>
              <a:buFont typeface="+mj-lt"/>
              <a:buAutoNum type="arabicPeriod"/>
            </a:pPr>
            <a:r>
              <a:rPr lang="en-US" dirty="0" smtClean="0">
                <a:latin typeface="Calibri" pitchFamily="34" charset="0"/>
              </a:rPr>
              <a:t>Top 10 risk lists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1524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Change Management Tools/BP’s</a:t>
            </a:r>
            <a:endParaRPr lang="en-US" dirty="0">
              <a:latin typeface="Calibri" pitchFamily="34" charset="0"/>
              <a:cs typeface="Times New Roman" pitchFamily="18" charset="0"/>
            </a:endParaRPr>
          </a:p>
        </p:txBody>
      </p:sp>
      <p:sp>
        <p:nvSpPr>
          <p:cNvPr id="4" name="Content Placeholder 3"/>
          <p:cNvSpPr>
            <a:spLocks noGrp="1"/>
          </p:cNvSpPr>
          <p:nvPr>
            <p:ph idx="1"/>
          </p:nvPr>
        </p:nvSpPr>
        <p:spPr/>
        <p:txBody>
          <a:bodyPr/>
          <a:lstStyle/>
          <a:p>
            <a:pPr>
              <a:buNone/>
            </a:pPr>
            <a:r>
              <a:rPr lang="en-US" dirty="0" smtClean="0"/>
              <a:t>Construction Change Management starts in the</a:t>
            </a:r>
          </a:p>
          <a:p>
            <a:pPr>
              <a:buNone/>
            </a:pPr>
            <a:r>
              <a:rPr lang="en-US" dirty="0" smtClean="0"/>
              <a:t> design phase.</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1524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Change Management Tools/BP’s</a:t>
            </a:r>
            <a:endParaRPr lang="en-US" dirty="0">
              <a:latin typeface="Calibri" pitchFamily="34" charset="0"/>
              <a:cs typeface="Times New Roman" pitchFamily="18" charset="0"/>
            </a:endParaRPr>
          </a:p>
        </p:txBody>
      </p:sp>
      <p:pic>
        <p:nvPicPr>
          <p:cNvPr id="768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22" y="1905000"/>
            <a:ext cx="882495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87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3000" fill="hold"/>
                                        <p:tgtEl>
                                          <p:spTgt spid="76802"/>
                                        </p:tgtEl>
                                      </p:cBhvr>
                                      <p:by x="200000" y="200000"/>
                                    </p:animScale>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0.12517 0.07771 L 0.37517 0.41073 " pathEditMode="relative" rAng="0" ptsTypes="AA">
                                      <p:cBhvr>
                                        <p:cTn id="10" dur="2000" fill="hold"/>
                                        <p:tgtEl>
                                          <p:spTgt spid="76802"/>
                                        </p:tgtEl>
                                        <p:attrNameLst>
                                          <p:attrName>ppt_x</p:attrName>
                                          <p:attrName>ppt_y</p:attrName>
                                        </p:attrNameLst>
                                      </p:cBhvr>
                                      <p:rCtr x="12500" y="167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24983 0.07771 L -0.54983 0.36633 " pathEditMode="relative" rAng="0" ptsTypes="AA">
                                      <p:cBhvr>
                                        <p:cTn id="14" dur="2000" fill="hold"/>
                                        <p:tgtEl>
                                          <p:spTgt spid="76802"/>
                                        </p:tgtEl>
                                        <p:attrNameLst>
                                          <p:attrName>ppt_x</p:attrName>
                                          <p:attrName>ppt_y</p:attrName>
                                        </p:attrNameLst>
                                      </p:cBhvr>
                                      <p:rCtr x="-15000" y="14400"/>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0.25017 0.07771 L 0.50017 0.41073 " pathEditMode="relative" rAng="0" ptsTypes="AA">
                                      <p:cBhvr>
                                        <p:cTn id="18" dur="2000" fill="hold"/>
                                        <p:tgtEl>
                                          <p:spTgt spid="76802"/>
                                        </p:tgtEl>
                                        <p:attrNameLst>
                                          <p:attrName>ppt_x</p:attrName>
                                          <p:attrName>ppt_y</p:attrName>
                                        </p:attrNameLst>
                                      </p:cBhvr>
                                      <p:rCtr x="12500" y="16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1524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Change Management Tools/BP’s</a:t>
            </a:r>
            <a:endParaRPr lang="en-US" dirty="0">
              <a:latin typeface="Calibri" pitchFamily="34" charset="0"/>
              <a:cs typeface="Times New Roman" pitchFamily="18" charset="0"/>
            </a:endParaRPr>
          </a:p>
        </p:txBody>
      </p:sp>
      <p:pic>
        <p:nvPicPr>
          <p:cNvPr id="768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22" y="1905000"/>
            <a:ext cx="882495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8712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1524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Change Management Tools/BP’s</a:t>
            </a:r>
            <a:endParaRPr lang="en-US" dirty="0">
              <a:latin typeface="Calibri" pitchFamily="34" charset="0"/>
              <a:cs typeface="Times New Roman" pitchFamily="18" charset="0"/>
            </a:endParaRPr>
          </a:p>
        </p:txBody>
      </p:sp>
      <p:pic>
        <p:nvPicPr>
          <p:cNvPr id="67587" name="Picture 3"/>
          <p:cNvPicPr>
            <a:picLocks noGrp="1" noChangeAspect="1" noChangeArrowheads="1"/>
          </p:cNvPicPr>
          <p:nvPr>
            <p:ph idx="1"/>
          </p:nvPr>
        </p:nvPicPr>
        <p:blipFill>
          <a:blip r:embed="rId2" cstate="print"/>
          <a:srcRect/>
          <a:stretch>
            <a:fillRect/>
          </a:stretch>
        </p:blipFill>
        <p:spPr bwMode="auto">
          <a:xfrm>
            <a:off x="251652" y="2562388"/>
            <a:ext cx="8709652" cy="3228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1524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Change Management Tools/BP’s</a:t>
            </a:r>
            <a:endParaRPr lang="en-US" dirty="0">
              <a:latin typeface="Calibri" pitchFamily="34" charset="0"/>
              <a:cs typeface="Times New Roman" pitchFamily="18" charset="0"/>
            </a:endParaRPr>
          </a:p>
        </p:txBody>
      </p:sp>
      <p:pic>
        <p:nvPicPr>
          <p:cNvPr id="5" name="Content Placeholder 4"/>
          <p:cNvPicPr>
            <a:picLocks noGrp="1"/>
          </p:cNvPicPr>
          <p:nvPr>
            <p:ph idx="1"/>
          </p:nvPr>
        </p:nvPicPr>
        <p:blipFill>
          <a:blip r:embed="rId2" cstate="print"/>
          <a:srcRect/>
          <a:stretch>
            <a:fillRect/>
          </a:stretch>
        </p:blipFill>
        <p:spPr bwMode="auto">
          <a:xfrm>
            <a:off x="1219200" y="1600200"/>
            <a:ext cx="6712177" cy="508317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1524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Change Management Tools/BP’s</a:t>
            </a:r>
            <a:endParaRPr lang="en-US" dirty="0">
              <a:latin typeface="Calibri" pitchFamily="34" charset="0"/>
              <a:cs typeface="Times New Roman" pitchFamily="18" charset="0"/>
            </a:endParaRPr>
          </a:p>
        </p:txBody>
      </p:sp>
      <p:pic>
        <p:nvPicPr>
          <p:cNvPr id="7" name="Picture 4"/>
          <p:cNvPicPr>
            <a:picLocks noGrp="1" noChangeAspect="1" noChangeArrowheads="1"/>
          </p:cNvPicPr>
          <p:nvPr>
            <p:ph idx="1"/>
          </p:nvPr>
        </p:nvPicPr>
        <p:blipFill>
          <a:blip r:embed="rId2" cstate="print"/>
          <a:srcRect/>
          <a:stretch>
            <a:fillRect/>
          </a:stretch>
        </p:blipFill>
        <p:spPr>
          <a:xfrm>
            <a:off x="838200" y="1752600"/>
            <a:ext cx="7488296" cy="4912322"/>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1524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Change Management Tools/BP’s</a:t>
            </a:r>
            <a:endParaRPr lang="en-US" dirty="0">
              <a:latin typeface="Calibri" pitchFamily="34" charset="0"/>
              <a:cs typeface="Times New Roman" pitchFamily="18" charset="0"/>
            </a:endParaRPr>
          </a:p>
        </p:txBody>
      </p:sp>
      <p:pic>
        <p:nvPicPr>
          <p:cNvPr id="5" name="Picture 6"/>
          <p:cNvPicPr>
            <a:picLocks noGrp="1" noChangeArrowheads="1"/>
          </p:cNvPicPr>
          <p:nvPr>
            <p:ph idx="1"/>
          </p:nvPr>
        </p:nvPicPr>
        <p:blipFill>
          <a:blip r:embed="rId3" cstate="print"/>
          <a:srcRect/>
          <a:stretch>
            <a:fillRect/>
          </a:stretch>
        </p:blipFill>
        <p:spPr>
          <a:xfrm>
            <a:off x="4648200" y="1676400"/>
            <a:ext cx="3810000" cy="2286000"/>
          </a:xfrm>
        </p:spPr>
      </p:pic>
      <p:graphicFrame>
        <p:nvGraphicFramePr>
          <p:cNvPr id="1026" name="Object 12"/>
          <p:cNvGraphicFramePr>
            <a:graphicFrameLocks noChangeAspect="1"/>
          </p:cNvGraphicFramePr>
          <p:nvPr/>
        </p:nvGraphicFramePr>
        <p:xfrm>
          <a:off x="685800" y="4114800"/>
          <a:ext cx="4742844" cy="2362200"/>
        </p:xfrm>
        <a:graphic>
          <a:graphicData uri="http://schemas.openxmlformats.org/presentationml/2006/ole">
            <mc:AlternateContent xmlns:mc="http://schemas.openxmlformats.org/markup-compatibility/2006">
              <mc:Choice xmlns:v="urn:schemas-microsoft-com:vml" Requires="v">
                <p:oleObj spid="_x0000_s1042" name="Chart" r:id="rId4" imgW="4533900" imgH="2257349" progId="Excel.Sheet.8">
                  <p:embed/>
                </p:oleObj>
              </mc:Choice>
              <mc:Fallback>
                <p:oleObj name="Chart" r:id="rId4" imgW="4533900" imgH="2257349" progId="Excel.Sheet.8">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14800"/>
                        <a:ext cx="474284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1524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Change Management Tools/BP’s</a:t>
            </a:r>
            <a:endParaRPr lang="en-US" dirty="0">
              <a:latin typeface="Calibri" pitchFamily="34" charset="0"/>
              <a:cs typeface="Times New Roman" pitchFamily="18" charset="0"/>
            </a:endParaRPr>
          </a:p>
        </p:txBody>
      </p:sp>
      <p:pic>
        <p:nvPicPr>
          <p:cNvPr id="2" name="Picture 2"/>
          <p:cNvPicPr>
            <a:picLocks noGrp="1" noChangeAspect="1" noChangeArrowheads="1"/>
          </p:cNvPicPr>
          <p:nvPr>
            <p:ph idx="1"/>
          </p:nvPr>
        </p:nvPicPr>
        <p:blipFill>
          <a:blip r:embed="rId2" cstate="print"/>
          <a:srcRect/>
          <a:stretch>
            <a:fillRect/>
          </a:stretch>
        </p:blipFill>
        <p:spPr bwMode="auto">
          <a:xfrm>
            <a:off x="671512" y="2292350"/>
            <a:ext cx="7800975"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15962"/>
          </a:xfrm>
        </p:spPr>
        <p:txBody>
          <a:bodyPr>
            <a:normAutofit/>
          </a:bodyPr>
          <a:lstStyle/>
          <a:p>
            <a:r>
              <a:rPr lang="en-US" sz="4000" dirty="0" smtClean="0"/>
              <a:t>Training Objectives</a:t>
            </a:r>
            <a:endParaRPr lang="en-US" sz="4000" dirty="0"/>
          </a:p>
        </p:txBody>
      </p:sp>
      <p:sp>
        <p:nvSpPr>
          <p:cNvPr id="6" name="TextBox 5"/>
          <p:cNvSpPr txBox="1"/>
          <p:nvPr/>
        </p:nvSpPr>
        <p:spPr>
          <a:xfrm>
            <a:off x="609600" y="2133600"/>
            <a:ext cx="8229600" cy="2754600"/>
          </a:xfrm>
          <a:prstGeom prst="rect">
            <a:avLst/>
          </a:prstGeom>
          <a:noFill/>
        </p:spPr>
        <p:txBody>
          <a:bodyPr wrap="square" rtlCol="0">
            <a:spAutoFit/>
          </a:bodyPr>
          <a:lstStyle/>
          <a:p>
            <a:pPr>
              <a:spcBef>
                <a:spcPts val="1200"/>
              </a:spcBef>
              <a:buClr>
                <a:srgbClr val="FFFF00"/>
              </a:buClr>
              <a:buSzPct val="125000"/>
              <a:buFont typeface="Wingdings" pitchFamily="2" charset="2"/>
              <a:buChar char="§"/>
            </a:pPr>
            <a:r>
              <a:rPr lang="en-US" sz="2800" dirty="0" smtClean="0"/>
              <a:t>   </a:t>
            </a:r>
            <a:r>
              <a:rPr lang="en-US" sz="3200" dirty="0" smtClean="0"/>
              <a:t>Exposure to the Guidelines </a:t>
            </a:r>
          </a:p>
          <a:p>
            <a:pPr>
              <a:spcBef>
                <a:spcPts val="1800"/>
              </a:spcBef>
              <a:buClr>
                <a:srgbClr val="FFFF00"/>
              </a:buClr>
              <a:buSzPct val="125000"/>
              <a:buFont typeface="Wingdings" pitchFamily="2" charset="2"/>
              <a:buChar char="§"/>
            </a:pPr>
            <a:r>
              <a:rPr lang="en-US" sz="3200" dirty="0" smtClean="0"/>
              <a:t>   Explain content of selected sections</a:t>
            </a:r>
          </a:p>
          <a:p>
            <a:pPr>
              <a:spcBef>
                <a:spcPts val="1800"/>
              </a:spcBef>
              <a:buClr>
                <a:srgbClr val="FFFF00"/>
              </a:buClr>
              <a:buSzPct val="125000"/>
              <a:buFont typeface="Wingdings" pitchFamily="2" charset="2"/>
              <a:buChar char="§"/>
            </a:pPr>
            <a:r>
              <a:rPr lang="en-US" sz="3200" dirty="0" smtClean="0"/>
              <a:t>   Identify Best Practices</a:t>
            </a:r>
          </a:p>
          <a:p>
            <a:pPr>
              <a:spcBef>
                <a:spcPts val="1800"/>
              </a:spcBef>
              <a:buClr>
                <a:srgbClr val="FFFF00"/>
              </a:buClr>
              <a:buSzPct val="125000"/>
              <a:buFont typeface="Wingdings" pitchFamily="2" charset="2"/>
              <a:buChar char="§"/>
            </a:pPr>
            <a:r>
              <a:rPr lang="en-US" sz="3200" dirty="0" smtClean="0"/>
              <a:t>   Share experiences from past Mega Projects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762000" y="2286000"/>
            <a:ext cx="8305800" cy="2514600"/>
          </a:xfrm>
        </p:spPr>
        <p:txBody>
          <a:bodyPr/>
          <a:lstStyle/>
          <a:p>
            <a:pPr>
              <a:spcBef>
                <a:spcPts val="0"/>
              </a:spcBef>
              <a:buNone/>
            </a:pPr>
            <a:r>
              <a:rPr lang="en-US" dirty="0" smtClean="0">
                <a:latin typeface="Calibri" pitchFamily="34" charset="0"/>
              </a:rPr>
              <a:t>The project is expected to be a success.</a:t>
            </a:r>
          </a:p>
          <a:p>
            <a:pPr>
              <a:buNone/>
            </a:pPr>
            <a:r>
              <a:rPr lang="en-US" dirty="0" smtClean="0"/>
              <a:t> </a:t>
            </a:r>
            <a:endParaRPr lang="en-US" dirty="0"/>
          </a:p>
        </p:txBody>
      </p:sp>
      <p:sp>
        <p:nvSpPr>
          <p:cNvPr id="4" name="Rectangle 2"/>
          <p:cNvSpPr txBox="1">
            <a:spLocks noChangeArrowheads="1"/>
          </p:cNvSpPr>
          <p:nvPr/>
        </p:nvSpPr>
        <p:spPr>
          <a:xfrm>
            <a:off x="304800" y="0"/>
            <a:ext cx="8534400" cy="1371600"/>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chemeClr val="accent1">
                    <a:satMod val="150000"/>
                  </a:schemeClr>
                </a:solidFill>
                <a:effectLst/>
                <a:uLnTx/>
                <a:uFillTx/>
                <a:latin typeface="Calibri" pitchFamily="34" charset="0"/>
                <a:ea typeface="+mj-ea"/>
                <a:cs typeface="Times New Roman" pitchFamily="18" charset="0"/>
              </a:rPr>
              <a:t>Mega Project</a:t>
            </a:r>
            <a:br>
              <a:rPr kumimoji="0" lang="en-US" sz="3800" b="1" i="0" u="none" strike="noStrike" kern="1200" cap="none" spc="0" normalizeH="0" baseline="0" noProof="0" dirty="0" smtClean="0">
                <a:ln>
                  <a:noFill/>
                </a:ln>
                <a:solidFill>
                  <a:schemeClr val="accent1">
                    <a:satMod val="150000"/>
                  </a:schemeClr>
                </a:solidFill>
                <a:effectLst/>
                <a:uLnTx/>
                <a:uFillTx/>
                <a:latin typeface="Calibri" pitchFamily="34" charset="0"/>
                <a:ea typeface="+mj-ea"/>
                <a:cs typeface="Times New Roman" pitchFamily="18" charset="0"/>
              </a:rPr>
            </a:br>
            <a:r>
              <a:rPr kumimoji="0" lang="en-US" sz="3800" b="1" i="0" u="none" strike="noStrike" kern="1200" cap="none" spc="0" normalizeH="0" baseline="0" noProof="0" dirty="0" smtClean="0">
                <a:ln>
                  <a:noFill/>
                </a:ln>
                <a:solidFill>
                  <a:schemeClr val="accent1">
                    <a:satMod val="150000"/>
                  </a:schemeClr>
                </a:solidFill>
                <a:effectLst/>
                <a:uLnTx/>
                <a:uFillTx/>
                <a:latin typeface="Calibri" pitchFamily="34" charset="0"/>
                <a:ea typeface="+mj-ea"/>
                <a:cs typeface="Times New Roman" pitchFamily="18" charset="0"/>
              </a:rPr>
              <a:t>Management Expectations (Section 12)</a:t>
            </a:r>
            <a:endParaRPr kumimoji="0" lang="en-US" sz="3800" b="1" i="0" u="none" strike="noStrike" kern="1200" cap="none" spc="0" normalizeH="0" baseline="0" noProof="0" dirty="0">
              <a:ln>
                <a:noFill/>
              </a:ln>
              <a:solidFill>
                <a:schemeClr val="accent1">
                  <a:satMod val="150000"/>
                </a:schemeClr>
              </a:solidFill>
              <a:effectLst/>
              <a:uLnTx/>
              <a:uFillTx/>
              <a:latin typeface="Calibri" pitchFamily="34" charset="0"/>
              <a:ea typeface="+mj-ea"/>
              <a:cs typeface="Times New Roman" pitchFamily="18" charset="0"/>
            </a:endParaRPr>
          </a:p>
        </p:txBody>
      </p:sp>
      <p:pic>
        <p:nvPicPr>
          <p:cNvPr id="1026" name="Picture 2" descr="C:\Users\Whited\AppData\Local\Microsoft\Windows\Temporary Internet Files\Content.Outlook\8CSS6EBS\20080819  Core 031.JPG"/>
          <p:cNvPicPr>
            <a:picLocks noChangeAspect="1" noChangeArrowheads="1"/>
          </p:cNvPicPr>
          <p:nvPr/>
        </p:nvPicPr>
        <p:blipFill>
          <a:blip r:embed="rId2" cstate="print"/>
          <a:srcRect/>
          <a:stretch>
            <a:fillRect/>
          </a:stretch>
        </p:blipFill>
        <p:spPr bwMode="auto">
          <a:xfrm>
            <a:off x="2590800" y="3200400"/>
            <a:ext cx="4114800" cy="30861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66800" y="2286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Management Expectations</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609600" y="1828800"/>
            <a:ext cx="8305800" cy="1066800"/>
          </a:xfrm>
        </p:spPr>
        <p:txBody>
          <a:bodyPr>
            <a:normAutofit lnSpcReduction="10000"/>
          </a:bodyPr>
          <a:lstStyle/>
          <a:p>
            <a:pPr>
              <a:spcBef>
                <a:spcPts val="0"/>
              </a:spcBef>
              <a:buNone/>
            </a:pPr>
            <a:r>
              <a:rPr lang="en-US" dirty="0" smtClean="0">
                <a:latin typeface="Calibri" pitchFamily="34" charset="0"/>
              </a:rPr>
              <a:t>That there is shared success within </a:t>
            </a:r>
            <a:r>
              <a:rPr lang="en-US" dirty="0" err="1" smtClean="0">
                <a:latin typeface="Calibri" pitchFamily="34" charset="0"/>
              </a:rPr>
              <a:t>WisDOT</a:t>
            </a:r>
            <a:r>
              <a:rPr lang="en-US" dirty="0" smtClean="0">
                <a:latin typeface="Calibri" pitchFamily="34" charset="0"/>
              </a:rPr>
              <a:t>.</a:t>
            </a:r>
          </a:p>
          <a:p>
            <a:pPr>
              <a:buNone/>
            </a:pPr>
            <a:r>
              <a:rPr lang="en-US" dirty="0" smtClean="0"/>
              <a:t> </a:t>
            </a:r>
            <a:endParaRPr lang="en-US" dirty="0"/>
          </a:p>
        </p:txBody>
      </p:sp>
      <p:pic>
        <p:nvPicPr>
          <p:cNvPr id="2050" name="Picture 2" descr="C:\Users\Public\Pictures\Sample Pictures\14800985-3d-people-human-character-sit-in-the-pyramid-3d-render-illustration.jpg"/>
          <p:cNvPicPr>
            <a:picLocks noChangeAspect="1" noChangeArrowheads="1"/>
          </p:cNvPicPr>
          <p:nvPr/>
        </p:nvPicPr>
        <p:blipFill>
          <a:blip r:embed="rId2" cstate="print"/>
          <a:srcRect/>
          <a:stretch>
            <a:fillRect/>
          </a:stretch>
        </p:blipFill>
        <p:spPr bwMode="auto">
          <a:xfrm>
            <a:off x="2667000" y="2667000"/>
            <a:ext cx="4038600" cy="3796284"/>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286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Management Expectations</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762000" y="2286000"/>
            <a:ext cx="8229600" cy="2514600"/>
          </a:xfrm>
        </p:spPr>
        <p:txBody>
          <a:bodyPr/>
          <a:lstStyle/>
          <a:p>
            <a:pPr>
              <a:spcBef>
                <a:spcPts val="0"/>
              </a:spcBef>
              <a:buNone/>
            </a:pPr>
            <a:r>
              <a:rPr lang="en-US" dirty="0" smtClean="0">
                <a:latin typeface="Calibri" pitchFamily="34" charset="0"/>
              </a:rPr>
              <a:t>Project, Region and </a:t>
            </a:r>
            <a:r>
              <a:rPr lang="en-US" dirty="0" err="1" smtClean="0">
                <a:latin typeface="Calibri" pitchFamily="34" charset="0"/>
              </a:rPr>
              <a:t>SWB</a:t>
            </a:r>
            <a:r>
              <a:rPr lang="en-US" dirty="0" smtClean="0">
                <a:latin typeface="Calibri" pitchFamily="34" charset="0"/>
              </a:rPr>
              <a:t> managers are</a:t>
            </a:r>
          </a:p>
          <a:p>
            <a:pPr>
              <a:spcBef>
                <a:spcPts val="0"/>
              </a:spcBef>
              <a:buNone/>
            </a:pPr>
            <a:r>
              <a:rPr lang="en-US" dirty="0" smtClean="0">
                <a:latin typeface="Calibri" pitchFamily="34" charset="0"/>
              </a:rPr>
              <a:t>responsible for setting the tone and</a:t>
            </a:r>
          </a:p>
          <a:p>
            <a:pPr>
              <a:spcBef>
                <a:spcPts val="0"/>
              </a:spcBef>
              <a:buNone/>
            </a:pPr>
            <a:r>
              <a:rPr lang="en-US" dirty="0" smtClean="0">
                <a:latin typeface="Calibri" pitchFamily="34" charset="0"/>
              </a:rPr>
              <a:t>implementing these expectations.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286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Management Expectations</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762000" y="2286000"/>
            <a:ext cx="8229600" cy="2514600"/>
          </a:xfrm>
        </p:spPr>
        <p:txBody>
          <a:bodyPr/>
          <a:lstStyle/>
          <a:p>
            <a:pPr>
              <a:buNone/>
            </a:pPr>
            <a:r>
              <a:rPr lang="en-US" dirty="0" smtClean="0"/>
              <a:t> </a:t>
            </a:r>
            <a:endParaRPr lang="en-US" dirty="0"/>
          </a:p>
        </p:txBody>
      </p:sp>
      <p:sp>
        <p:nvSpPr>
          <p:cNvPr id="4" name="Rectangle 3"/>
          <p:cNvSpPr/>
          <p:nvPr/>
        </p:nvSpPr>
        <p:spPr>
          <a:xfrm>
            <a:off x="304800" y="1981200"/>
            <a:ext cx="8534400" cy="1569660"/>
          </a:xfrm>
          <a:prstGeom prst="rect">
            <a:avLst/>
          </a:prstGeom>
        </p:spPr>
        <p:txBody>
          <a:bodyPr wrap="square">
            <a:spAutoFit/>
          </a:bodyPr>
          <a:lstStyle/>
          <a:p>
            <a:pPr marL="438912" lvl="0" indent="-320040">
              <a:buClr>
                <a:srgbClr val="F0AD00"/>
              </a:buClr>
              <a:buSzPct val="80000"/>
            </a:pPr>
            <a:r>
              <a:rPr lang="en-US" sz="3200" dirty="0" smtClean="0">
                <a:solidFill>
                  <a:prstClr val="white"/>
                </a:solidFill>
                <a:latin typeface="Calibri" pitchFamily="34" charset="0"/>
              </a:rPr>
              <a:t>Project leaders and managers are responsible</a:t>
            </a:r>
          </a:p>
          <a:p>
            <a:pPr marL="438912" lvl="0" indent="-320040">
              <a:buClr>
                <a:srgbClr val="F0AD00"/>
              </a:buClr>
              <a:buSzPct val="80000"/>
            </a:pPr>
            <a:r>
              <a:rPr lang="en-US" sz="3200" dirty="0" smtClean="0">
                <a:solidFill>
                  <a:prstClr val="white"/>
                </a:solidFill>
                <a:latin typeface="Calibri" pitchFamily="34" charset="0"/>
              </a:rPr>
              <a:t>and </a:t>
            </a:r>
            <a:r>
              <a:rPr lang="en-US" sz="3200" u="sng" dirty="0" smtClean="0">
                <a:solidFill>
                  <a:prstClr val="white"/>
                </a:solidFill>
                <a:latin typeface="Calibri" pitchFamily="34" charset="0"/>
              </a:rPr>
              <a:t>accountable</a:t>
            </a:r>
            <a:r>
              <a:rPr lang="en-US" sz="3200" dirty="0" smtClean="0">
                <a:solidFill>
                  <a:prstClr val="white"/>
                </a:solidFill>
                <a:latin typeface="Calibri" pitchFamily="34" charset="0"/>
              </a:rPr>
              <a:t> for making sure decisions are</a:t>
            </a:r>
          </a:p>
          <a:p>
            <a:pPr marL="438912" lvl="0" indent="-320040">
              <a:buClr>
                <a:srgbClr val="F0AD00"/>
              </a:buClr>
              <a:buSzPct val="80000"/>
            </a:pPr>
            <a:r>
              <a:rPr lang="en-US" sz="3200" dirty="0" smtClean="0">
                <a:solidFill>
                  <a:prstClr val="white"/>
                </a:solidFill>
                <a:latin typeface="Calibri" pitchFamily="34" charset="0"/>
              </a:rPr>
              <a:t>made. </a:t>
            </a:r>
            <a:endParaRPr lang="en-US" sz="3200" dirty="0">
              <a:solidFill>
                <a:prstClr val="white"/>
              </a:solidFill>
            </a:endParaRPr>
          </a:p>
        </p:txBody>
      </p:sp>
      <p:pic>
        <p:nvPicPr>
          <p:cNvPr id="5" name="Picture 2" descr="C:\Users\Public\Pictures\Sample Pictures\11515330-time-to-decide-concept-clock-closeup-on-white-background-with-red-and-black-words-1.jpg"/>
          <p:cNvPicPr>
            <a:picLocks noChangeAspect="1" noChangeArrowheads="1"/>
          </p:cNvPicPr>
          <p:nvPr/>
        </p:nvPicPr>
        <p:blipFill>
          <a:blip r:embed="rId2" cstate="print"/>
          <a:srcRect/>
          <a:stretch>
            <a:fillRect/>
          </a:stretch>
        </p:blipFill>
        <p:spPr bwMode="auto">
          <a:xfrm>
            <a:off x="2819400" y="3657600"/>
            <a:ext cx="3810000" cy="26670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286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Management Expectations</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762000" y="2286000"/>
            <a:ext cx="8229600" cy="2514600"/>
          </a:xfrm>
        </p:spPr>
        <p:txBody>
          <a:bodyPr/>
          <a:lstStyle/>
          <a:p>
            <a:pPr>
              <a:buNone/>
            </a:pPr>
            <a:r>
              <a:rPr lang="en-US" dirty="0" smtClean="0"/>
              <a:t> </a:t>
            </a:r>
            <a:endParaRPr lang="en-US" dirty="0"/>
          </a:p>
        </p:txBody>
      </p:sp>
      <p:sp>
        <p:nvSpPr>
          <p:cNvPr id="4" name="Rectangle 3"/>
          <p:cNvSpPr/>
          <p:nvPr/>
        </p:nvSpPr>
        <p:spPr>
          <a:xfrm>
            <a:off x="304800" y="1981200"/>
            <a:ext cx="8534400" cy="1569660"/>
          </a:xfrm>
          <a:prstGeom prst="rect">
            <a:avLst/>
          </a:prstGeom>
        </p:spPr>
        <p:txBody>
          <a:bodyPr wrap="square">
            <a:spAutoFit/>
          </a:bodyPr>
          <a:lstStyle/>
          <a:p>
            <a:pPr marL="438912" lvl="0" indent="-320040">
              <a:buClr>
                <a:srgbClr val="F0AD00"/>
              </a:buClr>
              <a:buSzPct val="80000"/>
            </a:pPr>
            <a:r>
              <a:rPr lang="en-US" sz="3200" dirty="0" smtClean="0">
                <a:solidFill>
                  <a:prstClr val="white"/>
                </a:solidFill>
                <a:latin typeface="Calibri" pitchFamily="34" charset="0"/>
              </a:rPr>
              <a:t>Project leaders and managers are responsible</a:t>
            </a:r>
          </a:p>
          <a:p>
            <a:pPr marL="438912" lvl="0" indent="-320040">
              <a:buClr>
                <a:srgbClr val="F0AD00"/>
              </a:buClr>
              <a:buSzPct val="80000"/>
            </a:pPr>
            <a:r>
              <a:rPr lang="en-US" sz="3200" dirty="0" smtClean="0">
                <a:solidFill>
                  <a:prstClr val="white"/>
                </a:solidFill>
                <a:latin typeface="Calibri" pitchFamily="34" charset="0"/>
              </a:rPr>
              <a:t>and </a:t>
            </a:r>
            <a:r>
              <a:rPr lang="en-US" sz="3200" u="sng" dirty="0" smtClean="0">
                <a:solidFill>
                  <a:prstClr val="white"/>
                </a:solidFill>
                <a:latin typeface="Calibri" pitchFamily="34" charset="0"/>
              </a:rPr>
              <a:t>accountable</a:t>
            </a:r>
            <a:r>
              <a:rPr lang="en-US" sz="3200" dirty="0" smtClean="0">
                <a:solidFill>
                  <a:prstClr val="white"/>
                </a:solidFill>
                <a:latin typeface="Calibri" pitchFamily="34" charset="0"/>
              </a:rPr>
              <a:t> for making sure decisions are</a:t>
            </a:r>
          </a:p>
          <a:p>
            <a:pPr marL="438912" lvl="0" indent="-320040">
              <a:buClr>
                <a:srgbClr val="F0AD00"/>
              </a:buClr>
              <a:buSzPct val="80000"/>
            </a:pPr>
            <a:r>
              <a:rPr lang="en-US" sz="3200" dirty="0" smtClean="0">
                <a:solidFill>
                  <a:prstClr val="white"/>
                </a:solidFill>
                <a:latin typeface="Calibri" pitchFamily="34" charset="0"/>
              </a:rPr>
              <a:t>made. </a:t>
            </a:r>
            <a:endParaRPr lang="en-US" sz="3200" dirty="0">
              <a:solidFill>
                <a:prstClr val="white"/>
              </a:solidFill>
            </a:endParaRPr>
          </a:p>
        </p:txBody>
      </p:sp>
      <p:grpSp>
        <p:nvGrpSpPr>
          <p:cNvPr id="13" name="Group 12"/>
          <p:cNvGrpSpPr/>
          <p:nvPr/>
        </p:nvGrpSpPr>
        <p:grpSpPr>
          <a:xfrm>
            <a:off x="2590800" y="4343400"/>
            <a:ext cx="3886200" cy="1600200"/>
            <a:chOff x="2590800" y="4343400"/>
            <a:chExt cx="3886200" cy="1600200"/>
          </a:xfrm>
        </p:grpSpPr>
        <p:sp>
          <p:nvSpPr>
            <p:cNvPr id="6" name="Rectangle 5"/>
            <p:cNvSpPr/>
            <p:nvPr/>
          </p:nvSpPr>
          <p:spPr>
            <a:xfrm>
              <a:off x="2590800" y="4343400"/>
              <a:ext cx="3886200" cy="16002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0" y="4876800"/>
              <a:ext cx="1447800" cy="584775"/>
            </a:xfrm>
            <a:prstGeom prst="rect">
              <a:avLst/>
            </a:prstGeom>
            <a:noFill/>
          </p:spPr>
          <p:txBody>
            <a:bodyPr wrap="square" rtlCol="0">
              <a:spAutoFit/>
            </a:bodyPr>
            <a:lstStyle/>
            <a:p>
              <a:r>
                <a:rPr lang="en-US" sz="3200" dirty="0" smtClean="0"/>
                <a:t>Project </a:t>
              </a:r>
              <a:endParaRPr lang="en-US" sz="3200" dirty="0"/>
            </a:p>
          </p:txBody>
        </p:sp>
      </p:grpSp>
      <p:grpSp>
        <p:nvGrpSpPr>
          <p:cNvPr id="14" name="Group 13"/>
          <p:cNvGrpSpPr/>
          <p:nvPr/>
        </p:nvGrpSpPr>
        <p:grpSpPr>
          <a:xfrm>
            <a:off x="990600" y="3352800"/>
            <a:ext cx="7077908" cy="3505200"/>
            <a:chOff x="990600" y="3352800"/>
            <a:chExt cx="7077908" cy="3505200"/>
          </a:xfrm>
        </p:grpSpPr>
        <p:sp>
          <p:nvSpPr>
            <p:cNvPr id="8" name="Rectangle 7"/>
            <p:cNvSpPr/>
            <p:nvPr/>
          </p:nvSpPr>
          <p:spPr>
            <a:xfrm>
              <a:off x="1905000" y="3962400"/>
              <a:ext cx="5334000" cy="2362200"/>
            </a:xfrm>
            <a:prstGeom prst="rect">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0" y="3352800"/>
              <a:ext cx="1828800" cy="584775"/>
            </a:xfrm>
            <a:prstGeom prst="rect">
              <a:avLst/>
            </a:prstGeom>
            <a:noFill/>
          </p:spPr>
          <p:txBody>
            <a:bodyPr wrap="square" rtlCol="0">
              <a:spAutoFit/>
            </a:bodyPr>
            <a:lstStyle/>
            <a:p>
              <a:r>
                <a:rPr lang="en-US" sz="3200" dirty="0" smtClean="0">
                  <a:solidFill>
                    <a:srgbClr val="FF0000"/>
                  </a:solidFill>
                </a:rPr>
                <a:t>Statutes</a:t>
              </a:r>
              <a:endParaRPr lang="en-US" sz="3200" dirty="0">
                <a:solidFill>
                  <a:srgbClr val="FF0000"/>
                </a:solidFill>
              </a:endParaRPr>
            </a:p>
          </p:txBody>
        </p:sp>
        <p:sp>
          <p:nvSpPr>
            <p:cNvPr id="10" name="TextBox 9"/>
            <p:cNvSpPr txBox="1"/>
            <p:nvPr/>
          </p:nvSpPr>
          <p:spPr>
            <a:xfrm>
              <a:off x="990600" y="3962400"/>
              <a:ext cx="677108" cy="2057400"/>
            </a:xfrm>
            <a:prstGeom prst="rect">
              <a:avLst/>
            </a:prstGeom>
            <a:noFill/>
          </p:spPr>
          <p:txBody>
            <a:bodyPr vert="vert270" wrap="square" rtlCol="0">
              <a:spAutoFit/>
            </a:bodyPr>
            <a:lstStyle/>
            <a:p>
              <a:r>
                <a:rPr lang="en-US" sz="3200" dirty="0" smtClean="0">
                  <a:solidFill>
                    <a:srgbClr val="FF0000"/>
                  </a:solidFill>
                </a:rPr>
                <a:t>Standards</a:t>
              </a:r>
              <a:endParaRPr lang="en-US" sz="3200" dirty="0">
                <a:solidFill>
                  <a:srgbClr val="FF0000"/>
                </a:solidFill>
              </a:endParaRPr>
            </a:p>
          </p:txBody>
        </p:sp>
        <p:sp>
          <p:nvSpPr>
            <p:cNvPr id="11" name="TextBox 10"/>
            <p:cNvSpPr txBox="1"/>
            <p:nvPr/>
          </p:nvSpPr>
          <p:spPr>
            <a:xfrm>
              <a:off x="3657600" y="6273225"/>
              <a:ext cx="2743200" cy="584775"/>
            </a:xfrm>
            <a:prstGeom prst="rect">
              <a:avLst/>
            </a:prstGeom>
            <a:noFill/>
          </p:spPr>
          <p:txBody>
            <a:bodyPr wrap="square" rtlCol="0">
              <a:spAutoFit/>
            </a:bodyPr>
            <a:lstStyle/>
            <a:p>
              <a:r>
                <a:rPr lang="en-US" sz="3200" dirty="0" smtClean="0">
                  <a:solidFill>
                    <a:srgbClr val="FF0000"/>
                  </a:solidFill>
                </a:rPr>
                <a:t>Regulations</a:t>
              </a:r>
              <a:endParaRPr lang="en-US" sz="3200" dirty="0">
                <a:solidFill>
                  <a:srgbClr val="FF0000"/>
                </a:solidFill>
              </a:endParaRPr>
            </a:p>
          </p:txBody>
        </p:sp>
        <p:sp>
          <p:nvSpPr>
            <p:cNvPr id="12" name="TextBox 11"/>
            <p:cNvSpPr txBox="1"/>
            <p:nvPr/>
          </p:nvSpPr>
          <p:spPr>
            <a:xfrm>
              <a:off x="7391400" y="4419600"/>
              <a:ext cx="677108" cy="1600200"/>
            </a:xfrm>
            <a:prstGeom prst="rect">
              <a:avLst/>
            </a:prstGeom>
            <a:noFill/>
          </p:spPr>
          <p:txBody>
            <a:bodyPr vert="vert" wrap="square" rtlCol="0">
              <a:spAutoFit/>
            </a:bodyPr>
            <a:lstStyle/>
            <a:p>
              <a:r>
                <a:rPr lang="en-US" sz="3200" dirty="0" smtClean="0">
                  <a:solidFill>
                    <a:srgbClr val="FF0000"/>
                  </a:solidFill>
                </a:rPr>
                <a:t>Political</a:t>
              </a:r>
              <a:endParaRPr lang="en-US" sz="32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286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Management Expectations</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762000" y="2286000"/>
            <a:ext cx="8229600" cy="2514600"/>
          </a:xfrm>
        </p:spPr>
        <p:txBody>
          <a:bodyPr/>
          <a:lstStyle/>
          <a:p>
            <a:pPr>
              <a:buNone/>
            </a:pPr>
            <a:r>
              <a:rPr lang="en-US" dirty="0" smtClean="0"/>
              <a:t> </a:t>
            </a:r>
            <a:endParaRPr lang="en-US" dirty="0"/>
          </a:p>
        </p:txBody>
      </p:sp>
      <p:sp>
        <p:nvSpPr>
          <p:cNvPr id="4" name="Rectangle 3"/>
          <p:cNvSpPr/>
          <p:nvPr/>
        </p:nvSpPr>
        <p:spPr>
          <a:xfrm>
            <a:off x="304800" y="1676400"/>
            <a:ext cx="8534400" cy="1569660"/>
          </a:xfrm>
          <a:prstGeom prst="rect">
            <a:avLst/>
          </a:prstGeom>
        </p:spPr>
        <p:txBody>
          <a:bodyPr wrap="square">
            <a:spAutoFit/>
          </a:bodyPr>
          <a:lstStyle/>
          <a:p>
            <a:pPr marL="438912" lvl="0" indent="-320040">
              <a:buClr>
                <a:srgbClr val="F0AD00"/>
              </a:buClr>
              <a:buSzPct val="80000"/>
            </a:pPr>
            <a:r>
              <a:rPr lang="en-US" sz="3200" dirty="0" smtClean="0">
                <a:solidFill>
                  <a:prstClr val="white"/>
                </a:solidFill>
                <a:latin typeface="Calibri" pitchFamily="34" charset="0"/>
              </a:rPr>
              <a:t>Project leaders and managers are responsible</a:t>
            </a:r>
          </a:p>
          <a:p>
            <a:pPr marL="438912" lvl="0" indent="-320040">
              <a:buClr>
                <a:srgbClr val="F0AD00"/>
              </a:buClr>
              <a:buSzPct val="80000"/>
            </a:pPr>
            <a:r>
              <a:rPr lang="en-US" sz="3200" dirty="0" smtClean="0">
                <a:solidFill>
                  <a:prstClr val="white"/>
                </a:solidFill>
                <a:latin typeface="Calibri" pitchFamily="34" charset="0"/>
              </a:rPr>
              <a:t>and </a:t>
            </a:r>
            <a:r>
              <a:rPr lang="en-US" sz="3200" u="sng" dirty="0" smtClean="0">
                <a:solidFill>
                  <a:prstClr val="white"/>
                </a:solidFill>
                <a:latin typeface="Calibri" pitchFamily="34" charset="0"/>
              </a:rPr>
              <a:t>accountable</a:t>
            </a:r>
            <a:r>
              <a:rPr lang="en-US" sz="3200" dirty="0" smtClean="0">
                <a:solidFill>
                  <a:prstClr val="white"/>
                </a:solidFill>
                <a:latin typeface="Calibri" pitchFamily="34" charset="0"/>
              </a:rPr>
              <a:t> for making sure decisions are</a:t>
            </a:r>
          </a:p>
          <a:p>
            <a:pPr marL="438912" lvl="0" indent="-320040">
              <a:buClr>
                <a:srgbClr val="F0AD00"/>
              </a:buClr>
              <a:buSzPct val="80000"/>
            </a:pPr>
            <a:r>
              <a:rPr lang="en-US" sz="3200" dirty="0" smtClean="0">
                <a:solidFill>
                  <a:prstClr val="white"/>
                </a:solidFill>
                <a:latin typeface="Calibri" pitchFamily="34" charset="0"/>
              </a:rPr>
              <a:t>made. </a:t>
            </a:r>
            <a:endParaRPr lang="en-US" sz="3200" dirty="0">
              <a:solidFill>
                <a:prstClr val="white"/>
              </a:solidFill>
            </a:endParaRPr>
          </a:p>
        </p:txBody>
      </p:sp>
      <p:pic>
        <p:nvPicPr>
          <p:cNvPr id="164866" name="Picture 2"/>
          <p:cNvPicPr>
            <a:picLocks noChangeAspect="1" noChangeArrowheads="1"/>
          </p:cNvPicPr>
          <p:nvPr/>
        </p:nvPicPr>
        <p:blipFill>
          <a:blip r:embed="rId2" cstate="print"/>
          <a:srcRect/>
          <a:stretch>
            <a:fillRect/>
          </a:stretch>
        </p:blipFill>
        <p:spPr bwMode="auto">
          <a:xfrm>
            <a:off x="838200" y="3262522"/>
            <a:ext cx="7705404" cy="33668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228600"/>
            <a:ext cx="7772400" cy="1143000"/>
          </a:xfrm>
        </p:spPr>
        <p:txBody>
          <a:bodyPr>
            <a:normAutofit fontScale="90000"/>
          </a:bodyPr>
          <a:lstStyle/>
          <a:p>
            <a:pPr algn="l"/>
            <a:r>
              <a:rPr lang="en-US" dirty="0" smtClean="0">
                <a:latin typeface="Calibri" pitchFamily="34" charset="0"/>
                <a:cs typeface="Times New Roman" pitchFamily="18" charset="0"/>
              </a:rPr>
              <a:t>Mega Project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Management Expectations</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762000" y="2286000"/>
            <a:ext cx="8229600" cy="2514600"/>
          </a:xfrm>
        </p:spPr>
        <p:txBody>
          <a:bodyPr/>
          <a:lstStyle/>
          <a:p>
            <a:pPr>
              <a:buNone/>
            </a:pPr>
            <a:r>
              <a:rPr lang="en-US" dirty="0" smtClean="0"/>
              <a:t> </a:t>
            </a:r>
            <a:endParaRPr lang="en-US" dirty="0"/>
          </a:p>
        </p:txBody>
      </p:sp>
      <p:pic>
        <p:nvPicPr>
          <p:cNvPr id="165890" name="Picture 2"/>
          <p:cNvPicPr>
            <a:picLocks noChangeAspect="1" noChangeArrowheads="1"/>
          </p:cNvPicPr>
          <p:nvPr/>
        </p:nvPicPr>
        <p:blipFill>
          <a:blip r:embed="rId2" cstate="print"/>
          <a:srcRect/>
          <a:stretch>
            <a:fillRect/>
          </a:stretch>
        </p:blipFill>
        <p:spPr bwMode="auto">
          <a:xfrm>
            <a:off x="636210" y="2133600"/>
            <a:ext cx="7877628" cy="2971800"/>
          </a:xfrm>
          <a:prstGeom prst="rect">
            <a:avLst/>
          </a:prstGeom>
          <a:noFill/>
          <a:ln w="9525">
            <a:noFill/>
            <a:miter lim="800000"/>
            <a:headEnd/>
            <a:tailEnd/>
          </a:ln>
        </p:spPr>
      </p:pic>
      <p:sp>
        <p:nvSpPr>
          <p:cNvPr id="7" name="TextBox 6"/>
          <p:cNvSpPr txBox="1"/>
          <p:nvPr/>
        </p:nvSpPr>
        <p:spPr>
          <a:xfrm>
            <a:off x="1524000" y="5715000"/>
            <a:ext cx="6324600" cy="584775"/>
          </a:xfrm>
          <a:prstGeom prst="rect">
            <a:avLst/>
          </a:prstGeom>
          <a:noFill/>
        </p:spPr>
        <p:txBody>
          <a:bodyPr wrap="square" rtlCol="0">
            <a:spAutoFit/>
          </a:bodyPr>
          <a:lstStyle/>
          <a:p>
            <a:r>
              <a:rPr lang="en-US" sz="3200" dirty="0" smtClean="0"/>
              <a:t>*Timelines need to be agreed upon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228600"/>
            <a:ext cx="7772400" cy="1143000"/>
          </a:xfrm>
        </p:spPr>
        <p:txBody>
          <a:bodyPr>
            <a:normAutofit fontScale="90000"/>
          </a:bodyPr>
          <a:lstStyle/>
          <a:p>
            <a:pPr algn="l"/>
            <a:r>
              <a:rPr lang="en-US" dirty="0" smtClean="0">
                <a:latin typeface="Calibri" pitchFamily="34" charset="0"/>
                <a:cs typeface="Times New Roman" pitchFamily="18" charset="0"/>
              </a:rPr>
              <a:t>Tools and Best Practices to help meet these expectations</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381000" y="1981200"/>
            <a:ext cx="4572000" cy="3962400"/>
          </a:xfrm>
        </p:spPr>
        <p:txBody>
          <a:bodyPr>
            <a:normAutofit fontScale="92500"/>
          </a:bodyPr>
          <a:lstStyle/>
          <a:p>
            <a:r>
              <a:rPr lang="en-US" u="sng" dirty="0" smtClean="0">
                <a:latin typeface="Calibri" pitchFamily="34" charset="0"/>
              </a:rPr>
              <a:t>Partnering</a:t>
            </a:r>
            <a:r>
              <a:rPr lang="en-US" dirty="0" smtClean="0">
                <a:latin typeface="Calibri" pitchFamily="34" charset="0"/>
              </a:rPr>
              <a:t> is a way of conducting business that</a:t>
            </a:r>
          </a:p>
          <a:p>
            <a:pPr>
              <a:spcBef>
                <a:spcPts val="0"/>
              </a:spcBef>
              <a:buNone/>
            </a:pPr>
            <a:r>
              <a:rPr lang="en-US" dirty="0" smtClean="0">
                <a:latin typeface="Calibri" pitchFamily="34" charset="0"/>
              </a:rPr>
              <a:t>	promotes open communication, trust,</a:t>
            </a:r>
          </a:p>
          <a:p>
            <a:pPr>
              <a:spcBef>
                <a:spcPts val="0"/>
              </a:spcBef>
              <a:buNone/>
            </a:pPr>
            <a:r>
              <a:rPr lang="en-US" dirty="0" smtClean="0">
                <a:latin typeface="Calibri" pitchFamily="34" charset="0"/>
              </a:rPr>
              <a:t>	understanding, and teamwork in day-to-day</a:t>
            </a:r>
          </a:p>
          <a:p>
            <a:pPr>
              <a:spcBef>
                <a:spcPts val="0"/>
              </a:spcBef>
              <a:buNone/>
            </a:pPr>
            <a:r>
              <a:rPr lang="en-US" dirty="0" smtClean="0">
                <a:latin typeface="Calibri" pitchFamily="34" charset="0"/>
              </a:rPr>
              <a:t>	operations.</a:t>
            </a:r>
          </a:p>
          <a:p>
            <a:pPr>
              <a:buNone/>
            </a:pPr>
            <a:r>
              <a:rPr lang="en-US" dirty="0" smtClean="0"/>
              <a:t> </a:t>
            </a:r>
            <a:endParaRPr lang="en-US" dirty="0"/>
          </a:p>
        </p:txBody>
      </p:sp>
      <p:pic>
        <p:nvPicPr>
          <p:cNvPr id="1026" name="Picture 2" descr="C:\Users\Whited\Pictures\Marquette\DSC00686.JPG"/>
          <p:cNvPicPr>
            <a:picLocks noChangeAspect="1" noChangeArrowheads="1"/>
          </p:cNvPicPr>
          <p:nvPr/>
        </p:nvPicPr>
        <p:blipFill>
          <a:blip r:embed="rId2" cstate="print"/>
          <a:srcRect/>
          <a:stretch>
            <a:fillRect/>
          </a:stretch>
        </p:blipFill>
        <p:spPr bwMode="auto">
          <a:xfrm>
            <a:off x="5181600" y="2819400"/>
            <a:ext cx="3429000" cy="257175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1600200"/>
            <a:ext cx="8305800" cy="914400"/>
          </a:xfrm>
        </p:spPr>
        <p:txBody>
          <a:bodyPr>
            <a:normAutofit/>
          </a:bodyPr>
          <a:lstStyle/>
          <a:p>
            <a:pPr>
              <a:spcBef>
                <a:spcPts val="0"/>
              </a:spcBef>
              <a:buNone/>
            </a:pPr>
            <a:r>
              <a:rPr lang="en-US" u="sng" dirty="0" smtClean="0">
                <a:latin typeface="Calibri" pitchFamily="34" charset="0"/>
              </a:rPr>
              <a:t>Innovation</a:t>
            </a:r>
            <a:r>
              <a:rPr lang="en-US" dirty="0" smtClean="0">
                <a:latin typeface="Calibri" pitchFamily="34" charset="0"/>
              </a:rPr>
              <a:t> is encouraged. </a:t>
            </a:r>
            <a:r>
              <a:rPr lang="en-US" dirty="0" smtClean="0"/>
              <a:t> </a:t>
            </a:r>
            <a:endParaRPr lang="en-US" dirty="0"/>
          </a:p>
        </p:txBody>
      </p:sp>
      <p:sp>
        <p:nvSpPr>
          <p:cNvPr id="6" name="Rectangle 2"/>
          <p:cNvSpPr>
            <a:spLocks noGrp="1" noChangeArrowheads="1"/>
          </p:cNvSpPr>
          <p:nvPr>
            <p:ph type="title"/>
          </p:nvPr>
        </p:nvSpPr>
        <p:spPr>
          <a:xfrm>
            <a:off x="914400" y="155448"/>
            <a:ext cx="7772400" cy="1252728"/>
          </a:xfrm>
        </p:spPr>
        <p:txBody>
          <a:bodyPr>
            <a:normAutofit fontScale="90000"/>
          </a:bodyPr>
          <a:lstStyle/>
          <a:p>
            <a:pPr algn="l"/>
            <a:r>
              <a:rPr lang="en-US" dirty="0" smtClean="0">
                <a:latin typeface="Calibri" pitchFamily="34" charset="0"/>
                <a:cs typeface="Times New Roman" pitchFamily="18" charset="0"/>
              </a:rPr>
              <a:t>Tools and Best Practices to help meet these expectations</a:t>
            </a:r>
            <a:endParaRPr lang="en-US" dirty="0">
              <a:latin typeface="Calibri" pitchFamily="34" charset="0"/>
              <a:cs typeface="Times New Roman" pitchFamily="18" charset="0"/>
            </a:endParaRPr>
          </a:p>
        </p:txBody>
      </p:sp>
      <p:grpSp>
        <p:nvGrpSpPr>
          <p:cNvPr id="11" name="Group 10"/>
          <p:cNvGrpSpPr/>
          <p:nvPr/>
        </p:nvGrpSpPr>
        <p:grpSpPr>
          <a:xfrm>
            <a:off x="1143000" y="2286000"/>
            <a:ext cx="2819400" cy="2442865"/>
            <a:chOff x="1143000" y="2286000"/>
            <a:chExt cx="2819400" cy="2442865"/>
          </a:xfrm>
        </p:grpSpPr>
        <p:pic>
          <p:nvPicPr>
            <p:cNvPr id="1026" name="Picture 2"/>
            <p:cNvPicPr>
              <a:picLocks noChangeAspect="1" noChangeArrowheads="1"/>
            </p:cNvPicPr>
            <p:nvPr/>
          </p:nvPicPr>
          <p:blipFill>
            <a:blip r:embed="rId2" cstate="print"/>
            <a:srcRect/>
            <a:stretch>
              <a:fillRect/>
            </a:stretch>
          </p:blipFill>
          <p:spPr bwMode="auto">
            <a:xfrm>
              <a:off x="1143000" y="2286000"/>
              <a:ext cx="2819400" cy="1916067"/>
            </a:xfrm>
            <a:prstGeom prst="rect">
              <a:avLst/>
            </a:prstGeom>
            <a:noFill/>
            <a:ln w="9525">
              <a:noFill/>
              <a:miter lim="800000"/>
              <a:headEnd/>
              <a:tailEnd/>
            </a:ln>
          </p:spPr>
        </p:pic>
        <p:sp>
          <p:nvSpPr>
            <p:cNvPr id="8" name="TextBox 7"/>
            <p:cNvSpPr txBox="1"/>
            <p:nvPr/>
          </p:nvSpPr>
          <p:spPr>
            <a:xfrm>
              <a:off x="1219200" y="4267200"/>
              <a:ext cx="2667000" cy="461665"/>
            </a:xfrm>
            <a:prstGeom prst="rect">
              <a:avLst/>
            </a:prstGeom>
            <a:noFill/>
          </p:spPr>
          <p:txBody>
            <a:bodyPr wrap="square" rtlCol="0">
              <a:spAutoFit/>
            </a:bodyPr>
            <a:lstStyle/>
            <a:p>
              <a:r>
                <a:rPr lang="en-US" sz="2400" dirty="0" smtClean="0"/>
                <a:t>New Processes</a:t>
              </a:r>
              <a:endParaRPr lang="en-US" sz="2400" dirty="0"/>
            </a:p>
          </p:txBody>
        </p:sp>
      </p:grpSp>
      <p:grpSp>
        <p:nvGrpSpPr>
          <p:cNvPr id="12" name="Group 11"/>
          <p:cNvGrpSpPr/>
          <p:nvPr/>
        </p:nvGrpSpPr>
        <p:grpSpPr>
          <a:xfrm>
            <a:off x="5638800" y="2286000"/>
            <a:ext cx="3048000" cy="2366665"/>
            <a:chOff x="5638800" y="2286000"/>
            <a:chExt cx="3048000" cy="2366665"/>
          </a:xfrm>
        </p:grpSpPr>
        <p:pic>
          <p:nvPicPr>
            <p:cNvPr id="1027" name="Picture 3" descr="C:\Users\Public\Pictures\Sample Pictures\large_diverging-diamond.gif"/>
            <p:cNvPicPr>
              <a:picLocks noChangeAspect="1" noChangeArrowheads="1"/>
            </p:cNvPicPr>
            <p:nvPr/>
          </p:nvPicPr>
          <p:blipFill>
            <a:blip r:embed="rId3" cstate="print"/>
            <a:srcRect/>
            <a:stretch>
              <a:fillRect/>
            </a:stretch>
          </p:blipFill>
          <p:spPr bwMode="auto">
            <a:xfrm>
              <a:off x="5638800" y="2286000"/>
              <a:ext cx="3048000" cy="1769589"/>
            </a:xfrm>
            <a:prstGeom prst="rect">
              <a:avLst/>
            </a:prstGeom>
            <a:noFill/>
          </p:spPr>
        </p:pic>
        <p:sp>
          <p:nvSpPr>
            <p:cNvPr id="9" name="TextBox 8"/>
            <p:cNvSpPr txBox="1"/>
            <p:nvPr/>
          </p:nvSpPr>
          <p:spPr>
            <a:xfrm>
              <a:off x="5867400" y="4191000"/>
              <a:ext cx="2590800" cy="461665"/>
            </a:xfrm>
            <a:prstGeom prst="rect">
              <a:avLst/>
            </a:prstGeom>
            <a:noFill/>
          </p:spPr>
          <p:txBody>
            <a:bodyPr wrap="square" rtlCol="0">
              <a:spAutoFit/>
            </a:bodyPr>
            <a:lstStyle/>
            <a:p>
              <a:r>
                <a:rPr lang="en-US" sz="2400" dirty="0" smtClean="0"/>
                <a:t>Innovative  designs</a:t>
              </a:r>
              <a:endParaRPr lang="en-US" sz="2400" dirty="0"/>
            </a:p>
          </p:txBody>
        </p:sp>
      </p:grpSp>
      <p:grpSp>
        <p:nvGrpSpPr>
          <p:cNvPr id="13" name="Group 12"/>
          <p:cNvGrpSpPr/>
          <p:nvPr/>
        </p:nvGrpSpPr>
        <p:grpSpPr>
          <a:xfrm>
            <a:off x="3810000" y="4724400"/>
            <a:ext cx="4876800" cy="1992804"/>
            <a:chOff x="3810000" y="4724400"/>
            <a:chExt cx="4876800" cy="1992804"/>
          </a:xfrm>
        </p:grpSpPr>
        <p:pic>
          <p:nvPicPr>
            <p:cNvPr id="2" name="Picture 2"/>
            <p:cNvPicPr>
              <a:picLocks noChangeAspect="1" noChangeArrowheads="1"/>
            </p:cNvPicPr>
            <p:nvPr/>
          </p:nvPicPr>
          <p:blipFill>
            <a:blip r:embed="rId4" cstate="print"/>
            <a:srcRect/>
            <a:stretch>
              <a:fillRect/>
            </a:stretch>
          </p:blipFill>
          <p:spPr bwMode="auto">
            <a:xfrm>
              <a:off x="3810000" y="4724400"/>
              <a:ext cx="2133600" cy="1992804"/>
            </a:xfrm>
            <a:prstGeom prst="rect">
              <a:avLst/>
            </a:prstGeom>
            <a:noFill/>
            <a:ln w="9525">
              <a:noFill/>
              <a:miter lim="800000"/>
              <a:headEnd/>
              <a:tailEnd/>
            </a:ln>
          </p:spPr>
        </p:pic>
        <p:sp>
          <p:nvSpPr>
            <p:cNvPr id="10" name="TextBox 9"/>
            <p:cNvSpPr txBox="1"/>
            <p:nvPr/>
          </p:nvSpPr>
          <p:spPr>
            <a:xfrm>
              <a:off x="6172200" y="5867400"/>
              <a:ext cx="2514600" cy="461665"/>
            </a:xfrm>
            <a:prstGeom prst="rect">
              <a:avLst/>
            </a:prstGeom>
            <a:noFill/>
          </p:spPr>
          <p:txBody>
            <a:bodyPr wrap="square" rtlCol="0">
              <a:spAutoFit/>
            </a:bodyPr>
            <a:lstStyle/>
            <a:p>
              <a:r>
                <a:rPr lang="en-US" sz="2400" dirty="0" smtClean="0"/>
                <a:t>New Technology</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1600200"/>
            <a:ext cx="8305800" cy="914400"/>
          </a:xfrm>
        </p:spPr>
        <p:txBody>
          <a:bodyPr>
            <a:normAutofit/>
          </a:bodyPr>
          <a:lstStyle/>
          <a:p>
            <a:pPr>
              <a:spcBef>
                <a:spcPts val="0"/>
              </a:spcBef>
              <a:buNone/>
            </a:pPr>
            <a:r>
              <a:rPr lang="en-US" u="sng" dirty="0" smtClean="0">
                <a:latin typeface="Calibri" pitchFamily="34" charset="0"/>
              </a:rPr>
              <a:t>Innovation</a:t>
            </a:r>
            <a:r>
              <a:rPr lang="en-US" dirty="0" smtClean="0">
                <a:latin typeface="Calibri" pitchFamily="34" charset="0"/>
              </a:rPr>
              <a:t> is encouraged. </a:t>
            </a:r>
            <a:r>
              <a:rPr lang="en-US" dirty="0" smtClean="0"/>
              <a:t> </a:t>
            </a:r>
            <a:endParaRPr lang="en-US" dirty="0"/>
          </a:p>
        </p:txBody>
      </p:sp>
      <p:sp>
        <p:nvSpPr>
          <p:cNvPr id="6" name="Rectangle 2"/>
          <p:cNvSpPr>
            <a:spLocks noGrp="1" noChangeArrowheads="1"/>
          </p:cNvSpPr>
          <p:nvPr>
            <p:ph type="title"/>
          </p:nvPr>
        </p:nvSpPr>
        <p:spPr>
          <a:xfrm>
            <a:off x="914400" y="155448"/>
            <a:ext cx="7772400" cy="1252728"/>
          </a:xfrm>
        </p:spPr>
        <p:txBody>
          <a:bodyPr>
            <a:normAutofit fontScale="90000"/>
          </a:bodyPr>
          <a:lstStyle/>
          <a:p>
            <a:pPr algn="l"/>
            <a:r>
              <a:rPr lang="en-US" dirty="0" smtClean="0">
                <a:latin typeface="Calibri" pitchFamily="34" charset="0"/>
                <a:cs typeface="Times New Roman" pitchFamily="18" charset="0"/>
              </a:rPr>
              <a:t>Tools and Best Practices to help meet these expectations</a:t>
            </a:r>
            <a:endParaRPr lang="en-US" dirty="0">
              <a:latin typeface="Calibri" pitchFamily="34" charset="0"/>
              <a:cs typeface="Times New Roman" pitchFamily="18" charset="0"/>
            </a:endParaRPr>
          </a:p>
        </p:txBody>
      </p:sp>
      <p:sp>
        <p:nvSpPr>
          <p:cNvPr id="9" name="TextBox 8"/>
          <p:cNvSpPr txBox="1"/>
          <p:nvPr/>
        </p:nvSpPr>
        <p:spPr>
          <a:xfrm>
            <a:off x="2286000" y="3505200"/>
            <a:ext cx="4191000" cy="769441"/>
          </a:xfrm>
          <a:prstGeom prst="rect">
            <a:avLst/>
          </a:prstGeom>
          <a:noFill/>
        </p:spPr>
        <p:txBody>
          <a:bodyPr wrap="square" rtlCol="0">
            <a:spAutoFit/>
          </a:bodyPr>
          <a:lstStyle/>
          <a:p>
            <a:r>
              <a:rPr lang="en-US" sz="4400" dirty="0" smtClean="0"/>
              <a:t>BUT ….</a:t>
            </a:r>
            <a:endParaRPr lang="en-US"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8001000" cy="1143000"/>
          </a:xfrm>
        </p:spPr>
        <p:txBody>
          <a:bodyPr>
            <a:normAutofit/>
          </a:bodyPr>
          <a:lstStyle/>
          <a:p>
            <a:pPr algn="ctr"/>
            <a:r>
              <a:rPr lang="en-US" dirty="0" smtClean="0">
                <a:latin typeface="Calibri" pitchFamily="34" charset="0"/>
                <a:cs typeface="Times New Roman" pitchFamily="18" charset="0"/>
              </a:rPr>
              <a:t>Characteristics of Mega Projects</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2362200" y="3810000"/>
            <a:ext cx="6705600" cy="914400"/>
          </a:xfrm>
        </p:spPr>
        <p:txBody>
          <a:bodyPr>
            <a:normAutofit/>
          </a:bodyPr>
          <a:lstStyle/>
          <a:p>
            <a:pPr>
              <a:buNone/>
            </a:pPr>
            <a:r>
              <a:rPr lang="en-US" dirty="0" smtClean="0">
                <a:latin typeface="Calibri" pitchFamily="34" charset="0"/>
              </a:rPr>
              <a:t>What makes a project mega?</a:t>
            </a:r>
            <a:endParaRPr lang="en-US" dirty="0">
              <a:latin typeface="Calibri" pitchFamily="34" charset="0"/>
            </a:endParaRPr>
          </a:p>
        </p:txBody>
      </p:sp>
      <p:pic>
        <p:nvPicPr>
          <p:cNvPr id="1028" name="Picture 4" descr="C:\Users\Whited\AppData\Local\Microsoft\Windows\Temporary Internet Files\Content.Outlook\8CSS6EBS\41.jpg"/>
          <p:cNvPicPr>
            <a:picLocks noChangeAspect="1" noChangeArrowheads="1"/>
          </p:cNvPicPr>
          <p:nvPr/>
        </p:nvPicPr>
        <p:blipFill>
          <a:blip r:embed="rId3" cstate="print"/>
          <a:srcRect/>
          <a:stretch>
            <a:fillRect/>
          </a:stretch>
        </p:blipFill>
        <p:spPr bwMode="auto">
          <a:xfrm>
            <a:off x="381000" y="5105400"/>
            <a:ext cx="1371600" cy="964880"/>
          </a:xfrm>
          <a:prstGeom prst="rect">
            <a:avLst/>
          </a:prstGeom>
          <a:noFill/>
          <a:scene3d>
            <a:camera prst="isometricBottomDown"/>
            <a:lightRig rig="threePt" dir="t"/>
          </a:scene3d>
        </p:spPr>
      </p:pic>
      <p:pic>
        <p:nvPicPr>
          <p:cNvPr id="1029" name="Picture 5" descr="C:\Users\Whited\AppData\Local\Microsoft\Windows\Temporary Internet Files\Content.Outlook\8CSS6EBS\Marquette Interchange logo.jpg"/>
          <p:cNvPicPr>
            <a:picLocks noChangeAspect="1" noChangeArrowheads="1"/>
          </p:cNvPicPr>
          <p:nvPr/>
        </p:nvPicPr>
        <p:blipFill>
          <a:blip r:embed="rId4" cstate="print"/>
          <a:srcRect/>
          <a:stretch>
            <a:fillRect/>
          </a:stretch>
        </p:blipFill>
        <p:spPr bwMode="auto">
          <a:xfrm>
            <a:off x="6934200" y="4800600"/>
            <a:ext cx="1600200" cy="1750756"/>
          </a:xfrm>
          <a:prstGeom prst="rect">
            <a:avLst/>
          </a:prstGeom>
          <a:noFill/>
          <a:scene3d>
            <a:camera prst="isometricOffAxis2Top"/>
            <a:lightRig rig="threePt" dir="t"/>
          </a:scene3d>
        </p:spPr>
      </p:pic>
      <p:pic>
        <p:nvPicPr>
          <p:cNvPr id="1030" name="Picture 6" descr="C:\Users\Whited\AppData\Local\Microsoft\Windows\Temporary Internet Files\Content.Outlook\8CSS6EBS\verona-road-logo-200px (2).jpg"/>
          <p:cNvPicPr>
            <a:picLocks noChangeAspect="1" noChangeArrowheads="1"/>
          </p:cNvPicPr>
          <p:nvPr/>
        </p:nvPicPr>
        <p:blipFill>
          <a:blip r:embed="rId5" cstate="print"/>
          <a:srcRect/>
          <a:stretch>
            <a:fillRect/>
          </a:stretch>
        </p:blipFill>
        <p:spPr bwMode="auto">
          <a:xfrm>
            <a:off x="6858000" y="2286000"/>
            <a:ext cx="1828801" cy="621792"/>
          </a:xfrm>
          <a:prstGeom prst="rect">
            <a:avLst/>
          </a:prstGeom>
          <a:noFill/>
          <a:scene3d>
            <a:camera prst="isometricOffAxis2Left"/>
            <a:lightRig rig="threePt" dir="t"/>
          </a:scene3d>
        </p:spPr>
      </p:pic>
      <p:pic>
        <p:nvPicPr>
          <p:cNvPr id="1031" name="Picture 2" descr="ZooSL"/>
          <p:cNvPicPr>
            <a:picLocks noChangeAspect="1" noChangeArrowheads="1"/>
          </p:cNvPicPr>
          <p:nvPr/>
        </p:nvPicPr>
        <p:blipFill>
          <a:blip r:embed="rId6" cstate="print"/>
          <a:srcRect/>
          <a:stretch>
            <a:fillRect/>
          </a:stretch>
        </p:blipFill>
        <p:spPr bwMode="auto">
          <a:xfrm>
            <a:off x="228600" y="1981200"/>
            <a:ext cx="1752600" cy="809745"/>
          </a:xfrm>
          <a:prstGeom prst="rect">
            <a:avLst/>
          </a:prstGeom>
          <a:noFill/>
          <a:ln w="9525">
            <a:noFill/>
            <a:miter lim="800000"/>
            <a:headEnd/>
            <a:tailEnd/>
          </a:ln>
          <a:scene3d>
            <a:camera prst="isometricOffAxis1Right"/>
            <a:lightRig rig="threePt" dir="t"/>
          </a:scene3d>
        </p:spPr>
      </p:pic>
      <p:pic>
        <p:nvPicPr>
          <p:cNvPr id="1032" name="Picture 1" descr="E-Mail N-S"/>
          <p:cNvPicPr>
            <a:picLocks noChangeAspect="1" noChangeArrowheads="1"/>
          </p:cNvPicPr>
          <p:nvPr/>
        </p:nvPicPr>
        <p:blipFill>
          <a:blip r:embed="rId7" cstate="print"/>
          <a:srcRect/>
          <a:stretch>
            <a:fillRect/>
          </a:stretch>
        </p:blipFill>
        <p:spPr bwMode="auto">
          <a:xfrm>
            <a:off x="2286000" y="2438400"/>
            <a:ext cx="2514600" cy="620610"/>
          </a:xfrm>
          <a:prstGeom prst="rect">
            <a:avLst/>
          </a:prstGeom>
          <a:noFill/>
          <a:ln w="9525">
            <a:noFill/>
            <a:miter lim="800000"/>
            <a:headEnd/>
            <a:tailEnd/>
          </a:ln>
          <a:scene3d>
            <a:camera prst="isometricBottomDown"/>
            <a:lightRig rig="threePt" dir="t"/>
          </a:scene3d>
        </p:spPr>
      </p:pic>
      <p:pic>
        <p:nvPicPr>
          <p:cNvPr id="1033" name="Picture 3" descr="image005"/>
          <p:cNvPicPr>
            <a:picLocks noChangeAspect="1" noChangeArrowheads="1"/>
          </p:cNvPicPr>
          <p:nvPr/>
        </p:nvPicPr>
        <p:blipFill>
          <a:blip r:embed="rId8" cstate="print"/>
          <a:srcRect/>
          <a:stretch>
            <a:fillRect/>
          </a:stretch>
        </p:blipFill>
        <p:spPr bwMode="auto">
          <a:xfrm>
            <a:off x="2590800" y="5181600"/>
            <a:ext cx="1268046" cy="899160"/>
          </a:xfrm>
          <a:prstGeom prst="rect">
            <a:avLst/>
          </a:prstGeom>
          <a:noFill/>
          <a:ln w="9525">
            <a:noFill/>
            <a:miter lim="800000"/>
            <a:headEnd/>
            <a:tailEnd/>
          </a:ln>
          <a:scene3d>
            <a:camera prst="isometricRightUp"/>
            <a:lightRig rig="threePt" dir="t"/>
          </a:scene3d>
        </p:spPr>
      </p:pic>
      <p:pic>
        <p:nvPicPr>
          <p:cNvPr id="107521" name="Picture 1"/>
          <p:cNvPicPr>
            <a:picLocks noChangeAspect="1" noChangeArrowheads="1"/>
          </p:cNvPicPr>
          <p:nvPr/>
        </p:nvPicPr>
        <p:blipFill>
          <a:blip r:embed="rId9" cstate="print"/>
          <a:srcRect/>
          <a:stretch>
            <a:fillRect/>
          </a:stretch>
        </p:blipFill>
        <p:spPr bwMode="auto">
          <a:xfrm>
            <a:off x="4343400" y="5181600"/>
            <a:ext cx="1552756" cy="1064169"/>
          </a:xfrm>
          <a:prstGeom prst="rect">
            <a:avLst/>
          </a:prstGeom>
          <a:noFill/>
          <a:ln w="9525">
            <a:noFill/>
            <a:miter lim="800000"/>
            <a:headEnd/>
            <a:tailEnd/>
          </a:ln>
          <a:effectLst/>
        </p:spPr>
      </p:pic>
      <p:sp>
        <p:nvSpPr>
          <p:cNvPr id="107522" name="AutoShape 2" descr="data:image/jpeg;base64,/9j/4AAQSkZJRgABAQAAAQABAAD/2wCEAAkGBhQQERASExQREhETFx8XFxgWFyAbHxohHh8aHxwcIiEdJiYfIx0vIx4dIDEgIzMpMC0vHCA9QTAqQSkrLCkBCQoKDgwOGQ4PGjMjHiQwNSkvLTQ1NTI1Li01NSw1MC80LTUzMTUyNTQwMDA1NTU1MiwsMS80LSs0Mi4qNDUtLv/AABEIAFsAdQMBIgACEQEDEQH/xAAcAAEAAgIDAQAAAAAAAAAAAAAABQYEBwECAwj/xAA8EAACAQMCBQIEBQEECwEAAAABAgMABBESIQUGEzFBUWEicYGRBxQyQqFyUpKxshcjMzQ2U2R0gqLBFv/EABoBAQACAwEAAAAAAAAAAAAAAAACAwEEBQb/xAArEQACAQIDBgYDAQAAAAAAAAAAAQIDEQQSIRMxUWFx0QVBQoGRoRQisQb/2gAMAwEAAhEDEQA/AN40pSgFK6u4UEkgADJJ2AHrXKOCAQQQexFAc0rpHOrZ0sraTg4OcH0PvQzKGC5GojIGdyB3OKA70pSgFKUoBSlKAUpSgFKUoBXhNOQ8ajHxE59gATn77V71g2f+2ud/Kbef09/luBj1B9TQEfzZwiW4tnjjZSf1FWG0mM4XPYDOknY5wR5rT19wa6gOmW2YE75EKtn3ygIP1rf9dZFBBDY0kb57Y81XOGbzsb2FxioJqUFJPifPAgm/5D7f9P2/9dqz+DiaOWOYIsZRtaMUVMEA7dgSGGYz32c+lZfMEzW7sIikSuxKBF+LR+1iTvvvgDwPeoK3YmVGJLNqG5OT39TvV1Hw3EVP3zKMeer+E7fbKcX/AKPDpOkqCcno7eXvZP6N6QcfMyq0MEsisAQxwi7+53I9wK9tV037beL5lnI+g0g/eq9DzUtjZ2KmKWVpI/hCDwuO/nsRWdy1z3DfO0QV4pVGdL43A74x6elRWGqZc7ba+P5qan5NPPs1a5JxWdx++4U/0Qhf8xeuXguFOVlSRf7Dpgn/AM1OB/dNVziP4pQRSOixSyiM4Z1xj02z4ztk4qx8M49FcW/5iM5jwSc7EY7g+9SnhpwirppGIYmE5NRabRIKcgePauardtzzC1m14yvHGGKhTgsxG22Nu+fsawOG/ifBLLHG8csIk/SzYwc7D6HtnerFQqWbtuIPEUk0s2/cXOlV/mfnOKwKKyvJI+4VMZx6nNd+WOb4r8PoDJIn6kbvg9jt4qOynlz20JKtBz2d9eBO0pSqy0VA8Zv2Z1jgGZgchvAx3B9vWp6qXfiS2lZjlQSSHA+E5Pk9gfY1zPEq9WjCMoJ2v+zW9I2sNThNtSevl1LXYXJkjDMAG3DAHIBBIP8AhXuCCPBFVGy486ggEEMS2Ruck5J969ree4tg7aXljyzBVXJYk5IHkDzgZ9qxh/FKOIkowT7EqmElTi3Jruav5wvete3LbYDlRj0Xb/5Xly/wxp5kVRuWAX+o9j8gMufZTUgnKs1zO5SKUBnLY0MNIJ7FnCqCM/P2NbN5T5SWzXU2kykY27KPQZ3J9WPfHgACvXVsXCFPJB3drdDyeHwU6lZ1Kisr36kpcoYLc9FOo8UeI19cDYfxWt+S8T8TnknPSuSH0x6SNyMN38gePO58Vd+Zr28iaJrWJJ0wdanvnbSRuPeq3yvyxdScQN/dIISpZgu3xFlKeCcAAnvvWnRtGlJtrVe/Sx0K95VoJJ6PXTTrcrNlxE8Oi4haTQt1Jl0K2NuxGd/G+oEVJ8FuDb8Du5D2mcon10ox/hv7tTXO/DLq+uIbdI3W1Vhqk2wSe7d84A2HvWXzhwF3hsrWCMmFZF14xhVXbf7mr5VYyy33t5nrw7mtGhOOe25LKtOPYheYOWpF4NaIisWixJIoGTl8ljt6FvtVe43xsXw4fBHG0ckYWMn3OkDTjxtnetzTv042KqWKrso7nHYVR+TuWZ3u5r68QrJk6FbB3P7tvQfCPrVdGusjlLer26vkW18O3NRhudr9FzI67Gvj8aschCgH0jz/AIkmuOVDo47dqo2PWB9hrU5+4A+tSvOPLtwLyG+tUErrjUnbcZ37jII2+1duReWJ0uJ725XpyS6gEyP3MGYnGcdgAPnUpTjsr39KVuZCNOe2tb1OV+VuJeaUpXMOuKi+G8zW1zLNDDMkksBIkUd1wSCD9QRUpWjOVL7oX/NcucaEkYH0Op8fzQGzuD8S4bfmT8u1vM0YBfQMYznGcY9DWXwjnCzuhL+XuIpRCuX0nZRvufbY/avniIT8FgtJrfUTxW0ZDk9mLDBXbuAy4+dW3kXgy8NvOMWWosxsdW/fIUlv5bFYsk7mbmzbf8TeGyOqLeW5ZjgfFjJPbc7Vk8X57sbSQwz3MUUoAJVic4O4NaF5I5SuuKcLNtBFbiE3hZ7h2+NMJFlQuO2MHOd9xt3Nk5iS6h4/OLNIZ5orAZWYEhlVFzgDu/bA96yYNxWHMltPA1xFPC8CZ1SBhpXAydR8YG+9RUH4m8NdxGt5blmOB8WAT8ztWkeHwr/+XvGgd3ka5U3SgY0AEacAfsxpOfn6VPc58R4c/LdukDQdZViCIGXqK2V6moDfONWT5oDcLc1WouhZmZBdN2jPc/Dq28dt673PMltHcJavKi3Mi61j/cQAxz9lb7Vp7nLg01tw/gfFWDfmrNYlmyMMVJGkNnJyCdO/9o1N/hvCeJXXEeNyKwEgMNurHOhVUBsePGPH7vU0BfIOebJ7eW6W4ja3hIWSQZwpJAAP1Yfeuyc6WbWzXYuIzbIdLSZ2ByBg/Uj71oTlr/hbjX/cRf54Kx+cLKXhME1qoLWPEoYZkJ/Y6lGYfwR8ivoaA+iuJcz2ttEk808UUUmNDO2NWRkYHc7b1i8G56sbyTpW9zFLLgnSDuQO+M961Xz+0acd4S17/uAhXTq/QD8Wc+2dGfpVy4fzxbycZjsIILZ16RYXEbqdtOrSAq48Y70BsClKUAqnWEnD5rmaBLVc3ayF5DGAswicLJn9xAZhuRg52Jq41DcJ5St7WQyxK+sqUyzs2FLatIDEgDPgUBCNzDw8FYuhmO2OmHEakalfpaIx3DaxoAwMkbZxWOvMVm05naz0F4p/zE7quUWFgjqxBORnbAPjzXPAvw6ZHuDcPqWZ1lbQ5BaVX1iRcAMgzto1ONhv6y/+j6z0dPRJo0SRkdV9xKxd877nUSQTuKAjOB818PtYT0YDaQMS+yBVY6kjBGDhi2wBGf0keK9rrmGyjuHuFg6lyP8AVySIqlgvU6QJYkZUupUAZJ0nbY1I3vI1rPp6qPIVjeJWZ2JCyY1YOdjtse48Ypc8jWruj6GDII9IEjBcwsWjJAOCQT3Oc0BicsS2DyT/AJa3jjkkDGfCAE6ZZIzqHnLpJj5GoCzueGwgXTcNSKUGWXKxKSscTlWmJ8Dzj9R3wDjNW7lfllbNZj8JluJGllK7DLHOlc9lG/zJY+a6tyTbEBSJSvYjqthhqD6Tvuuofp7dx2JFAY3OHGYoxDHOkcttcq6lGUsXZU6iKB230kY8nTioLgvMxFrbRwRW9ugWNZkjj1BJZJQHhVQwwcCUtncakO+9XfiHB4pzCZFDdGQSR+zDOD/PasOLlK2RNCoVXrm52Yg9RiSWznPcnbsNvSgK/wAMm4dJb9CCzRoblixhVEAZY2UGRxnAw2PhbDZGMZGK8+Jcy8NuIlSe26sUfTMCvEGDiVzEjRjyMg++N+xBM/bclW0b9RBIsh1a2EjDXqIY6t99wPl9TXNpyTaxdMqjZjKaMsTgRaumv9K62wvvQERxHmWzuoulLCGXpyyFZlQhBEWVjgnfdcfDnG2cZrH5YuOH29wsMFqsdyWEMkkcIRdfSEpAOScYzsM489xmaueQrSRAjo7IquApdsDqauoe/c6jv71nwcuwpIsgU61keQHUT8Ugwx+2wHigJOlKUApSlAKUpQClKUApSlAKUpQClKUApSlAKUp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7523" name="Picture 3" descr="C:\Users\Public\Pictures\Sample Pictures\I-39-90.jpg"/>
          <p:cNvPicPr>
            <a:picLocks noChangeAspect="1" noChangeArrowheads="1"/>
          </p:cNvPicPr>
          <p:nvPr/>
        </p:nvPicPr>
        <p:blipFill>
          <a:blip r:embed="rId10" cstate="print"/>
          <a:srcRect/>
          <a:stretch>
            <a:fillRect/>
          </a:stretch>
        </p:blipFill>
        <p:spPr bwMode="auto">
          <a:xfrm>
            <a:off x="4876800" y="1981200"/>
            <a:ext cx="1371600" cy="10668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152400"/>
            <a:ext cx="7543800" cy="1143000"/>
          </a:xfrm>
        </p:spPr>
        <p:txBody>
          <a:bodyPr>
            <a:normAutofit fontScale="90000"/>
          </a:bodyPr>
          <a:lstStyle/>
          <a:p>
            <a:pPr algn="l"/>
            <a:r>
              <a:rPr lang="en-US" dirty="0" smtClean="0">
                <a:latin typeface="Calibri" pitchFamily="34" charset="0"/>
                <a:cs typeface="Times New Roman" pitchFamily="18" charset="0"/>
              </a:rPr>
              <a:t>Tools and Best Practices to help meet these expectations</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457200" y="1676400"/>
            <a:ext cx="8305800" cy="1676400"/>
          </a:xfrm>
        </p:spPr>
        <p:txBody>
          <a:bodyPr>
            <a:normAutofit/>
          </a:bodyPr>
          <a:lstStyle/>
          <a:p>
            <a:pPr>
              <a:spcBef>
                <a:spcPts val="0"/>
              </a:spcBef>
              <a:buNone/>
            </a:pPr>
            <a:r>
              <a:rPr lang="en-US" dirty="0" smtClean="0">
                <a:latin typeface="Calibri" pitchFamily="34" charset="0"/>
              </a:rPr>
              <a:t>A </a:t>
            </a:r>
            <a:r>
              <a:rPr lang="en-US" u="sng" dirty="0" smtClean="0">
                <a:latin typeface="Calibri" pitchFamily="34" charset="0"/>
              </a:rPr>
              <a:t>dispute resolution</a:t>
            </a:r>
            <a:r>
              <a:rPr lang="en-US" dirty="0" smtClean="0">
                <a:latin typeface="Calibri" pitchFamily="34" charset="0"/>
              </a:rPr>
              <a:t> plan helps prevent</a:t>
            </a:r>
          </a:p>
          <a:p>
            <a:pPr>
              <a:spcBef>
                <a:spcPts val="0"/>
              </a:spcBef>
              <a:buNone/>
            </a:pPr>
            <a:r>
              <a:rPr lang="en-US" dirty="0" smtClean="0">
                <a:latin typeface="Calibri" pitchFamily="34" charset="0"/>
              </a:rPr>
              <a:t>opposing parties from arriving at an impasse.</a:t>
            </a:r>
          </a:p>
          <a:p>
            <a:pPr>
              <a:buNone/>
            </a:pPr>
            <a:r>
              <a:rPr lang="en-US" dirty="0" smtClean="0"/>
              <a:t> </a:t>
            </a:r>
            <a:endParaRPr lang="en-US" dirty="0"/>
          </a:p>
        </p:txBody>
      </p:sp>
      <p:pic>
        <p:nvPicPr>
          <p:cNvPr id="161794" name="Picture 2"/>
          <p:cNvPicPr>
            <a:picLocks noChangeAspect="1" noChangeArrowheads="1"/>
          </p:cNvPicPr>
          <p:nvPr/>
        </p:nvPicPr>
        <p:blipFill>
          <a:blip r:embed="rId2" cstate="print"/>
          <a:srcRect/>
          <a:stretch>
            <a:fillRect/>
          </a:stretch>
        </p:blipFill>
        <p:spPr bwMode="auto">
          <a:xfrm>
            <a:off x="231088" y="3200400"/>
            <a:ext cx="8760512"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617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71600" y="457200"/>
            <a:ext cx="7772400" cy="1143000"/>
          </a:xfrm>
        </p:spPr>
        <p:txBody>
          <a:bodyPr>
            <a:normAutofit fontScale="90000"/>
          </a:bodyPr>
          <a:lstStyle/>
          <a:p>
            <a:pPr algn="l"/>
            <a:r>
              <a:rPr lang="en-US" dirty="0" smtClean="0">
                <a:latin typeface="Calibri" pitchFamily="34" charset="0"/>
                <a:cs typeface="Times New Roman" pitchFamily="18" charset="0"/>
              </a:rPr>
              <a:t>Staffing and organization of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Mega projects (Sections 4 &amp; 6)</a:t>
            </a:r>
            <a:br>
              <a:rPr lang="en-US" dirty="0" smtClean="0">
                <a:latin typeface="Calibri" pitchFamily="34" charset="0"/>
                <a:cs typeface="Times New Roman" pitchFamily="18" charset="0"/>
              </a:rPr>
            </a:b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609600" y="1905000"/>
            <a:ext cx="8305800" cy="4419600"/>
          </a:xfrm>
        </p:spPr>
        <p:txBody>
          <a:bodyPr>
            <a:normAutofit fontScale="92500" lnSpcReduction="10000"/>
          </a:bodyPr>
          <a:lstStyle/>
          <a:p>
            <a:pPr>
              <a:spcBef>
                <a:spcPts val="0"/>
              </a:spcBef>
            </a:pPr>
            <a:r>
              <a:rPr lang="en-US" dirty="0" smtClean="0">
                <a:latin typeface="Calibri" pitchFamily="34" charset="0"/>
              </a:rPr>
              <a:t>Regions have flexibility on how they organize</a:t>
            </a:r>
          </a:p>
          <a:p>
            <a:pPr>
              <a:spcBef>
                <a:spcPts val="0"/>
              </a:spcBef>
              <a:buNone/>
            </a:pPr>
            <a:r>
              <a:rPr lang="en-US" dirty="0" smtClean="0">
                <a:latin typeface="Calibri" pitchFamily="34" charset="0"/>
              </a:rPr>
              <a:t>    the delivery team</a:t>
            </a:r>
          </a:p>
          <a:p>
            <a:pPr>
              <a:spcBef>
                <a:spcPts val="1200"/>
              </a:spcBef>
            </a:pPr>
            <a:r>
              <a:rPr lang="en-US" dirty="0" smtClean="0">
                <a:latin typeface="Calibri" pitchFamily="34" charset="0"/>
              </a:rPr>
              <a:t>Guidelines provide a functional org chart</a:t>
            </a:r>
          </a:p>
          <a:p>
            <a:pPr>
              <a:spcBef>
                <a:spcPts val="1200"/>
              </a:spcBef>
            </a:pPr>
            <a:r>
              <a:rPr lang="en-US" dirty="0" smtClean="0">
                <a:latin typeface="Calibri" pitchFamily="34" charset="0"/>
              </a:rPr>
              <a:t>Guidelines provide generic roles &amp;</a:t>
            </a:r>
          </a:p>
          <a:p>
            <a:pPr>
              <a:spcBef>
                <a:spcPts val="0"/>
              </a:spcBef>
              <a:buNone/>
            </a:pPr>
            <a:r>
              <a:rPr lang="en-US" dirty="0" smtClean="0">
                <a:latin typeface="Calibri" pitchFamily="34" charset="0"/>
              </a:rPr>
              <a:t>    responsibility descriptions by position</a:t>
            </a:r>
          </a:p>
          <a:p>
            <a:pPr>
              <a:spcBef>
                <a:spcPts val="1200"/>
              </a:spcBef>
            </a:pPr>
            <a:r>
              <a:rPr lang="en-US" dirty="0" smtClean="0">
                <a:latin typeface="Calibri" pitchFamily="34" charset="0"/>
              </a:rPr>
              <a:t>Key is not how the team is organized but</a:t>
            </a:r>
          </a:p>
          <a:p>
            <a:pPr>
              <a:spcBef>
                <a:spcPts val="0"/>
              </a:spcBef>
              <a:buNone/>
            </a:pPr>
            <a:r>
              <a:rPr lang="en-US" dirty="0" smtClean="0">
                <a:latin typeface="Calibri" pitchFamily="34" charset="0"/>
              </a:rPr>
              <a:t>    rather how decisions are made and how timely they are made.</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71600" y="152400"/>
            <a:ext cx="7772400" cy="1143000"/>
          </a:xfrm>
        </p:spPr>
        <p:txBody>
          <a:bodyPr>
            <a:normAutofit fontScale="90000"/>
          </a:bodyPr>
          <a:lstStyle/>
          <a:p>
            <a:pPr algn="l"/>
            <a:r>
              <a:rPr lang="en-US" dirty="0" smtClean="0">
                <a:latin typeface="Calibri" pitchFamily="34" charset="0"/>
                <a:cs typeface="Times New Roman" pitchFamily="18" charset="0"/>
              </a:rPr>
              <a:t>Staffing and organization of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Mega projects</a:t>
            </a:r>
            <a:endParaRPr lang="en-US" dirty="0">
              <a:latin typeface="Calibri" pitchFamily="34" charset="0"/>
              <a:cs typeface="Times New Roman" pitchFamily="18" charset="0"/>
            </a:endParaRPr>
          </a:p>
        </p:txBody>
      </p:sp>
      <p:pic>
        <p:nvPicPr>
          <p:cNvPr id="66562" name="Picture 2"/>
          <p:cNvPicPr>
            <a:picLocks noGrp="1" noChangeAspect="1" noChangeArrowheads="1"/>
          </p:cNvPicPr>
          <p:nvPr>
            <p:ph idx="1"/>
          </p:nvPr>
        </p:nvPicPr>
        <p:blipFill>
          <a:blip r:embed="rId2" cstate="print"/>
          <a:srcRect/>
          <a:stretch>
            <a:fillRect/>
          </a:stretch>
        </p:blipFill>
        <p:spPr bwMode="auto">
          <a:xfrm>
            <a:off x="217282" y="2133600"/>
            <a:ext cx="8756900" cy="4075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71600" y="152400"/>
            <a:ext cx="7772400" cy="1143000"/>
          </a:xfrm>
        </p:spPr>
        <p:txBody>
          <a:bodyPr>
            <a:normAutofit fontScale="90000"/>
          </a:bodyPr>
          <a:lstStyle/>
          <a:p>
            <a:pPr algn="l"/>
            <a:r>
              <a:rPr lang="en-US" dirty="0" smtClean="0">
                <a:latin typeface="Calibri" pitchFamily="34" charset="0"/>
                <a:cs typeface="Times New Roman" pitchFamily="18" charset="0"/>
              </a:rPr>
              <a:t>Generic Roles and Responsibilities</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for Mega Project Management</a:t>
            </a:r>
            <a:endParaRPr lang="en-US" dirty="0">
              <a:latin typeface="Calibri" pitchFamily="34" charset="0"/>
              <a:cs typeface="Times New Roman" pitchFamily="18" charset="0"/>
            </a:endParaRPr>
          </a:p>
        </p:txBody>
      </p:sp>
      <p:pic>
        <p:nvPicPr>
          <p:cNvPr id="2" name="Picture 2"/>
          <p:cNvPicPr>
            <a:picLocks noGrp="1" noChangeAspect="1" noChangeArrowheads="1"/>
          </p:cNvPicPr>
          <p:nvPr>
            <p:ph idx="1"/>
          </p:nvPr>
        </p:nvPicPr>
        <p:blipFill>
          <a:blip r:embed="rId2" cstate="print"/>
          <a:srcRect/>
          <a:stretch>
            <a:fillRect/>
          </a:stretch>
        </p:blipFill>
        <p:spPr bwMode="auto">
          <a:xfrm>
            <a:off x="117642" y="2241012"/>
            <a:ext cx="8928742" cy="400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676400" y="228600"/>
            <a:ext cx="7467600" cy="1143000"/>
          </a:xfrm>
        </p:spPr>
        <p:txBody>
          <a:bodyPr>
            <a:normAutofit fontScale="90000"/>
          </a:bodyPr>
          <a:lstStyle/>
          <a:p>
            <a:r>
              <a:rPr lang="en-US" dirty="0" smtClean="0">
                <a:latin typeface="Calibri" pitchFamily="34" charset="0"/>
                <a:cs typeface="Times New Roman" pitchFamily="18" charset="0"/>
              </a:rPr>
              <a:t>Staffing and organization of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Mega projects</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609600" y="1905000"/>
            <a:ext cx="8382000" cy="1066800"/>
          </a:xfrm>
        </p:spPr>
        <p:txBody>
          <a:bodyPr>
            <a:normAutofit fontScale="92500"/>
          </a:bodyPr>
          <a:lstStyle/>
          <a:p>
            <a:pPr>
              <a:buNone/>
            </a:pPr>
            <a:r>
              <a:rPr lang="en-US" dirty="0" smtClean="0">
                <a:latin typeface="Calibri" pitchFamily="34" charset="0"/>
              </a:rPr>
              <a:t>Mega projects can have different staffing models.</a:t>
            </a:r>
          </a:p>
          <a:p>
            <a:pPr>
              <a:buNone/>
            </a:pPr>
            <a:r>
              <a:rPr lang="en-US" dirty="0" smtClean="0"/>
              <a:t> </a:t>
            </a:r>
            <a:endParaRPr lang="en-US" dirty="0"/>
          </a:p>
        </p:txBody>
      </p:sp>
      <p:grpSp>
        <p:nvGrpSpPr>
          <p:cNvPr id="9" name="Group 8"/>
          <p:cNvGrpSpPr/>
          <p:nvPr/>
        </p:nvGrpSpPr>
        <p:grpSpPr>
          <a:xfrm>
            <a:off x="533400" y="2895600"/>
            <a:ext cx="3581400" cy="1524000"/>
            <a:chOff x="2133600" y="4038600"/>
            <a:chExt cx="4114800" cy="1676400"/>
          </a:xfrm>
        </p:grpSpPr>
        <p:sp>
          <p:nvSpPr>
            <p:cNvPr id="12" name="Oval 11"/>
            <p:cNvSpPr/>
            <p:nvPr/>
          </p:nvSpPr>
          <p:spPr bwMode="auto">
            <a:xfrm>
              <a:off x="4267200" y="4038600"/>
              <a:ext cx="1981200" cy="1676400"/>
            </a:xfrm>
            <a:prstGeom prst="ellipse">
              <a:avLst/>
            </a:prstGeom>
            <a:solidFill>
              <a:schemeClr val="bg1">
                <a:lumMod val="60000"/>
                <a:lumOff val="4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2133600" y="4038600"/>
              <a:ext cx="1981200" cy="167640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2647950" y="4648199"/>
              <a:ext cx="1036319" cy="406265"/>
            </a:xfrm>
            <a:prstGeom prst="rect">
              <a:avLst/>
            </a:prstGeom>
            <a:noFill/>
          </p:spPr>
          <p:txBody>
            <a:bodyPr wrap="square" rtlCol="0">
              <a:spAutoFit/>
            </a:bodyPr>
            <a:lstStyle/>
            <a:p>
              <a:pPr algn="ctr"/>
              <a:r>
                <a:rPr lang="en-US" b="1" dirty="0" smtClean="0">
                  <a:solidFill>
                    <a:schemeClr val="bg1"/>
                  </a:solidFill>
                  <a:latin typeface="Calibri" pitchFamily="34" charset="0"/>
                </a:rPr>
                <a:t>DOT</a:t>
              </a:r>
              <a:endParaRPr lang="en-US" b="1" dirty="0">
                <a:solidFill>
                  <a:schemeClr val="bg1"/>
                </a:solidFill>
                <a:latin typeface="Calibri" pitchFamily="34" charset="0"/>
              </a:endParaRPr>
            </a:p>
          </p:txBody>
        </p:sp>
        <p:sp>
          <p:nvSpPr>
            <p:cNvPr id="15" name="TextBox 14"/>
            <p:cNvSpPr txBox="1"/>
            <p:nvPr/>
          </p:nvSpPr>
          <p:spPr>
            <a:xfrm>
              <a:off x="4495802" y="4648199"/>
              <a:ext cx="1472045" cy="406265"/>
            </a:xfrm>
            <a:prstGeom prst="rect">
              <a:avLst/>
            </a:prstGeom>
            <a:noFill/>
          </p:spPr>
          <p:txBody>
            <a:bodyPr wrap="square" rtlCol="0">
              <a:spAutoFit/>
            </a:bodyPr>
            <a:lstStyle/>
            <a:p>
              <a:r>
                <a:rPr lang="en-US" b="1" dirty="0" smtClean="0">
                  <a:solidFill>
                    <a:schemeClr val="bg1"/>
                  </a:solidFill>
                  <a:latin typeface="Calibri" pitchFamily="34" charset="0"/>
                </a:rPr>
                <a:t>Consultant</a:t>
              </a:r>
              <a:endParaRPr lang="en-US" b="1" dirty="0">
                <a:solidFill>
                  <a:schemeClr val="bg1"/>
                </a:solidFill>
                <a:latin typeface="Calibri" pitchFamily="34" charset="0"/>
              </a:endParaRPr>
            </a:p>
          </p:txBody>
        </p:sp>
      </p:grpSp>
      <p:grpSp>
        <p:nvGrpSpPr>
          <p:cNvPr id="16" name="Group 15"/>
          <p:cNvGrpSpPr/>
          <p:nvPr/>
        </p:nvGrpSpPr>
        <p:grpSpPr>
          <a:xfrm>
            <a:off x="5638799" y="2895600"/>
            <a:ext cx="2590801" cy="1600201"/>
            <a:chOff x="2133599" y="4038600"/>
            <a:chExt cx="2895601" cy="1676401"/>
          </a:xfrm>
        </p:grpSpPr>
        <p:sp>
          <p:nvSpPr>
            <p:cNvPr id="17" name="Oval 16"/>
            <p:cNvSpPr/>
            <p:nvPr/>
          </p:nvSpPr>
          <p:spPr bwMode="auto">
            <a:xfrm>
              <a:off x="2133599" y="4038600"/>
              <a:ext cx="1981200" cy="167640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2286000" y="4648200"/>
              <a:ext cx="838199" cy="386919"/>
            </a:xfrm>
            <a:prstGeom prst="rect">
              <a:avLst/>
            </a:prstGeom>
            <a:noFill/>
            <a:ln>
              <a:noFill/>
            </a:ln>
          </p:spPr>
          <p:txBody>
            <a:bodyPr wrap="square" rtlCol="0">
              <a:spAutoFit/>
            </a:bodyPr>
            <a:lstStyle/>
            <a:p>
              <a:pPr algn="ctr"/>
              <a:r>
                <a:rPr lang="en-US" b="1" dirty="0" smtClean="0">
                  <a:solidFill>
                    <a:schemeClr val="bg1"/>
                  </a:solidFill>
                  <a:latin typeface="Calibri" pitchFamily="34" charset="0"/>
                </a:rPr>
                <a:t>DOT</a:t>
              </a:r>
              <a:endParaRPr lang="en-US" b="1" dirty="0">
                <a:solidFill>
                  <a:schemeClr val="bg1"/>
                </a:solidFill>
                <a:latin typeface="Calibri" pitchFamily="34" charset="0"/>
              </a:endParaRPr>
            </a:p>
          </p:txBody>
        </p:sp>
        <p:sp>
          <p:nvSpPr>
            <p:cNvPr id="19" name="Oval 18"/>
            <p:cNvSpPr/>
            <p:nvPr/>
          </p:nvSpPr>
          <p:spPr bwMode="auto">
            <a:xfrm>
              <a:off x="3048000" y="4038601"/>
              <a:ext cx="1981200" cy="1676400"/>
            </a:xfrm>
            <a:prstGeom prst="ellipse">
              <a:avLst/>
            </a:prstGeom>
            <a:solidFill>
              <a:schemeClr val="bg1">
                <a:lumMod val="60000"/>
                <a:lumOff val="4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TextBox 19"/>
            <p:cNvSpPr txBox="1"/>
            <p:nvPr/>
          </p:nvSpPr>
          <p:spPr>
            <a:xfrm>
              <a:off x="3554083" y="4677229"/>
              <a:ext cx="1475117" cy="386919"/>
            </a:xfrm>
            <a:prstGeom prst="rect">
              <a:avLst/>
            </a:prstGeom>
            <a:noFill/>
            <a:ln>
              <a:noFill/>
            </a:ln>
          </p:spPr>
          <p:txBody>
            <a:bodyPr wrap="square" rtlCol="0">
              <a:spAutoFit/>
            </a:bodyPr>
            <a:lstStyle/>
            <a:p>
              <a:r>
                <a:rPr lang="en-US" b="1" dirty="0" smtClean="0">
                  <a:solidFill>
                    <a:schemeClr val="bg1"/>
                  </a:solidFill>
                  <a:latin typeface="Calibri" pitchFamily="34" charset="0"/>
                </a:rPr>
                <a:t>Consultant</a:t>
              </a:r>
              <a:endParaRPr lang="en-US" b="1" dirty="0">
                <a:solidFill>
                  <a:schemeClr val="bg1"/>
                </a:solidFill>
                <a:latin typeface="Calibri" pitchFamily="34" charset="0"/>
              </a:endParaRPr>
            </a:p>
          </p:txBody>
        </p:sp>
      </p:grpSp>
      <p:grpSp>
        <p:nvGrpSpPr>
          <p:cNvPr id="21" name="Group 20"/>
          <p:cNvGrpSpPr/>
          <p:nvPr/>
        </p:nvGrpSpPr>
        <p:grpSpPr>
          <a:xfrm>
            <a:off x="3581400" y="4953000"/>
            <a:ext cx="2465629" cy="1600199"/>
            <a:chOff x="2720113" y="3989294"/>
            <a:chExt cx="2618615" cy="1725706"/>
          </a:xfrm>
        </p:grpSpPr>
        <p:sp>
          <p:nvSpPr>
            <p:cNvPr id="22" name="Oval 21"/>
            <p:cNvSpPr/>
            <p:nvPr/>
          </p:nvSpPr>
          <p:spPr bwMode="auto">
            <a:xfrm>
              <a:off x="2900017" y="3989294"/>
              <a:ext cx="2129182" cy="172570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2720113" y="4646705"/>
              <a:ext cx="838200" cy="398299"/>
            </a:xfrm>
            <a:prstGeom prst="rect">
              <a:avLst/>
            </a:prstGeom>
            <a:noFill/>
          </p:spPr>
          <p:txBody>
            <a:bodyPr wrap="square" rtlCol="0">
              <a:spAutoFit/>
            </a:bodyPr>
            <a:lstStyle/>
            <a:p>
              <a:pPr algn="ctr"/>
              <a:r>
                <a:rPr lang="en-US" b="1" dirty="0" smtClean="0">
                  <a:solidFill>
                    <a:schemeClr val="bg1"/>
                  </a:solidFill>
                  <a:latin typeface="Calibri" pitchFamily="34" charset="0"/>
                </a:rPr>
                <a:t>DOT</a:t>
              </a:r>
              <a:endParaRPr lang="en-US" b="1" dirty="0">
                <a:solidFill>
                  <a:schemeClr val="bg1"/>
                </a:solidFill>
                <a:latin typeface="Calibri" pitchFamily="34" charset="0"/>
              </a:endParaRPr>
            </a:p>
          </p:txBody>
        </p:sp>
        <p:sp>
          <p:nvSpPr>
            <p:cNvPr id="24" name="Oval 23"/>
            <p:cNvSpPr/>
            <p:nvPr/>
          </p:nvSpPr>
          <p:spPr bwMode="auto">
            <a:xfrm>
              <a:off x="3357528" y="4038600"/>
              <a:ext cx="1981200" cy="16764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TextBox 24"/>
            <p:cNvSpPr txBox="1"/>
            <p:nvPr/>
          </p:nvSpPr>
          <p:spPr>
            <a:xfrm>
              <a:off x="3441148" y="4646705"/>
              <a:ext cx="1573869" cy="398299"/>
            </a:xfrm>
            <a:prstGeom prst="rect">
              <a:avLst/>
            </a:prstGeom>
            <a:noFill/>
          </p:spPr>
          <p:txBody>
            <a:bodyPr wrap="square" rtlCol="0">
              <a:spAutoFit/>
            </a:bodyPr>
            <a:lstStyle/>
            <a:p>
              <a:r>
                <a:rPr lang="en-US" b="1" dirty="0" smtClean="0">
                  <a:solidFill>
                    <a:schemeClr val="bg1"/>
                  </a:solidFill>
                  <a:latin typeface="Calibri" pitchFamily="34" charset="0"/>
                </a:rPr>
                <a:t>Consultant</a:t>
              </a:r>
              <a:endParaRPr lang="en-US" b="1" dirty="0">
                <a:solidFill>
                  <a:schemeClr val="bg1"/>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28600"/>
            <a:ext cx="7772400" cy="1143000"/>
          </a:xfrm>
        </p:spPr>
        <p:txBody>
          <a:bodyPr>
            <a:normAutofit fontScale="90000"/>
          </a:bodyPr>
          <a:lstStyle/>
          <a:p>
            <a:pPr algn="l"/>
            <a:r>
              <a:rPr lang="en-US" dirty="0" smtClean="0">
                <a:latin typeface="Calibri" pitchFamily="34" charset="0"/>
                <a:cs typeface="Times New Roman" pitchFamily="18" charset="0"/>
              </a:rPr>
              <a:t>Best practices from </a:t>
            </a:r>
            <a:r>
              <a:rPr lang="en-US" dirty="0" err="1" smtClean="0">
                <a:latin typeface="Calibri" pitchFamily="34" charset="0"/>
                <a:cs typeface="Times New Roman" pitchFamily="18" charset="0"/>
              </a:rPr>
              <a:t>WisDOT’s</a:t>
            </a:r>
            <a:r>
              <a:rPr lang="en-US" dirty="0" smtClean="0">
                <a:latin typeface="Calibri" pitchFamily="34" charset="0"/>
                <a:cs typeface="Times New Roman" pitchFamily="18" charset="0"/>
              </a:rPr>
              <a:t> Mega projects (Section 13)</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838200" y="2438400"/>
            <a:ext cx="7772400" cy="2514600"/>
          </a:xfrm>
        </p:spPr>
        <p:txBody>
          <a:bodyPr>
            <a:normAutofit fontScale="92500" lnSpcReduction="20000"/>
          </a:bodyPr>
          <a:lstStyle/>
          <a:p>
            <a:pPr>
              <a:spcBef>
                <a:spcPts val="0"/>
              </a:spcBef>
              <a:buNone/>
            </a:pPr>
            <a:r>
              <a:rPr lang="en-US" dirty="0" smtClean="0">
                <a:latin typeface="Calibri" pitchFamily="34" charset="0"/>
              </a:rPr>
              <a:t>Best practices are processes or methods that</a:t>
            </a:r>
          </a:p>
          <a:p>
            <a:pPr>
              <a:spcBef>
                <a:spcPts val="0"/>
              </a:spcBef>
              <a:buNone/>
            </a:pPr>
            <a:r>
              <a:rPr lang="en-US" dirty="0" smtClean="0">
                <a:latin typeface="Calibri" pitchFamily="34" charset="0"/>
              </a:rPr>
              <a:t>lead to enhanced project performance when</a:t>
            </a:r>
          </a:p>
          <a:p>
            <a:pPr>
              <a:spcBef>
                <a:spcPts val="0"/>
              </a:spcBef>
              <a:buNone/>
            </a:pPr>
            <a:r>
              <a:rPr lang="en-US" dirty="0" smtClean="0">
                <a:latin typeface="Calibri" pitchFamily="34" charset="0"/>
              </a:rPr>
              <a:t>effectively executed.</a:t>
            </a:r>
          </a:p>
          <a:p>
            <a:pPr>
              <a:spcBef>
                <a:spcPts val="0"/>
              </a:spcBef>
              <a:buNone/>
            </a:pPr>
            <a:r>
              <a:rPr lang="en-US" dirty="0" smtClean="0">
                <a:latin typeface="Calibri" pitchFamily="34" charset="0"/>
              </a:rPr>
              <a:t>			</a:t>
            </a:r>
            <a:r>
              <a:rPr lang="en-US" sz="4400" dirty="0" smtClean="0">
                <a:latin typeface="Calibri" pitchFamily="34" charset="0"/>
              </a:rPr>
              <a:t>- </a:t>
            </a:r>
            <a:r>
              <a:rPr lang="en-US" i="1" dirty="0" smtClean="0">
                <a:latin typeface="Calibri" pitchFamily="34" charset="0"/>
              </a:rPr>
              <a:t>Construction Industry Institute</a:t>
            </a:r>
            <a:endParaRPr lang="en-US" dirty="0" smtClean="0">
              <a:latin typeface="Calibri" pitchFamily="34" charset="0"/>
            </a:endParaRPr>
          </a:p>
          <a:p>
            <a:pPr>
              <a:spcBef>
                <a:spcPts val="0"/>
              </a:spcBef>
              <a:buNone/>
            </a:pPr>
            <a:endParaRPr lang="en-US" dirty="0" smtClean="0">
              <a:latin typeface="Calibri" pitchFamily="34" charset="0"/>
            </a:endParaRP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228600"/>
            <a:ext cx="7772400" cy="1143000"/>
          </a:xfrm>
        </p:spPr>
        <p:txBody>
          <a:bodyPr>
            <a:normAutofit fontScale="90000"/>
          </a:bodyPr>
          <a:lstStyle/>
          <a:p>
            <a:pPr algn="l"/>
            <a:r>
              <a:rPr lang="en-US" dirty="0" smtClean="0">
                <a:latin typeface="Calibri" pitchFamily="34" charset="0"/>
                <a:cs typeface="Times New Roman" pitchFamily="18" charset="0"/>
              </a:rPr>
              <a:t>Best practices from </a:t>
            </a:r>
            <a:r>
              <a:rPr lang="en-US" dirty="0" err="1" smtClean="0">
                <a:latin typeface="Calibri" pitchFamily="34" charset="0"/>
                <a:cs typeface="Times New Roman" pitchFamily="18" charset="0"/>
              </a:rPr>
              <a:t>WisDOT’s</a:t>
            </a:r>
            <a:r>
              <a:rPr lang="en-US" dirty="0" smtClean="0">
                <a:latin typeface="Calibri" pitchFamily="34" charset="0"/>
                <a:cs typeface="Times New Roman" pitchFamily="18" charset="0"/>
              </a:rPr>
              <a:t> Mega projects</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381000" y="1676400"/>
            <a:ext cx="8305800" cy="1447800"/>
          </a:xfrm>
        </p:spPr>
        <p:txBody>
          <a:bodyPr>
            <a:normAutofit fontScale="55000" lnSpcReduction="20000"/>
          </a:bodyPr>
          <a:lstStyle/>
          <a:p>
            <a:pPr>
              <a:spcBef>
                <a:spcPts val="0"/>
              </a:spcBef>
              <a:buNone/>
            </a:pPr>
            <a:r>
              <a:rPr lang="en-US" sz="5800" dirty="0" smtClean="0">
                <a:latin typeface="Calibri" pitchFamily="34" charset="0"/>
              </a:rPr>
              <a:t>Mega Project Best Practices Guidelines detail</a:t>
            </a:r>
          </a:p>
          <a:p>
            <a:pPr>
              <a:spcBef>
                <a:spcPts val="0"/>
              </a:spcBef>
              <a:buNone/>
            </a:pPr>
            <a:r>
              <a:rPr lang="en-US" sz="5800" dirty="0" smtClean="0">
                <a:latin typeface="Calibri" pitchFamily="34" charset="0"/>
              </a:rPr>
              <a:t>global best practices. </a:t>
            </a:r>
          </a:p>
          <a:p>
            <a:pPr>
              <a:spcBef>
                <a:spcPts val="0"/>
              </a:spcBef>
              <a:buNone/>
            </a:pPr>
            <a:endParaRPr lang="en-US" dirty="0" smtClean="0">
              <a:latin typeface="Calibri" pitchFamily="34" charset="0"/>
            </a:endParaRPr>
          </a:p>
          <a:p>
            <a:pPr>
              <a:buNone/>
            </a:pPr>
            <a:r>
              <a:rPr lang="en-US" dirty="0" smtClean="0"/>
              <a:t> </a:t>
            </a:r>
            <a:endParaRPr lang="en-US" dirty="0"/>
          </a:p>
        </p:txBody>
      </p:sp>
      <p:sp>
        <p:nvSpPr>
          <p:cNvPr id="4" name="TextBox 3"/>
          <p:cNvSpPr txBox="1"/>
          <p:nvPr/>
        </p:nvSpPr>
        <p:spPr>
          <a:xfrm>
            <a:off x="685800" y="2895600"/>
            <a:ext cx="8001000" cy="3370153"/>
          </a:xfrm>
          <a:prstGeom prst="rect">
            <a:avLst/>
          </a:prstGeom>
          <a:noFill/>
        </p:spPr>
        <p:txBody>
          <a:bodyPr wrap="square" rtlCol="0">
            <a:spAutoFit/>
          </a:bodyPr>
          <a:lstStyle/>
          <a:p>
            <a:pPr lvl="1">
              <a:spcBef>
                <a:spcPts val="1800"/>
              </a:spcBef>
              <a:buFont typeface="Wingdings" pitchFamily="2" charset="2"/>
              <a:buChar char="§"/>
            </a:pPr>
            <a:r>
              <a:rPr lang="en-US" sz="2800" dirty="0" smtClean="0">
                <a:latin typeface="Calibri" pitchFamily="34" charset="0"/>
              </a:rPr>
              <a:t>  Efficient and effective use of resources</a:t>
            </a:r>
          </a:p>
          <a:p>
            <a:pPr lvl="1">
              <a:spcBef>
                <a:spcPts val="1800"/>
              </a:spcBef>
              <a:buFont typeface="Wingdings" pitchFamily="2" charset="2"/>
              <a:buChar char="§"/>
            </a:pPr>
            <a:r>
              <a:rPr lang="en-US" sz="2800" dirty="0" smtClean="0">
                <a:latin typeface="Calibri" pitchFamily="34" charset="0"/>
              </a:rPr>
              <a:t>  Management, communication and</a:t>
            </a:r>
          </a:p>
          <a:p>
            <a:pPr lvl="1"/>
            <a:r>
              <a:rPr lang="en-US" sz="2800" dirty="0" smtClean="0">
                <a:latin typeface="Calibri" pitchFamily="34" charset="0"/>
              </a:rPr>
              <a:t>    dissemination of key information</a:t>
            </a:r>
          </a:p>
          <a:p>
            <a:pPr lvl="1">
              <a:spcBef>
                <a:spcPts val="1800"/>
              </a:spcBef>
              <a:buFont typeface="Wingdings" pitchFamily="2" charset="2"/>
              <a:buChar char="§"/>
            </a:pPr>
            <a:r>
              <a:rPr lang="en-US" sz="2800" dirty="0" smtClean="0">
                <a:latin typeface="Calibri" pitchFamily="34" charset="0"/>
              </a:rPr>
              <a:t>  Leveraging knowledge and expertise</a:t>
            </a:r>
          </a:p>
          <a:p>
            <a:pPr lvl="1">
              <a:spcBef>
                <a:spcPts val="1800"/>
              </a:spcBef>
              <a:buFont typeface="Wingdings" pitchFamily="2" charset="2"/>
              <a:buChar char="§"/>
            </a:pPr>
            <a:r>
              <a:rPr lang="en-US" sz="2800" dirty="0" smtClean="0">
                <a:latin typeface="Calibri" pitchFamily="34" charset="0"/>
              </a:rPr>
              <a:t>  Facilitation of continuous organizational</a:t>
            </a:r>
          </a:p>
          <a:p>
            <a:pPr lvl="1"/>
            <a:r>
              <a:rPr lang="en-US" sz="2800" dirty="0" smtClean="0">
                <a:latin typeface="Calibri" pitchFamily="34" charset="0"/>
              </a:rPr>
              <a:t>    improvement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838200" y="1524000"/>
            <a:ext cx="8153400" cy="2590800"/>
          </a:xfrm>
        </p:spPr>
        <p:txBody>
          <a:bodyPr>
            <a:normAutofit fontScale="92500"/>
          </a:bodyPr>
          <a:lstStyle/>
          <a:p>
            <a:r>
              <a:rPr lang="en-US" sz="4000" dirty="0" smtClean="0">
                <a:latin typeface="Calibri" pitchFamily="34" charset="0"/>
              </a:rPr>
              <a:t>The Mega Project Guidelines provide</a:t>
            </a:r>
          </a:p>
          <a:p>
            <a:pPr>
              <a:spcBef>
                <a:spcPts val="0"/>
              </a:spcBef>
              <a:buNone/>
            </a:pPr>
            <a:r>
              <a:rPr lang="en-US" sz="4000" dirty="0" smtClean="0">
                <a:latin typeface="Calibri" pitchFamily="34" charset="0"/>
              </a:rPr>
              <a:t>Public Involvement best practices.</a:t>
            </a:r>
          </a:p>
          <a:p>
            <a:pPr>
              <a:spcBef>
                <a:spcPts val="0"/>
              </a:spcBef>
              <a:buNone/>
            </a:pPr>
            <a:endParaRPr lang="en-US" dirty="0" smtClean="0">
              <a:latin typeface="Calibri" pitchFamily="34" charset="0"/>
            </a:endParaRPr>
          </a:p>
          <a:p>
            <a:pPr>
              <a:buNone/>
            </a:pPr>
            <a:r>
              <a:rPr lang="en-US" dirty="0" smtClean="0"/>
              <a:t> </a:t>
            </a:r>
            <a:endParaRPr lang="en-US" dirty="0"/>
          </a:p>
        </p:txBody>
      </p:sp>
      <p:sp>
        <p:nvSpPr>
          <p:cNvPr id="4" name="Rectangle 2"/>
          <p:cNvSpPr txBox="1">
            <a:spLocks noChangeArrowheads="1"/>
          </p:cNvSpPr>
          <p:nvPr/>
        </p:nvSpPr>
        <p:spPr>
          <a:xfrm>
            <a:off x="1676400" y="228600"/>
            <a:ext cx="8991600" cy="1143000"/>
          </a:xfrm>
          <a:prstGeom prst="rect">
            <a:avLst/>
          </a:prstGeom>
        </p:spPr>
        <p:txBody>
          <a:bodyPr vert="horz" lIns="91440" rIns="45720" rtlCol="0" anchor="ctr">
            <a:normAutofit fontScale="90000" lnSpcReduction="2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smtClean="0">
                <a:ln>
                  <a:noFill/>
                </a:ln>
                <a:solidFill>
                  <a:schemeClr val="accent1">
                    <a:satMod val="150000"/>
                  </a:schemeClr>
                </a:solidFill>
                <a:effectLst/>
                <a:uLnTx/>
                <a:uFillTx/>
                <a:latin typeface="Calibri" pitchFamily="34" charset="0"/>
                <a:ea typeface="+mj-ea"/>
                <a:cs typeface="Times New Roman" pitchFamily="18" charset="0"/>
              </a:rPr>
              <a:t>Best practices from </a:t>
            </a:r>
            <a:br>
              <a:rPr kumimoji="0" lang="en-US" sz="4500" b="1" i="0" u="none" strike="noStrike" kern="1200" cap="none" spc="0" normalizeH="0" baseline="0" noProof="0" smtClean="0">
                <a:ln>
                  <a:noFill/>
                </a:ln>
                <a:solidFill>
                  <a:schemeClr val="accent1">
                    <a:satMod val="150000"/>
                  </a:schemeClr>
                </a:solidFill>
                <a:effectLst/>
                <a:uLnTx/>
                <a:uFillTx/>
                <a:latin typeface="Calibri" pitchFamily="34" charset="0"/>
                <a:ea typeface="+mj-ea"/>
                <a:cs typeface="Times New Roman" pitchFamily="18" charset="0"/>
              </a:rPr>
            </a:br>
            <a:r>
              <a:rPr kumimoji="0" lang="en-US" sz="4500" b="1" i="0" u="none" strike="noStrike" kern="1200" cap="none" spc="0" normalizeH="0" baseline="0" noProof="0" smtClean="0">
                <a:ln>
                  <a:noFill/>
                </a:ln>
                <a:solidFill>
                  <a:schemeClr val="accent1">
                    <a:satMod val="150000"/>
                  </a:schemeClr>
                </a:solidFill>
                <a:effectLst/>
                <a:uLnTx/>
                <a:uFillTx/>
                <a:latin typeface="Calibri" pitchFamily="34" charset="0"/>
                <a:ea typeface="+mj-ea"/>
                <a:cs typeface="Times New Roman" pitchFamily="18" charset="0"/>
              </a:rPr>
              <a:t>WisDOT’s Mega projects</a:t>
            </a:r>
            <a:endParaRPr kumimoji="0" lang="en-US" sz="4500" b="1" i="0" u="none" strike="noStrike" kern="1200" cap="none" spc="0" normalizeH="0" baseline="0" noProof="0" dirty="0">
              <a:ln>
                <a:noFill/>
              </a:ln>
              <a:solidFill>
                <a:schemeClr val="accent1">
                  <a:satMod val="150000"/>
                </a:schemeClr>
              </a:solidFill>
              <a:effectLst/>
              <a:uLnTx/>
              <a:uFillTx/>
              <a:latin typeface="Calibri" pitchFamily="34" charset="0"/>
              <a:ea typeface="+mj-ea"/>
              <a:cs typeface="Times New Roman" pitchFamily="18" charset="0"/>
            </a:endParaRPr>
          </a:p>
        </p:txBody>
      </p:sp>
      <p:pic>
        <p:nvPicPr>
          <p:cNvPr id="6" name="Picture 5" descr="I39-90 south segment PIM.JPG"/>
          <p:cNvPicPr>
            <a:picLocks noChangeAspect="1"/>
          </p:cNvPicPr>
          <p:nvPr/>
        </p:nvPicPr>
        <p:blipFill>
          <a:blip r:embed="rId2" cstate="print"/>
          <a:stretch>
            <a:fillRect/>
          </a:stretch>
        </p:blipFill>
        <p:spPr>
          <a:xfrm>
            <a:off x="2057400" y="2895600"/>
            <a:ext cx="48768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76400" y="228600"/>
            <a:ext cx="8991600" cy="1143000"/>
          </a:xfrm>
        </p:spPr>
        <p:txBody>
          <a:bodyPr>
            <a:normAutofit fontScale="90000"/>
          </a:bodyPr>
          <a:lstStyle/>
          <a:p>
            <a:pPr algn="l"/>
            <a:r>
              <a:rPr lang="en-US" dirty="0" smtClean="0">
                <a:latin typeface="Calibri" pitchFamily="34" charset="0"/>
                <a:cs typeface="Times New Roman" pitchFamily="18" charset="0"/>
              </a:rPr>
              <a:t>Best practices from </a:t>
            </a:r>
            <a:br>
              <a:rPr lang="en-US" dirty="0" smtClean="0">
                <a:latin typeface="Calibri" pitchFamily="34" charset="0"/>
                <a:cs typeface="Times New Roman" pitchFamily="18" charset="0"/>
              </a:rPr>
            </a:br>
            <a:r>
              <a:rPr lang="en-US" dirty="0" err="1" smtClean="0">
                <a:latin typeface="Calibri" pitchFamily="34" charset="0"/>
                <a:cs typeface="Times New Roman" pitchFamily="18" charset="0"/>
              </a:rPr>
              <a:t>WisDOT’s</a:t>
            </a:r>
            <a:r>
              <a:rPr lang="en-US" dirty="0" smtClean="0">
                <a:latin typeface="Calibri" pitchFamily="34" charset="0"/>
                <a:cs typeface="Times New Roman" pitchFamily="18" charset="0"/>
              </a:rPr>
              <a:t> Mega projects</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990600" y="3276600"/>
            <a:ext cx="7772400" cy="2514600"/>
          </a:xfrm>
        </p:spPr>
        <p:txBody>
          <a:bodyPr/>
          <a:lstStyle/>
          <a:p>
            <a:pPr>
              <a:spcBef>
                <a:spcPts val="0"/>
              </a:spcBef>
              <a:buNone/>
            </a:pPr>
            <a:endParaRPr lang="en-US" dirty="0" smtClean="0">
              <a:latin typeface="Calibri" pitchFamily="34" charset="0"/>
            </a:endParaRPr>
          </a:p>
          <a:p>
            <a:pPr>
              <a:buNone/>
            </a:pPr>
            <a:r>
              <a:rPr lang="en-US" dirty="0" smtClean="0"/>
              <a:t> </a:t>
            </a:r>
            <a:endParaRPr lang="en-US" dirty="0"/>
          </a:p>
        </p:txBody>
      </p:sp>
      <p:pic>
        <p:nvPicPr>
          <p:cNvPr id="38914" name="Picture 2"/>
          <p:cNvPicPr>
            <a:picLocks noChangeAspect="1" noChangeArrowheads="1"/>
          </p:cNvPicPr>
          <p:nvPr/>
        </p:nvPicPr>
        <p:blipFill>
          <a:blip r:embed="rId2" cstate="print"/>
          <a:srcRect/>
          <a:stretch>
            <a:fillRect/>
          </a:stretch>
        </p:blipFill>
        <p:spPr bwMode="auto">
          <a:xfrm>
            <a:off x="533400" y="1981200"/>
            <a:ext cx="2743200" cy="3585374"/>
          </a:xfrm>
          <a:prstGeom prst="rect">
            <a:avLst/>
          </a:prstGeom>
          <a:noFill/>
          <a:ln w="9525">
            <a:noFill/>
            <a:miter lim="800000"/>
            <a:headEnd/>
            <a:tailEnd/>
          </a:ln>
        </p:spPr>
      </p:pic>
      <p:sp>
        <p:nvSpPr>
          <p:cNvPr id="6" name="TextBox 5"/>
          <p:cNvSpPr txBox="1"/>
          <p:nvPr/>
        </p:nvSpPr>
        <p:spPr>
          <a:xfrm>
            <a:off x="3657600" y="1905000"/>
            <a:ext cx="5486400" cy="3785652"/>
          </a:xfrm>
          <a:prstGeom prst="rect">
            <a:avLst/>
          </a:prstGeom>
          <a:noFill/>
        </p:spPr>
        <p:txBody>
          <a:bodyPr wrap="square" rtlCol="0">
            <a:spAutoFit/>
          </a:bodyPr>
          <a:lstStyle/>
          <a:p>
            <a:r>
              <a:rPr lang="en-US" sz="2400" dirty="0" smtClean="0">
                <a:latin typeface="Calibri" pitchFamily="34" charset="0"/>
              </a:rPr>
              <a:t>Provided for each BP:</a:t>
            </a:r>
          </a:p>
          <a:p>
            <a:r>
              <a:rPr lang="en-US" sz="2400" dirty="0" smtClean="0">
                <a:latin typeface="Calibri" pitchFamily="34" charset="0"/>
              </a:rPr>
              <a:t>          ●    Title</a:t>
            </a:r>
          </a:p>
          <a:p>
            <a:r>
              <a:rPr lang="en-US" sz="2400" dirty="0" smtClean="0">
                <a:latin typeface="Calibri" pitchFamily="34" charset="0"/>
              </a:rPr>
              <a:t>          ●    Brief description</a:t>
            </a:r>
          </a:p>
          <a:p>
            <a:r>
              <a:rPr lang="en-US" sz="2400" dirty="0" smtClean="0">
                <a:latin typeface="Calibri" pitchFamily="34" charset="0"/>
              </a:rPr>
              <a:t>          ●    details to aid in implementation</a:t>
            </a:r>
          </a:p>
          <a:p>
            <a:r>
              <a:rPr lang="en-US" sz="2400" dirty="0" smtClean="0">
                <a:latin typeface="Calibri" pitchFamily="34" charset="0"/>
              </a:rPr>
              <a:t>          ●    Objective</a:t>
            </a:r>
          </a:p>
          <a:p>
            <a:r>
              <a:rPr lang="en-US" sz="2400" dirty="0" smtClean="0">
                <a:latin typeface="Calibri" pitchFamily="34" charset="0"/>
              </a:rPr>
              <a:t>          ●    When to apply</a:t>
            </a:r>
          </a:p>
          <a:p>
            <a:r>
              <a:rPr lang="en-US" sz="2400" dirty="0" smtClean="0">
                <a:latin typeface="Calibri" pitchFamily="34" charset="0"/>
              </a:rPr>
              <a:t>          ●    Cost implications</a:t>
            </a:r>
          </a:p>
          <a:p>
            <a:r>
              <a:rPr lang="en-US" sz="2400" dirty="0" smtClean="0">
                <a:latin typeface="Calibri" pitchFamily="34" charset="0"/>
              </a:rPr>
              <a:t>          ●    Conditions for successful</a:t>
            </a:r>
          </a:p>
          <a:p>
            <a:r>
              <a:rPr lang="en-US" sz="2400" dirty="0" smtClean="0">
                <a:latin typeface="Calibri" pitchFamily="34" charset="0"/>
              </a:rPr>
              <a:t>                 application</a:t>
            </a:r>
          </a:p>
          <a:p>
            <a:r>
              <a:rPr lang="en-US" sz="2400" dirty="0" smtClean="0">
                <a:latin typeface="Calibri" pitchFamily="34" charset="0"/>
              </a:rPr>
              <a:t>          ●    Cautions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990600" y="3276600"/>
            <a:ext cx="7772400" cy="2514600"/>
          </a:xfrm>
        </p:spPr>
        <p:txBody>
          <a:bodyPr/>
          <a:lstStyle/>
          <a:p>
            <a:pPr>
              <a:spcBef>
                <a:spcPts val="0"/>
              </a:spcBef>
              <a:buNone/>
            </a:pPr>
            <a:endParaRPr lang="en-US" dirty="0" smtClean="0">
              <a:latin typeface="Calibri" pitchFamily="34" charset="0"/>
            </a:endParaRPr>
          </a:p>
          <a:p>
            <a:pPr>
              <a:buNone/>
            </a:pPr>
            <a:r>
              <a:rPr lang="en-US" dirty="0" smtClean="0"/>
              <a:t> </a:t>
            </a:r>
            <a:endParaRPr lang="en-US" dirty="0"/>
          </a:p>
        </p:txBody>
      </p:sp>
      <p:pic>
        <p:nvPicPr>
          <p:cNvPr id="2" name="Picture 2" descr="I:\Mega Project Training\Guidance Matrix SnipIT.PNG"/>
          <p:cNvPicPr>
            <a:picLocks noChangeAspect="1" noChangeArrowheads="1"/>
          </p:cNvPicPr>
          <p:nvPr/>
        </p:nvPicPr>
        <p:blipFill>
          <a:blip r:embed="rId2" cstate="print"/>
          <a:srcRect/>
          <a:stretch>
            <a:fillRect/>
          </a:stretch>
        </p:blipFill>
        <p:spPr bwMode="auto">
          <a:xfrm>
            <a:off x="304800" y="1905000"/>
            <a:ext cx="8567738" cy="3780121"/>
          </a:xfrm>
          <a:prstGeom prst="rect">
            <a:avLst/>
          </a:prstGeom>
          <a:noFill/>
        </p:spPr>
      </p:pic>
      <p:sp>
        <p:nvSpPr>
          <p:cNvPr id="5" name="Rectangle 2"/>
          <p:cNvSpPr txBox="1">
            <a:spLocks noChangeArrowheads="1"/>
          </p:cNvSpPr>
          <p:nvPr/>
        </p:nvSpPr>
        <p:spPr>
          <a:xfrm>
            <a:off x="1676400" y="228600"/>
            <a:ext cx="8991600" cy="1143000"/>
          </a:xfrm>
          <a:prstGeom prst="rect">
            <a:avLst/>
          </a:prstGeom>
        </p:spPr>
        <p:txBody>
          <a:bodyPr vert="horz" lIns="91440" rIns="45720" rtlCol="0" anchor="ctr">
            <a:normAutofit fontScale="90000" lnSpcReduction="2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smtClean="0">
                <a:ln>
                  <a:noFill/>
                </a:ln>
                <a:solidFill>
                  <a:schemeClr val="accent1">
                    <a:satMod val="150000"/>
                  </a:schemeClr>
                </a:solidFill>
                <a:effectLst/>
                <a:uLnTx/>
                <a:uFillTx/>
                <a:latin typeface="Calibri" pitchFamily="34" charset="0"/>
                <a:ea typeface="+mj-ea"/>
                <a:cs typeface="Times New Roman" pitchFamily="18" charset="0"/>
              </a:rPr>
              <a:t>Best practices from </a:t>
            </a:r>
            <a:br>
              <a:rPr kumimoji="0" lang="en-US" sz="4500" b="1" i="0" u="none" strike="noStrike" kern="1200" cap="none" spc="0" normalizeH="0" baseline="0" noProof="0" smtClean="0">
                <a:ln>
                  <a:noFill/>
                </a:ln>
                <a:solidFill>
                  <a:schemeClr val="accent1">
                    <a:satMod val="150000"/>
                  </a:schemeClr>
                </a:solidFill>
                <a:effectLst/>
                <a:uLnTx/>
                <a:uFillTx/>
                <a:latin typeface="Calibri" pitchFamily="34" charset="0"/>
                <a:ea typeface="+mj-ea"/>
                <a:cs typeface="Times New Roman" pitchFamily="18" charset="0"/>
              </a:rPr>
            </a:br>
            <a:r>
              <a:rPr kumimoji="0" lang="en-US" sz="4500" b="1" i="0" u="none" strike="noStrike" kern="1200" cap="none" spc="0" normalizeH="0" baseline="0" noProof="0" smtClean="0">
                <a:ln>
                  <a:noFill/>
                </a:ln>
                <a:solidFill>
                  <a:schemeClr val="accent1">
                    <a:satMod val="150000"/>
                  </a:schemeClr>
                </a:solidFill>
                <a:effectLst/>
                <a:uLnTx/>
                <a:uFillTx/>
                <a:latin typeface="Calibri" pitchFamily="34" charset="0"/>
                <a:ea typeface="+mj-ea"/>
                <a:cs typeface="Times New Roman" pitchFamily="18" charset="0"/>
              </a:rPr>
              <a:t>WisDOT’s Mega projects</a:t>
            </a:r>
            <a:endParaRPr kumimoji="0" lang="en-US" sz="4500" b="1" i="0" u="none" strike="noStrike" kern="1200" cap="none" spc="0" normalizeH="0" baseline="0" noProof="0" dirty="0">
              <a:ln>
                <a:noFill/>
              </a:ln>
              <a:solidFill>
                <a:schemeClr val="accent1">
                  <a:satMod val="150000"/>
                </a:schemeClr>
              </a:solidFill>
              <a:effectLst/>
              <a:uLnTx/>
              <a:uFillTx/>
              <a:latin typeface="Calibri" pitchFamily="34"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28600"/>
            <a:ext cx="9144000" cy="1143000"/>
          </a:xfrm>
        </p:spPr>
        <p:txBody>
          <a:bodyPr>
            <a:normAutofit fontScale="90000"/>
          </a:bodyPr>
          <a:lstStyle/>
          <a:p>
            <a:pPr algn="l"/>
            <a:r>
              <a:rPr lang="en-US" dirty="0" smtClean="0">
                <a:latin typeface="Calibri" pitchFamily="34" charset="0"/>
                <a:cs typeface="Times New Roman" pitchFamily="18" charset="0"/>
              </a:rPr>
              <a:t>Mega projects are not business as usual !</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304800" y="1600200"/>
            <a:ext cx="6858000" cy="681038"/>
          </a:xfrm>
        </p:spPr>
        <p:txBody>
          <a:bodyPr>
            <a:normAutofit lnSpcReduction="10000"/>
          </a:bodyPr>
          <a:lstStyle/>
          <a:p>
            <a:pPr>
              <a:buNone/>
            </a:pPr>
            <a:r>
              <a:rPr lang="en-US" sz="3600" dirty="0" smtClean="0">
                <a:latin typeface="Calibri" pitchFamily="34" charset="0"/>
              </a:rPr>
              <a:t>Mega projects are large.</a:t>
            </a:r>
          </a:p>
          <a:p>
            <a:endParaRPr lang="en-US" dirty="0"/>
          </a:p>
        </p:txBody>
      </p:sp>
      <p:grpSp>
        <p:nvGrpSpPr>
          <p:cNvPr id="12" name="Group 11"/>
          <p:cNvGrpSpPr/>
          <p:nvPr/>
        </p:nvGrpSpPr>
        <p:grpSpPr>
          <a:xfrm>
            <a:off x="1219200" y="2590800"/>
            <a:ext cx="7010400" cy="990600"/>
            <a:chOff x="1219200" y="2590800"/>
            <a:chExt cx="7010400" cy="990600"/>
          </a:xfrm>
        </p:grpSpPr>
        <p:pic>
          <p:nvPicPr>
            <p:cNvPr id="2051" name="Picture 3" descr="C:\Users\Public\Pictures\Sample Pictures\Money Bag 3.png"/>
            <p:cNvPicPr>
              <a:picLocks noChangeAspect="1" noChangeArrowheads="1"/>
            </p:cNvPicPr>
            <p:nvPr/>
          </p:nvPicPr>
          <p:blipFill>
            <a:blip r:embed="rId2" cstate="print"/>
            <a:srcRect/>
            <a:stretch>
              <a:fillRect/>
            </a:stretch>
          </p:blipFill>
          <p:spPr bwMode="auto">
            <a:xfrm>
              <a:off x="1219200" y="2590800"/>
              <a:ext cx="990600" cy="990600"/>
            </a:xfrm>
            <a:prstGeom prst="rect">
              <a:avLst/>
            </a:prstGeom>
            <a:noFill/>
          </p:spPr>
        </p:pic>
        <p:sp>
          <p:nvSpPr>
            <p:cNvPr id="9" name="TextBox 8"/>
            <p:cNvSpPr txBox="1"/>
            <p:nvPr/>
          </p:nvSpPr>
          <p:spPr>
            <a:xfrm>
              <a:off x="3276600" y="2743200"/>
              <a:ext cx="4953000" cy="523220"/>
            </a:xfrm>
            <a:prstGeom prst="rect">
              <a:avLst/>
            </a:prstGeom>
            <a:noFill/>
          </p:spPr>
          <p:txBody>
            <a:bodyPr wrap="square" rtlCol="0">
              <a:spAutoFit/>
            </a:bodyPr>
            <a:lstStyle/>
            <a:p>
              <a:r>
                <a:rPr lang="en-US" sz="2800" dirty="0" smtClean="0">
                  <a:latin typeface="Calibri" pitchFamily="34" charset="0"/>
                  <a:cs typeface="AngsanaUPC" pitchFamily="18" charset="-34"/>
                </a:rPr>
                <a:t>Avg. </a:t>
              </a:r>
              <a:r>
                <a:rPr lang="en-US" sz="2800" dirty="0" smtClean="0">
                  <a:latin typeface="Calibri" pitchFamily="34" charset="0"/>
                  <a:ea typeface="Calibri"/>
                  <a:cs typeface="AngsanaUPC" pitchFamily="18" charset="-34"/>
                </a:rPr>
                <a:t>3R/BB Project is $2 M</a:t>
              </a:r>
              <a:r>
                <a:rPr lang="en-US" sz="2800" dirty="0" smtClean="0">
                  <a:solidFill>
                    <a:srgbClr val="1F497D"/>
                  </a:solidFill>
                  <a:latin typeface="Calibri" pitchFamily="34" charset="0"/>
                  <a:ea typeface="Calibri"/>
                  <a:cs typeface="AngsanaUPC" pitchFamily="18" charset="-34"/>
                </a:rPr>
                <a:t> </a:t>
              </a:r>
              <a:endParaRPr lang="en-US" sz="2800" dirty="0">
                <a:latin typeface="Calibri" pitchFamily="34" charset="0"/>
                <a:cs typeface="AngsanaUPC" pitchFamily="18" charset="-34"/>
              </a:endParaRPr>
            </a:p>
          </p:txBody>
        </p:sp>
      </p:grpSp>
      <p:grpSp>
        <p:nvGrpSpPr>
          <p:cNvPr id="15" name="Group 14"/>
          <p:cNvGrpSpPr/>
          <p:nvPr/>
        </p:nvGrpSpPr>
        <p:grpSpPr>
          <a:xfrm>
            <a:off x="381000" y="3962400"/>
            <a:ext cx="7924800" cy="2667000"/>
            <a:chOff x="381000" y="4191000"/>
            <a:chExt cx="7924800" cy="2667000"/>
          </a:xfrm>
        </p:grpSpPr>
        <p:pic>
          <p:nvPicPr>
            <p:cNvPr id="7" name="Picture 3" descr="C:\Users\Public\Pictures\Sample Pictures\Money Bag 3.png"/>
            <p:cNvPicPr>
              <a:picLocks noChangeAspect="1" noChangeArrowheads="1"/>
            </p:cNvPicPr>
            <p:nvPr/>
          </p:nvPicPr>
          <p:blipFill>
            <a:blip r:embed="rId2" cstate="print"/>
            <a:srcRect/>
            <a:stretch>
              <a:fillRect/>
            </a:stretch>
          </p:blipFill>
          <p:spPr bwMode="auto">
            <a:xfrm>
              <a:off x="381000" y="4191000"/>
              <a:ext cx="2667000" cy="2667000"/>
            </a:xfrm>
            <a:prstGeom prst="rect">
              <a:avLst/>
            </a:prstGeom>
            <a:noFill/>
          </p:spPr>
        </p:pic>
        <p:sp>
          <p:nvSpPr>
            <p:cNvPr id="10" name="TextBox 9"/>
            <p:cNvSpPr txBox="1"/>
            <p:nvPr/>
          </p:nvSpPr>
          <p:spPr>
            <a:xfrm>
              <a:off x="3276600" y="4724400"/>
              <a:ext cx="5029200" cy="769441"/>
            </a:xfrm>
            <a:prstGeom prst="rect">
              <a:avLst/>
            </a:prstGeom>
            <a:noFill/>
          </p:spPr>
          <p:txBody>
            <a:bodyPr wrap="square" rtlCol="0">
              <a:spAutoFit/>
            </a:bodyPr>
            <a:lstStyle/>
            <a:p>
              <a:r>
                <a:rPr lang="en-US" sz="4400" dirty="0" smtClean="0">
                  <a:latin typeface="Calibri" pitchFamily="34" charset="0"/>
                </a:rPr>
                <a:t>Avg. Major is $145 M </a:t>
              </a:r>
              <a:endParaRPr lang="en-US" sz="4400" dirty="0">
                <a:latin typeface="Calibri" pitchFamily="34" charset="0"/>
              </a:endParaRPr>
            </a:p>
          </p:txBody>
        </p:sp>
      </p:grpSp>
      <p:sp>
        <p:nvSpPr>
          <p:cNvPr id="63491" name="Rectangle 3"/>
          <p:cNvSpPr>
            <a:spLocks noChangeArrowheads="1"/>
          </p:cNvSpPr>
          <p:nvPr/>
        </p:nvSpPr>
        <p:spPr bwMode="auto">
          <a:xfrm>
            <a:off x="3200400" y="5334000"/>
            <a:ext cx="5638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N-S Freeway Plan Set:  10,109 </a:t>
            </a:r>
            <a:r>
              <a:rPr lang="en-US" sz="2800" dirty="0" smtClean="0">
                <a:latin typeface="Calibri" pitchFamily="34" charset="0"/>
                <a:ea typeface="Calibri" pitchFamily="34" charset="0"/>
                <a:cs typeface="Times New Roman" pitchFamily="18" charset="0"/>
              </a:rPr>
              <a:t>Sheets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Marquette Int. Specials:  883 </a:t>
            </a:r>
            <a:r>
              <a:rPr lang="en-US" sz="2800" dirty="0" smtClean="0">
                <a:latin typeface="Calibri" pitchFamily="34" charset="0"/>
                <a:ea typeface="Calibri" pitchFamily="34" charset="0"/>
                <a:cs typeface="Times New Roman" pitchFamily="18" charset="0"/>
              </a:rPr>
              <a:t>Sheets</a:t>
            </a:r>
            <a:endPar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smtClean="0">
                <a:latin typeface="Calibri" pitchFamily="34" charset="0"/>
                <a:cs typeface="Times New Roman" pitchFamily="18" charset="0"/>
              </a:rPr>
              <a:t>Zoo FEIS Document:  600 Pages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Panel Discussion on Mega Projects</a:t>
            </a:r>
            <a:endParaRPr lang="en-US" dirty="0"/>
          </a:p>
        </p:txBody>
      </p:sp>
      <p:sp>
        <p:nvSpPr>
          <p:cNvPr id="4" name="Content Placeholder 3"/>
          <p:cNvSpPr>
            <a:spLocks noGrp="1"/>
          </p:cNvSpPr>
          <p:nvPr>
            <p:ph idx="1"/>
          </p:nvPr>
        </p:nvSpPr>
        <p:spPr>
          <a:xfrm>
            <a:off x="457200" y="1600200"/>
            <a:ext cx="8229600" cy="5029200"/>
          </a:xfrm>
        </p:spPr>
        <p:txBody>
          <a:bodyPr>
            <a:normAutofit/>
          </a:bodyPr>
          <a:lstStyle/>
          <a:p>
            <a:pPr marL="118872" indent="0">
              <a:buNone/>
            </a:pPr>
            <a:r>
              <a:rPr lang="en-US" sz="4000" dirty="0" smtClean="0"/>
              <a:t>Participants:</a:t>
            </a:r>
          </a:p>
          <a:p>
            <a:pPr marL="118872" indent="0">
              <a:buNone/>
            </a:pPr>
            <a:endParaRPr lang="en-US" sz="3600" dirty="0" smtClean="0"/>
          </a:p>
          <a:p>
            <a:pPr>
              <a:spcBef>
                <a:spcPts val="1200"/>
              </a:spcBef>
            </a:pPr>
            <a:r>
              <a:rPr lang="en-US" sz="3600" dirty="0" smtClean="0"/>
              <a:t>Brian Roper – </a:t>
            </a:r>
            <a:r>
              <a:rPr lang="en-US" sz="3600" dirty="0" err="1" smtClean="0"/>
              <a:t>NER</a:t>
            </a:r>
            <a:endParaRPr lang="en-US" sz="3600" dirty="0" smtClean="0"/>
          </a:p>
          <a:p>
            <a:pPr>
              <a:spcBef>
                <a:spcPts val="1200"/>
              </a:spcBef>
            </a:pPr>
            <a:r>
              <a:rPr lang="en-US" sz="3600" dirty="0" smtClean="0"/>
              <a:t>Tracey Blankenship – FHWA</a:t>
            </a:r>
          </a:p>
          <a:p>
            <a:pPr>
              <a:spcBef>
                <a:spcPts val="1200"/>
              </a:spcBef>
            </a:pPr>
            <a:r>
              <a:rPr lang="en-US" sz="3600" dirty="0" smtClean="0"/>
              <a:t>Steve Krebs – SWB</a:t>
            </a:r>
          </a:p>
          <a:p>
            <a:pPr>
              <a:spcBef>
                <a:spcPts val="1200"/>
              </a:spcBef>
            </a:pPr>
            <a:r>
              <a:rPr lang="en-US" sz="3600" dirty="0" smtClean="0"/>
              <a:t>Robert </a:t>
            </a:r>
            <a:r>
              <a:rPr lang="en-US" sz="3600" dirty="0" err="1" smtClean="0"/>
              <a:t>Fieldbinder</a:t>
            </a:r>
            <a:r>
              <a:rPr lang="en-US" sz="3600" dirty="0" smtClean="0"/>
              <a:t> – URS</a:t>
            </a:r>
          </a:p>
          <a:p>
            <a:pPr marL="118872" indent="0">
              <a:buNone/>
            </a:pPr>
            <a:endParaRPr lang="en-US" sz="3600" dirty="0" smtClean="0"/>
          </a:p>
          <a:p>
            <a:endParaRPr lang="en-US" dirty="0" smtClean="0"/>
          </a:p>
        </p:txBody>
      </p:sp>
    </p:spTree>
    <p:extLst>
      <p:ext uri="{BB962C8B-B14F-4D97-AF65-F5344CB8AC3E}">
        <p14:creationId xmlns:p14="http://schemas.microsoft.com/office/powerpoint/2010/main" val="4049892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pPr>
              <a:buNone/>
            </a:pPr>
            <a:r>
              <a:rPr lang="en-US" dirty="0" smtClean="0"/>
              <a:t>Please return at: </a:t>
            </a:r>
          </a:p>
          <a:p>
            <a:pPr>
              <a:buNone/>
            </a:pPr>
            <a:endParaRPr lang="en-US" dirty="0"/>
          </a:p>
        </p:txBody>
      </p:sp>
    </p:spTree>
    <p:extLst>
      <p:ext uri="{BB962C8B-B14F-4D97-AF65-F5344CB8AC3E}">
        <p14:creationId xmlns:p14="http://schemas.microsoft.com/office/powerpoint/2010/main" val="23296297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 Evaluation </a:t>
            </a:r>
            <a:endParaRPr lang="en-US" dirty="0"/>
          </a:p>
        </p:txBody>
      </p:sp>
      <p:sp>
        <p:nvSpPr>
          <p:cNvPr id="4" name="Content Placeholder 3"/>
          <p:cNvSpPr>
            <a:spLocks noGrp="1"/>
          </p:cNvSpPr>
          <p:nvPr>
            <p:ph idx="1"/>
          </p:nvPr>
        </p:nvSpPr>
        <p:spPr>
          <a:xfrm>
            <a:off x="457200" y="1600200"/>
            <a:ext cx="8229600" cy="5029200"/>
          </a:xfrm>
        </p:spPr>
        <p:txBody>
          <a:bodyPr>
            <a:normAutofit/>
          </a:bodyPr>
          <a:lstStyle/>
          <a:p>
            <a:pPr marL="118872" indent="0">
              <a:buNone/>
            </a:pPr>
            <a:r>
              <a:rPr lang="en-US" sz="3600" dirty="0" smtClean="0"/>
              <a:t>Thank you for your participation.</a:t>
            </a:r>
          </a:p>
          <a:p>
            <a:pPr marL="118872" indent="0">
              <a:buNone/>
            </a:pPr>
            <a:endParaRPr lang="en-US" sz="3600" dirty="0" smtClean="0"/>
          </a:p>
          <a:p>
            <a:pPr marL="118872" indent="0">
              <a:buNone/>
            </a:pPr>
            <a:r>
              <a:rPr lang="en-US" sz="3600" dirty="0" smtClean="0"/>
              <a:t>Please take the time to give us your candid feedback so that we know what to modify to provide the most effective training we can.</a:t>
            </a:r>
          </a:p>
          <a:p>
            <a:endParaRPr lang="en-US" dirty="0" smtClean="0"/>
          </a:p>
        </p:txBody>
      </p:sp>
    </p:spTree>
    <p:extLst>
      <p:ext uri="{BB962C8B-B14F-4D97-AF65-F5344CB8AC3E}">
        <p14:creationId xmlns:p14="http://schemas.microsoft.com/office/powerpoint/2010/main" val="404989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28600"/>
            <a:ext cx="9144000" cy="1143000"/>
          </a:xfrm>
        </p:spPr>
        <p:txBody>
          <a:bodyPr>
            <a:normAutofit fontScale="90000"/>
          </a:bodyPr>
          <a:lstStyle/>
          <a:p>
            <a:pPr algn="l"/>
            <a:r>
              <a:rPr lang="en-US" dirty="0" smtClean="0">
                <a:latin typeface="Calibri" pitchFamily="34" charset="0"/>
                <a:cs typeface="Times New Roman" pitchFamily="18" charset="0"/>
              </a:rPr>
              <a:t>Mega projects are not business as usual !</a:t>
            </a:r>
            <a:endParaRPr lang="en-US" dirty="0">
              <a:latin typeface="Calibri" pitchFamily="34" charset="0"/>
              <a:cs typeface="Times New Roman" pitchFamily="18" charset="0"/>
            </a:endParaRPr>
          </a:p>
        </p:txBody>
      </p:sp>
      <p:sp>
        <p:nvSpPr>
          <p:cNvPr id="3075" name="Rectangle 3"/>
          <p:cNvSpPr>
            <a:spLocks noGrp="1" noChangeArrowheads="1"/>
          </p:cNvSpPr>
          <p:nvPr>
            <p:ph idx="1"/>
          </p:nvPr>
        </p:nvSpPr>
        <p:spPr>
          <a:xfrm>
            <a:off x="304800" y="1604962"/>
            <a:ext cx="6858000" cy="681038"/>
          </a:xfrm>
        </p:spPr>
        <p:txBody>
          <a:bodyPr>
            <a:normAutofit/>
          </a:bodyPr>
          <a:lstStyle/>
          <a:p>
            <a:pPr>
              <a:buNone/>
            </a:pPr>
            <a:r>
              <a:rPr lang="en-US" dirty="0" smtClean="0">
                <a:latin typeface="Calibri" pitchFamily="34" charset="0"/>
              </a:rPr>
              <a:t>Mega projects are fast-paced.</a:t>
            </a:r>
          </a:p>
          <a:p>
            <a:endParaRPr lang="en-US" dirty="0"/>
          </a:p>
        </p:txBody>
      </p:sp>
      <p:grpSp>
        <p:nvGrpSpPr>
          <p:cNvPr id="9" name="Group 8"/>
          <p:cNvGrpSpPr/>
          <p:nvPr/>
        </p:nvGrpSpPr>
        <p:grpSpPr>
          <a:xfrm>
            <a:off x="152400" y="4600307"/>
            <a:ext cx="8763000" cy="1800493"/>
            <a:chOff x="152400" y="4600307"/>
            <a:chExt cx="8763000" cy="1800493"/>
          </a:xfrm>
        </p:grpSpPr>
        <p:pic>
          <p:nvPicPr>
            <p:cNvPr id="3076" name="Picture 4" descr="C:\Users\Public\Pictures\Sample Pictures\paperwork1.jpg"/>
            <p:cNvPicPr>
              <a:picLocks noChangeAspect="1" noChangeArrowheads="1"/>
            </p:cNvPicPr>
            <p:nvPr/>
          </p:nvPicPr>
          <p:blipFill>
            <a:blip r:embed="rId2" cstate="print"/>
            <a:srcRect/>
            <a:stretch>
              <a:fillRect/>
            </a:stretch>
          </p:blipFill>
          <p:spPr bwMode="auto">
            <a:xfrm>
              <a:off x="152400" y="4800600"/>
              <a:ext cx="1905000" cy="1428750"/>
            </a:xfrm>
            <a:prstGeom prst="rect">
              <a:avLst/>
            </a:prstGeom>
            <a:noFill/>
          </p:spPr>
        </p:pic>
        <p:sp>
          <p:nvSpPr>
            <p:cNvPr id="62465" name="Rectangle 1"/>
            <p:cNvSpPr>
              <a:spLocks noChangeArrowheads="1"/>
            </p:cNvSpPr>
            <p:nvPr/>
          </p:nvSpPr>
          <p:spPr bwMode="auto">
            <a:xfrm>
              <a:off x="2590800" y="4600307"/>
              <a:ext cx="6324600" cy="18004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USH</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41:   351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RFI’s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(2012); 1-day turnaround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4,485 Documents sent/received (2012)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8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N-S :  418 Contract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Mods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processed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4,116 Issues dealt with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7"/>
          <p:cNvGrpSpPr/>
          <p:nvPr/>
        </p:nvGrpSpPr>
        <p:grpSpPr>
          <a:xfrm>
            <a:off x="457200" y="2408619"/>
            <a:ext cx="8686800" cy="1782381"/>
            <a:chOff x="457200" y="2408619"/>
            <a:chExt cx="8686800" cy="1782381"/>
          </a:xfrm>
        </p:grpSpPr>
        <p:pic>
          <p:nvPicPr>
            <p:cNvPr id="3" name="Picture 3" descr="C:\Users\Public\Pictures\Sample Pictures\63-free-retro-clipart-illustration-of-man-carrying-big-bag-of-money-with-dollar-sign.png"/>
            <p:cNvPicPr>
              <a:picLocks noChangeAspect="1" noChangeArrowheads="1"/>
            </p:cNvPicPr>
            <p:nvPr/>
          </p:nvPicPr>
          <p:blipFill>
            <a:blip r:embed="rId3" cstate="print"/>
            <a:srcRect/>
            <a:stretch>
              <a:fillRect/>
            </a:stretch>
          </p:blipFill>
          <p:spPr bwMode="auto">
            <a:xfrm>
              <a:off x="457200" y="2590800"/>
              <a:ext cx="1245208" cy="1600200"/>
            </a:xfrm>
            <a:prstGeom prst="rect">
              <a:avLst/>
            </a:prstGeom>
            <a:noFill/>
          </p:spPr>
        </p:pic>
        <p:sp>
          <p:nvSpPr>
            <p:cNvPr id="62466" name="Rectangle 2"/>
            <p:cNvSpPr>
              <a:spLocks noChangeArrowheads="1"/>
            </p:cNvSpPr>
            <p:nvPr/>
          </p:nvSpPr>
          <p:spPr bwMode="auto">
            <a:xfrm>
              <a:off x="2590800" y="2408619"/>
              <a:ext cx="6553200" cy="143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USH</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41:  65 Progress Estimates ≥ $1,000,000</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Largest: $4,069,632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8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N-S: Largest Progress Estimate: $9,200,000</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4B45D481577442B5EA897FD7C6D221" ma:contentTypeVersion="1" ma:contentTypeDescription="Create a new document." ma:contentTypeScope="" ma:versionID="fd6e6d2abdcd5c5be526f93b0ea82519">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C6BC5E-D3D2-45B7-9427-DB4FEC324957}"/>
</file>

<file path=customXml/itemProps2.xml><?xml version="1.0" encoding="utf-8"?>
<ds:datastoreItem xmlns:ds="http://schemas.openxmlformats.org/officeDocument/2006/customXml" ds:itemID="{55AED80B-EA9F-47C3-B564-70CE909113D6}"/>
</file>

<file path=customXml/itemProps3.xml><?xml version="1.0" encoding="utf-8"?>
<ds:datastoreItem xmlns:ds="http://schemas.openxmlformats.org/officeDocument/2006/customXml" ds:itemID="{BE0F4392-5602-4DAA-BAF2-C1EEBE70449B}"/>
</file>

<file path=docProps/app.xml><?xml version="1.0" encoding="utf-8"?>
<Properties xmlns="http://schemas.openxmlformats.org/officeDocument/2006/extended-properties" xmlns:vt="http://schemas.openxmlformats.org/officeDocument/2006/docPropsVTypes">
  <Template>Module</Template>
  <TotalTime>4116</TotalTime>
  <Words>2545</Words>
  <Application>Microsoft Office PowerPoint</Application>
  <PresentationFormat>On-screen Show (4:3)</PresentationFormat>
  <Paragraphs>673</Paragraphs>
  <Slides>82</Slides>
  <Notes>23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94" baseType="lpstr">
      <vt:lpstr>AngsanaUPC</vt:lpstr>
      <vt:lpstr>Arial</vt:lpstr>
      <vt:lpstr>Calibri</vt:lpstr>
      <vt:lpstr>Comic Sans MS</vt:lpstr>
      <vt:lpstr>Corbel</vt:lpstr>
      <vt:lpstr>Times New Roman</vt:lpstr>
      <vt:lpstr>Wingdings</vt:lpstr>
      <vt:lpstr>Wingdings 2</vt:lpstr>
      <vt:lpstr>Wingdings 3</vt:lpstr>
      <vt:lpstr>Module</vt:lpstr>
      <vt:lpstr>Acrobat Document</vt:lpstr>
      <vt:lpstr>Chart</vt:lpstr>
      <vt:lpstr>Mega Projects Guidelines Training   </vt:lpstr>
      <vt:lpstr>Welcome and Introductions</vt:lpstr>
      <vt:lpstr>Importance of Mega Projects</vt:lpstr>
      <vt:lpstr>Mega Project Guidelines Objectives</vt:lpstr>
      <vt:lpstr>Training Topic Areas</vt:lpstr>
      <vt:lpstr>Training Objectives</vt:lpstr>
      <vt:lpstr>Characteristics of Mega Projects</vt:lpstr>
      <vt:lpstr>Mega projects are not business as usual !</vt:lpstr>
      <vt:lpstr>Mega projects are not business as usual !</vt:lpstr>
      <vt:lpstr>PowerPoint Presentation</vt:lpstr>
      <vt:lpstr>PowerPoint Presentation</vt:lpstr>
      <vt:lpstr>Mega projects are not business as usual!</vt:lpstr>
      <vt:lpstr>Mega projects are not business as usual!</vt:lpstr>
      <vt:lpstr>Mega projects are not business as usual!</vt:lpstr>
      <vt:lpstr>Mega projects are not business as usual !</vt:lpstr>
      <vt:lpstr>Mega projects are not business as usual!</vt:lpstr>
      <vt:lpstr>PowerPoint Presentation</vt:lpstr>
      <vt:lpstr>PowerPoint Presentation</vt:lpstr>
      <vt:lpstr>Delivering a Mega Project</vt:lpstr>
      <vt:lpstr>Break</vt:lpstr>
      <vt:lpstr>Resources for Mega Projects</vt:lpstr>
      <vt:lpstr>Mega Projects Guidelines</vt:lpstr>
      <vt:lpstr>Mega Projects Guidelines on the Web</vt:lpstr>
      <vt:lpstr>Mega Project Matrix (Section 7)</vt:lpstr>
      <vt:lpstr>FDM Project Scoping Checklist</vt:lpstr>
      <vt:lpstr>I-39/90 Scoping Spreadsheet</vt:lpstr>
      <vt:lpstr>Cost Estimating Tool (Section 10)</vt:lpstr>
      <vt:lpstr>Statewide Bureau Resources</vt:lpstr>
      <vt:lpstr>Outlook Calendar for Mega Projects </vt:lpstr>
      <vt:lpstr>Mega Projects Quarterly Snapshot</vt:lpstr>
      <vt:lpstr>FHWA Website</vt:lpstr>
      <vt:lpstr>Management Systems                           for Mega Projects</vt:lpstr>
      <vt:lpstr>Management and Reporting  (Section 9)</vt:lpstr>
      <vt:lpstr>Federal Level                              </vt:lpstr>
      <vt:lpstr>Department Level                              </vt:lpstr>
      <vt:lpstr>Department Level                              </vt:lpstr>
      <vt:lpstr>Region, Bureau and Team Management  Level                              </vt:lpstr>
      <vt:lpstr>Region, Bureau and Team Management  Level                              </vt:lpstr>
      <vt:lpstr>Region, Bureau and Team Management  Level                              </vt:lpstr>
      <vt:lpstr>DBE and Small Business Responsibilities, Management, and Reporting </vt:lpstr>
      <vt:lpstr>DBE and Small Business Responsibilities, Management, and Reporting </vt:lpstr>
      <vt:lpstr>Title VI Responsibilities Management and Reporting </vt:lpstr>
      <vt:lpstr>Lunch</vt:lpstr>
      <vt:lpstr>Management Systems                           for Mega Projects</vt:lpstr>
      <vt:lpstr>Mega Project Change Management (Section 11)</vt:lpstr>
      <vt:lpstr>Mega Project Change Management</vt:lpstr>
      <vt:lpstr>Mega Project Change Management</vt:lpstr>
      <vt:lpstr>Mega Project Change Management</vt:lpstr>
      <vt:lpstr>Mega Project Change Management</vt:lpstr>
      <vt:lpstr>Mega Project Change Management</vt:lpstr>
      <vt:lpstr>Mega Project  Change Management Tools/BP’s</vt:lpstr>
      <vt:lpstr>Mega Project  Change Management Tools/BP’s</vt:lpstr>
      <vt:lpstr>Mega Project  Change Management Tools/BP’s</vt:lpstr>
      <vt:lpstr>Mega Project  Change Management Tools/BP’s</vt:lpstr>
      <vt:lpstr>Mega Project  Change Management Tools/BP’s</vt:lpstr>
      <vt:lpstr>Mega Project  Change Management Tools/BP’s</vt:lpstr>
      <vt:lpstr>Mega Project  Change Management Tools/BP’s</vt:lpstr>
      <vt:lpstr>Mega Project  Change Management Tools/BP’s</vt:lpstr>
      <vt:lpstr>Mega Project  Change Management Tools/BP’s</vt:lpstr>
      <vt:lpstr>PowerPoint Presentation</vt:lpstr>
      <vt:lpstr>Mega Project  Management Expectations</vt:lpstr>
      <vt:lpstr>Mega Project  Management Expectations</vt:lpstr>
      <vt:lpstr>Mega Project  Management Expectations</vt:lpstr>
      <vt:lpstr>Mega Project  Management Expectations</vt:lpstr>
      <vt:lpstr>Mega Project  Management Expectations</vt:lpstr>
      <vt:lpstr>Mega Project  Management Expectations</vt:lpstr>
      <vt:lpstr>Tools and Best Practices to help meet these expectations</vt:lpstr>
      <vt:lpstr>Tools and Best Practices to help meet these expectations</vt:lpstr>
      <vt:lpstr>Tools and Best Practices to help meet these expectations</vt:lpstr>
      <vt:lpstr>Tools and Best Practices to help meet these expectations</vt:lpstr>
      <vt:lpstr>Staffing and organization of  Mega projects (Sections 4 &amp; 6) </vt:lpstr>
      <vt:lpstr>Staffing and organization of  Mega projects</vt:lpstr>
      <vt:lpstr>Generic Roles and Responsibilities for Mega Project Management</vt:lpstr>
      <vt:lpstr>Staffing and organization of  Mega projects</vt:lpstr>
      <vt:lpstr>Best practices from WisDOT’s Mega projects (Section 13)</vt:lpstr>
      <vt:lpstr>Best practices from WisDOT’s Mega projects</vt:lpstr>
      <vt:lpstr>PowerPoint Presentation</vt:lpstr>
      <vt:lpstr>Best practices from  WisDOT’s Mega projects</vt:lpstr>
      <vt:lpstr>PowerPoint Presentation</vt:lpstr>
      <vt:lpstr>Panel Discussion on Mega Projects</vt:lpstr>
      <vt:lpstr>Break</vt:lpstr>
      <vt:lpstr>Training Evaluation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WisDOT Mega Projects Guidelines</dc:title>
  <dc:creator>Whited</dc:creator>
  <cp:lastModifiedBy>KATZFEY, AARON P</cp:lastModifiedBy>
  <cp:revision>271</cp:revision>
  <dcterms:created xsi:type="dcterms:W3CDTF">2013-02-07T21:33:05Z</dcterms:created>
  <dcterms:modified xsi:type="dcterms:W3CDTF">2016-11-23T16:15:37Z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0x0101005C4B45D481577442B5EA897FD7C6D221</vt:lpwstr>
  </property>
</Properties>
</file>