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slideLayouts/slideLayout4.xml" ContentType="application/vnd.openxmlformats-officedocument.presentationml.slideLayout+xml"/>
  <Override PartName="/ppt/theme/theme4.xml" ContentType="application/vnd.openxmlformats-officedocument.them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slideLayouts/slideLayout5.xml" ContentType="application/vnd.openxmlformats-officedocument.presentationml.slideLayout+xml"/>
  <Override PartName="/ppt/theme/theme5.xml" ContentType="application/vnd.openxmlformats-officedocument.theme+xml"/>
  <Override PartName="/ppt/ink/ink11.xml" ContentType="application/inkml+xml"/>
  <Override PartName="/ppt/ink/ink12.xml" ContentType="application/inkml+xml"/>
  <Override PartName="/ppt/ink/ink13.xml" ContentType="application/inkml+xml"/>
  <Override PartName="/ppt/slideLayouts/slideLayout6.xml" ContentType="application/vnd.openxmlformats-officedocument.presentationml.slideLayout+xml"/>
  <Override PartName="/ppt/theme/theme6.xml" ContentType="application/vnd.openxmlformats-officedocument.them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ink/ink21.xml" ContentType="application/inkml+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664" r:id="rId5"/>
    <p:sldMasterId id="2147483686" r:id="rId6"/>
    <p:sldMasterId id="2147483688" r:id="rId7"/>
    <p:sldMasterId id="2147483690" r:id="rId8"/>
    <p:sldMasterId id="2147483682" r:id="rId9"/>
    <p:sldMasterId id="2147483655" r:id="rId10"/>
    <p:sldMasterId id="2147483672" r:id="rId11"/>
  </p:sldMasterIdLst>
  <p:notesMasterIdLst>
    <p:notesMasterId r:id="rId59"/>
  </p:notesMasterIdLst>
  <p:handoutMasterIdLst>
    <p:handoutMasterId r:id="rId60"/>
  </p:handoutMasterIdLst>
  <p:sldIdLst>
    <p:sldId id="313" r:id="rId12"/>
    <p:sldId id="342" r:id="rId13"/>
    <p:sldId id="352" r:id="rId14"/>
    <p:sldId id="304" r:id="rId15"/>
    <p:sldId id="308" r:id="rId16"/>
    <p:sldId id="306" r:id="rId17"/>
    <p:sldId id="309" r:id="rId18"/>
    <p:sldId id="361" r:id="rId19"/>
    <p:sldId id="319" r:id="rId20"/>
    <p:sldId id="312" r:id="rId21"/>
    <p:sldId id="341" r:id="rId22"/>
    <p:sldId id="359" r:id="rId23"/>
    <p:sldId id="380" r:id="rId24"/>
    <p:sldId id="343" r:id="rId25"/>
    <p:sldId id="344" r:id="rId26"/>
    <p:sldId id="345" r:id="rId27"/>
    <p:sldId id="369" r:id="rId28"/>
    <p:sldId id="370" r:id="rId29"/>
    <p:sldId id="362" r:id="rId30"/>
    <p:sldId id="363" r:id="rId31"/>
    <p:sldId id="364" r:id="rId32"/>
    <p:sldId id="365" r:id="rId33"/>
    <p:sldId id="366" r:id="rId34"/>
    <p:sldId id="367" r:id="rId35"/>
    <p:sldId id="368" r:id="rId36"/>
    <p:sldId id="373" r:id="rId37"/>
    <p:sldId id="379" r:id="rId38"/>
    <p:sldId id="372" r:id="rId39"/>
    <p:sldId id="376" r:id="rId40"/>
    <p:sldId id="374" r:id="rId41"/>
    <p:sldId id="375" r:id="rId42"/>
    <p:sldId id="377" r:id="rId43"/>
    <p:sldId id="378" r:id="rId44"/>
    <p:sldId id="329" r:id="rId45"/>
    <p:sldId id="339" r:id="rId46"/>
    <p:sldId id="305" r:id="rId47"/>
    <p:sldId id="320" r:id="rId48"/>
    <p:sldId id="321" r:id="rId49"/>
    <p:sldId id="323" r:id="rId50"/>
    <p:sldId id="327" r:id="rId51"/>
    <p:sldId id="324" r:id="rId52"/>
    <p:sldId id="325" r:id="rId53"/>
    <p:sldId id="351" r:id="rId54"/>
    <p:sldId id="355" r:id="rId55"/>
    <p:sldId id="358" r:id="rId56"/>
    <p:sldId id="356" r:id="rId57"/>
    <p:sldId id="337" r:id="rId5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2D1AF6E-FF7F-427C-988A-55A6BC322BBB}">
          <p14:sldIdLst>
            <p14:sldId id="313"/>
            <p14:sldId id="342"/>
            <p14:sldId id="352"/>
          </p14:sldIdLst>
        </p14:section>
        <p14:section name="Commodities" id="{3BC4A148-45C9-49C1-ABA9-200642C97AFA}">
          <p14:sldIdLst>
            <p14:sldId id="304"/>
            <p14:sldId id="308"/>
            <p14:sldId id="306"/>
            <p14:sldId id="309"/>
            <p14:sldId id="361"/>
            <p14:sldId id="319"/>
            <p14:sldId id="312"/>
          </p14:sldIdLst>
        </p14:section>
        <p14:section name="Item Trends" id="{21021045-F74F-4930-AAE9-B675CBD2F83E}">
          <p14:sldIdLst>
            <p14:sldId id="341"/>
            <p14:sldId id="359"/>
            <p14:sldId id="380"/>
            <p14:sldId id="343"/>
            <p14:sldId id="344"/>
            <p14:sldId id="345"/>
          </p14:sldIdLst>
        </p14:section>
        <p14:section name="Tool Updates" id="{B9286C0D-79DC-474E-BD26-B4F52FAB99C6}">
          <p14:sldIdLst>
            <p14:sldId id="369"/>
            <p14:sldId id="370"/>
            <p14:sldId id="362"/>
            <p14:sldId id="363"/>
          </p14:sldIdLst>
        </p14:section>
        <p14:section name="Letting Review" id="{405F47AE-1E49-46D3-80AD-7908C7E6B824}">
          <p14:sldIdLst>
            <p14:sldId id="364"/>
            <p14:sldId id="365"/>
            <p14:sldId id="366"/>
            <p14:sldId id="367"/>
            <p14:sldId id="368"/>
          </p14:sldIdLst>
        </p14:section>
        <p14:section name="Justification Attachments" id="{29023F5E-F80B-4A8A-97F3-FA3A66875AA5}">
          <p14:sldIdLst>
            <p14:sldId id="373"/>
            <p14:sldId id="379"/>
          </p14:sldIdLst>
        </p14:section>
        <p14:section name="Justifications" id="{78CCA7E6-DB01-4BDB-9AF0-430C7C1A0A08}">
          <p14:sldIdLst>
            <p14:sldId id="372"/>
            <p14:sldId id="376"/>
            <p14:sldId id="374"/>
            <p14:sldId id="375"/>
            <p14:sldId id="377"/>
            <p14:sldId id="378"/>
          </p14:sldIdLst>
        </p14:section>
        <p14:section name="FDM Updates" id="{D34CF1DF-5CE7-494D-B35E-47ABACD6213D}">
          <p14:sldIdLst>
            <p14:sldId id="329"/>
            <p14:sldId id="339"/>
            <p14:sldId id="305"/>
            <p14:sldId id="320"/>
            <p14:sldId id="321"/>
            <p14:sldId id="323"/>
            <p14:sldId id="327"/>
            <p14:sldId id="324"/>
            <p14:sldId id="325"/>
            <p14:sldId id="351"/>
          </p14:sldIdLst>
        </p14:section>
        <p14:section name="Bid Express Q&amp;A" id="{FE56F9BC-879F-4794-BB69-C25D4C6BA3A8}">
          <p14:sldIdLst>
            <p14:sldId id="355"/>
          </p14:sldIdLst>
        </p14:section>
        <p14:section name="Justifications" id="{B0C07132-BD47-459B-9444-1FF32C91ED5A}">
          <p14:sldIdLst>
            <p14:sldId id="358"/>
            <p14:sldId id="356"/>
          </p14:sldIdLst>
        </p14:section>
        <p14:section name="Conclusion" id="{1DE35479-92CE-464A-A961-B0A6438635A0}">
          <p14:sldIdLst>
            <p14:sldId id="3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D8B846"/>
    <a:srgbClr val="802F2D"/>
    <a:srgbClr val="E6E6E6"/>
    <a:srgbClr val="1E384B"/>
    <a:srgbClr val="00416A"/>
    <a:srgbClr val="004C97"/>
    <a:srgbClr val="D8B85E"/>
    <a:srgbClr val="004680"/>
    <a:srgbClr val="004F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4" autoAdjust="0"/>
    <p:restoredTop sz="65201" autoAdjust="0"/>
  </p:normalViewPr>
  <p:slideViewPr>
    <p:cSldViewPr snapToGrid="0">
      <p:cViewPr varScale="1">
        <p:scale>
          <a:sx n="56" d="100"/>
          <a:sy n="56" d="100"/>
        </p:scale>
        <p:origin x="1392" y="3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mad00fp1.dot.state.wi.us\w10bpd\PropMgt\Conferences\Transportation%20Improvement%20Conf\TIC%202022\fuelcostadjustmentcomputations%20TIC.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solidFill>
                <a:schemeClr val="accent1"/>
              </a:solidFill>
              <a:round/>
            </a:ln>
            <a:effectLst/>
          </c:spPr>
          <c:marker>
            <c:symbol val="none"/>
          </c:marker>
          <c:xVal>
            <c:numRef>
              <c:f>Fuel_Cost!$A$172:$A$293</c:f>
              <c:numCache>
                <c:formatCode>mm/dd/yy</c:formatCode>
                <c:ptCount val="122"/>
                <c:pt idx="0">
                  <c:v>41281</c:v>
                </c:pt>
                <c:pt idx="1">
                  <c:v>41309</c:v>
                </c:pt>
                <c:pt idx="2">
                  <c:v>41337</c:v>
                </c:pt>
                <c:pt idx="3">
                  <c:v>41372</c:v>
                </c:pt>
                <c:pt idx="4">
                  <c:v>41400</c:v>
                </c:pt>
                <c:pt idx="5">
                  <c:v>41428</c:v>
                </c:pt>
                <c:pt idx="6">
                  <c:v>41463</c:v>
                </c:pt>
                <c:pt idx="7">
                  <c:v>41491</c:v>
                </c:pt>
                <c:pt idx="8">
                  <c:v>41519</c:v>
                </c:pt>
                <c:pt idx="9">
                  <c:v>41554</c:v>
                </c:pt>
                <c:pt idx="10">
                  <c:v>41589</c:v>
                </c:pt>
                <c:pt idx="11">
                  <c:v>41617</c:v>
                </c:pt>
                <c:pt idx="12">
                  <c:v>41645</c:v>
                </c:pt>
                <c:pt idx="13">
                  <c:v>41673</c:v>
                </c:pt>
                <c:pt idx="14">
                  <c:v>41701</c:v>
                </c:pt>
                <c:pt idx="15">
                  <c:v>41736</c:v>
                </c:pt>
                <c:pt idx="16">
                  <c:v>41764</c:v>
                </c:pt>
                <c:pt idx="17">
                  <c:v>41792</c:v>
                </c:pt>
                <c:pt idx="18">
                  <c:v>41827</c:v>
                </c:pt>
                <c:pt idx="19">
                  <c:v>41855</c:v>
                </c:pt>
                <c:pt idx="20">
                  <c:v>41883</c:v>
                </c:pt>
                <c:pt idx="21">
                  <c:v>41918</c:v>
                </c:pt>
                <c:pt idx="22">
                  <c:v>41946</c:v>
                </c:pt>
                <c:pt idx="23">
                  <c:v>41974</c:v>
                </c:pt>
                <c:pt idx="24">
                  <c:v>42016</c:v>
                </c:pt>
                <c:pt idx="25">
                  <c:v>42037</c:v>
                </c:pt>
                <c:pt idx="26">
                  <c:v>42065</c:v>
                </c:pt>
                <c:pt idx="27">
                  <c:v>42100</c:v>
                </c:pt>
                <c:pt idx="28">
                  <c:v>42128</c:v>
                </c:pt>
                <c:pt idx="29">
                  <c:v>42156</c:v>
                </c:pt>
                <c:pt idx="30">
                  <c:v>42191</c:v>
                </c:pt>
                <c:pt idx="31">
                  <c:v>42219</c:v>
                </c:pt>
                <c:pt idx="32">
                  <c:v>42254</c:v>
                </c:pt>
                <c:pt idx="33">
                  <c:v>42282</c:v>
                </c:pt>
                <c:pt idx="34">
                  <c:v>42310</c:v>
                </c:pt>
                <c:pt idx="35">
                  <c:v>42345</c:v>
                </c:pt>
                <c:pt idx="36">
                  <c:v>42370</c:v>
                </c:pt>
                <c:pt idx="37">
                  <c:v>42401</c:v>
                </c:pt>
                <c:pt idx="38">
                  <c:v>42436</c:v>
                </c:pt>
                <c:pt idx="39">
                  <c:v>42464</c:v>
                </c:pt>
                <c:pt idx="40">
                  <c:v>42492</c:v>
                </c:pt>
                <c:pt idx="41">
                  <c:v>42527</c:v>
                </c:pt>
                <c:pt idx="42">
                  <c:v>42555</c:v>
                </c:pt>
                <c:pt idx="43">
                  <c:v>42583</c:v>
                </c:pt>
                <c:pt idx="44">
                  <c:v>42618</c:v>
                </c:pt>
                <c:pt idx="45">
                  <c:v>42646</c:v>
                </c:pt>
                <c:pt idx="46">
                  <c:v>42681</c:v>
                </c:pt>
                <c:pt idx="47">
                  <c:v>42709</c:v>
                </c:pt>
                <c:pt idx="48">
                  <c:v>42737</c:v>
                </c:pt>
                <c:pt idx="49">
                  <c:v>42772</c:v>
                </c:pt>
                <c:pt idx="50">
                  <c:v>42800</c:v>
                </c:pt>
                <c:pt idx="51">
                  <c:v>42828</c:v>
                </c:pt>
                <c:pt idx="52">
                  <c:v>42856</c:v>
                </c:pt>
                <c:pt idx="53">
                  <c:v>42891</c:v>
                </c:pt>
                <c:pt idx="54">
                  <c:v>42919</c:v>
                </c:pt>
                <c:pt idx="55">
                  <c:v>42954</c:v>
                </c:pt>
                <c:pt idx="56">
                  <c:v>42982</c:v>
                </c:pt>
                <c:pt idx="57">
                  <c:v>43010</c:v>
                </c:pt>
                <c:pt idx="58">
                  <c:v>43040</c:v>
                </c:pt>
                <c:pt idx="59">
                  <c:v>43073</c:v>
                </c:pt>
                <c:pt idx="60">
                  <c:v>43101</c:v>
                </c:pt>
                <c:pt idx="61">
                  <c:v>43136</c:v>
                </c:pt>
                <c:pt idx="62">
                  <c:v>43164</c:v>
                </c:pt>
                <c:pt idx="63">
                  <c:v>43192</c:v>
                </c:pt>
                <c:pt idx="64">
                  <c:v>43227</c:v>
                </c:pt>
                <c:pt idx="65">
                  <c:v>43255</c:v>
                </c:pt>
                <c:pt idx="66">
                  <c:v>43283</c:v>
                </c:pt>
                <c:pt idx="67">
                  <c:v>43314</c:v>
                </c:pt>
                <c:pt idx="68">
                  <c:v>43346</c:v>
                </c:pt>
                <c:pt idx="69">
                  <c:v>43374</c:v>
                </c:pt>
                <c:pt idx="70">
                  <c:v>43409</c:v>
                </c:pt>
                <c:pt idx="71">
                  <c:v>43437</c:v>
                </c:pt>
                <c:pt idx="72">
                  <c:v>43472</c:v>
                </c:pt>
                <c:pt idx="73">
                  <c:v>43500</c:v>
                </c:pt>
                <c:pt idx="74">
                  <c:v>43528</c:v>
                </c:pt>
                <c:pt idx="75">
                  <c:v>43556</c:v>
                </c:pt>
                <c:pt idx="76">
                  <c:v>43591</c:v>
                </c:pt>
                <c:pt idx="77">
                  <c:v>43619</c:v>
                </c:pt>
                <c:pt idx="78">
                  <c:v>43654</c:v>
                </c:pt>
                <c:pt idx="79">
                  <c:v>43682</c:v>
                </c:pt>
                <c:pt idx="80">
                  <c:v>43710</c:v>
                </c:pt>
                <c:pt idx="81">
                  <c:v>43745</c:v>
                </c:pt>
                <c:pt idx="82">
                  <c:v>43773</c:v>
                </c:pt>
                <c:pt idx="83">
                  <c:v>43801</c:v>
                </c:pt>
                <c:pt idx="84">
                  <c:v>43843</c:v>
                </c:pt>
                <c:pt idx="85">
                  <c:v>43864</c:v>
                </c:pt>
                <c:pt idx="86">
                  <c:v>43892</c:v>
                </c:pt>
                <c:pt idx="87">
                  <c:v>43927</c:v>
                </c:pt>
                <c:pt idx="88">
                  <c:v>43955</c:v>
                </c:pt>
                <c:pt idx="89">
                  <c:v>43983</c:v>
                </c:pt>
                <c:pt idx="90">
                  <c:v>44018</c:v>
                </c:pt>
                <c:pt idx="91">
                  <c:v>44046</c:v>
                </c:pt>
                <c:pt idx="92">
                  <c:v>44081</c:v>
                </c:pt>
                <c:pt idx="93">
                  <c:v>44109</c:v>
                </c:pt>
                <c:pt idx="94">
                  <c:v>44137</c:v>
                </c:pt>
                <c:pt idx="95">
                  <c:v>44172</c:v>
                </c:pt>
                <c:pt idx="96">
                  <c:v>44200</c:v>
                </c:pt>
                <c:pt idx="97">
                  <c:v>44228</c:v>
                </c:pt>
                <c:pt idx="98">
                  <c:v>44256</c:v>
                </c:pt>
                <c:pt idx="99">
                  <c:v>44291</c:v>
                </c:pt>
                <c:pt idx="100">
                  <c:v>44319</c:v>
                </c:pt>
                <c:pt idx="101">
                  <c:v>44354</c:v>
                </c:pt>
                <c:pt idx="102">
                  <c:v>44383</c:v>
                </c:pt>
                <c:pt idx="103">
                  <c:v>44410</c:v>
                </c:pt>
                <c:pt idx="104">
                  <c:v>44445</c:v>
                </c:pt>
                <c:pt idx="105">
                  <c:v>44473</c:v>
                </c:pt>
                <c:pt idx="106">
                  <c:v>44501</c:v>
                </c:pt>
                <c:pt idx="107">
                  <c:v>44536</c:v>
                </c:pt>
                <c:pt idx="108">
                  <c:v>44564</c:v>
                </c:pt>
                <c:pt idx="109">
                  <c:v>44599</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numCache>
            </c:numRef>
          </c:xVal>
          <c:yVal>
            <c:numRef>
              <c:f>Fuel_Cost!$J$172:$J$293</c:f>
              <c:numCache>
                <c:formatCode>0.0000</c:formatCode>
                <c:ptCount val="122"/>
                <c:pt idx="0">
                  <c:v>3.0567250000000001</c:v>
                </c:pt>
                <c:pt idx="1">
                  <c:v>3.21075</c:v>
                </c:pt>
                <c:pt idx="2">
                  <c:v>3.1782249999999999</c:v>
                </c:pt>
                <c:pt idx="3">
                  <c:v>3.2202499999999996</c:v>
                </c:pt>
                <c:pt idx="4">
                  <c:v>3.1478499999999996</c:v>
                </c:pt>
                <c:pt idx="5">
                  <c:v>3.0862750000000005</c:v>
                </c:pt>
                <c:pt idx="6">
                  <c:v>2.9770499999999998</c:v>
                </c:pt>
                <c:pt idx="7">
                  <c:v>3.1173500000000001</c:v>
                </c:pt>
                <c:pt idx="8">
                  <c:v>3.3018749999999999</c:v>
                </c:pt>
                <c:pt idx="9">
                  <c:v>3.0318999999999998</c:v>
                </c:pt>
                <c:pt idx="10">
                  <c:v>3.0071000000000003</c:v>
                </c:pt>
                <c:pt idx="11">
                  <c:v>3.0232999999999999</c:v>
                </c:pt>
                <c:pt idx="12">
                  <c:v>3.08175</c:v>
                </c:pt>
                <c:pt idx="13">
                  <c:v>3.109375</c:v>
                </c:pt>
                <c:pt idx="14">
                  <c:v>3.2529250000000003</c:v>
                </c:pt>
                <c:pt idx="15">
                  <c:v>3.0542750000000001</c:v>
                </c:pt>
                <c:pt idx="16">
                  <c:v>3.0759249999999998</c:v>
                </c:pt>
                <c:pt idx="17">
                  <c:v>3.014875</c:v>
                </c:pt>
                <c:pt idx="18">
                  <c:v>3.0063249999999999</c:v>
                </c:pt>
                <c:pt idx="19">
                  <c:v>2.9794499999999999</c:v>
                </c:pt>
                <c:pt idx="20">
                  <c:v>2.9079499999999996</c:v>
                </c:pt>
                <c:pt idx="21">
                  <c:v>2.773075</c:v>
                </c:pt>
                <c:pt idx="22">
                  <c:v>2.8838249999999999</c:v>
                </c:pt>
                <c:pt idx="23">
                  <c:v>2.7328250000000001</c:v>
                </c:pt>
                <c:pt idx="24">
                  <c:v>1.5501750000000001</c:v>
                </c:pt>
                <c:pt idx="25">
                  <c:v>1.6063499999999999</c:v>
                </c:pt>
                <c:pt idx="26">
                  <c:v>2.019425</c:v>
                </c:pt>
                <c:pt idx="27">
                  <c:v>1.7190749999999997</c:v>
                </c:pt>
                <c:pt idx="28">
                  <c:v>1.87405</c:v>
                </c:pt>
                <c:pt idx="29">
                  <c:v>1.9217249999999999</c:v>
                </c:pt>
                <c:pt idx="30">
                  <c:v>1.8562000000000001</c:v>
                </c:pt>
                <c:pt idx="31">
                  <c:v>1.67445</c:v>
                </c:pt>
                <c:pt idx="32">
                  <c:v>1.7404499999999998</c:v>
                </c:pt>
                <c:pt idx="33">
                  <c:v>1.6963499999999998</c:v>
                </c:pt>
                <c:pt idx="34">
                  <c:v>1.7446500000000003</c:v>
                </c:pt>
                <c:pt idx="35">
                  <c:v>1.2854250000000003</c:v>
                </c:pt>
                <c:pt idx="36">
                  <c:v>1.1420250000000001</c:v>
                </c:pt>
                <c:pt idx="37">
                  <c:v>1.094875</c:v>
                </c:pt>
                <c:pt idx="38">
                  <c:v>1.1935750000000001</c:v>
                </c:pt>
                <c:pt idx="39">
                  <c:v>1.2457</c:v>
                </c:pt>
                <c:pt idx="40">
                  <c:v>1.5330249999999999</c:v>
                </c:pt>
                <c:pt idx="41">
                  <c:v>1.626325</c:v>
                </c:pt>
                <c:pt idx="42">
                  <c:v>1.6221749999999997</c:v>
                </c:pt>
                <c:pt idx="43">
                  <c:v>1.38815</c:v>
                </c:pt>
                <c:pt idx="44">
                  <c:v>1.586525</c:v>
                </c:pt>
                <c:pt idx="45">
                  <c:v>1.6419999999999999</c:v>
                </c:pt>
                <c:pt idx="46">
                  <c:v>1.488375</c:v>
                </c:pt>
                <c:pt idx="47">
                  <c:v>1.5775749999999999</c:v>
                </c:pt>
                <c:pt idx="48">
                  <c:v>1.7233249999999998</c:v>
                </c:pt>
                <c:pt idx="49">
                  <c:v>1.6531499999999999</c:v>
                </c:pt>
                <c:pt idx="50">
                  <c:v>1.70295</c:v>
                </c:pt>
                <c:pt idx="51">
                  <c:v>1.6423499999999998</c:v>
                </c:pt>
                <c:pt idx="52">
                  <c:v>1.6355250000000001</c:v>
                </c:pt>
                <c:pt idx="53">
                  <c:v>1.6118749999999999</c:v>
                </c:pt>
                <c:pt idx="54">
                  <c:v>1.5263</c:v>
                </c:pt>
                <c:pt idx="55">
                  <c:v>1.776</c:v>
                </c:pt>
                <c:pt idx="56">
                  <c:v>1.8261750000000001</c:v>
                </c:pt>
                <c:pt idx="57">
                  <c:v>1.977975</c:v>
                </c:pt>
                <c:pt idx="58">
                  <c:v>1.9795500000000001</c:v>
                </c:pt>
                <c:pt idx="59">
                  <c:v>2.0047249999999996</c:v>
                </c:pt>
                <c:pt idx="60">
                  <c:v>2.1167500000000001</c:v>
                </c:pt>
                <c:pt idx="61">
                  <c:v>2.1577999999999999</c:v>
                </c:pt>
                <c:pt idx="62">
                  <c:v>1.990875</c:v>
                </c:pt>
                <c:pt idx="63">
                  <c:v>2.0660249999999998</c:v>
                </c:pt>
                <c:pt idx="64">
                  <c:v>2.2173749999999997</c:v>
                </c:pt>
                <c:pt idx="65">
                  <c:v>2.3323750000000003</c:v>
                </c:pt>
                <c:pt idx="66">
                  <c:v>2.3001750000000003</c:v>
                </c:pt>
                <c:pt idx="67">
                  <c:v>2.2338</c:v>
                </c:pt>
                <c:pt idx="68">
                  <c:v>2.3690500000000001</c:v>
                </c:pt>
                <c:pt idx="69">
                  <c:v>2.4490000000000003</c:v>
                </c:pt>
                <c:pt idx="70">
                  <c:v>2.3922499999999998</c:v>
                </c:pt>
                <c:pt idx="71">
                  <c:v>1.907775</c:v>
                </c:pt>
                <c:pt idx="72">
                  <c:v>1.6006</c:v>
                </c:pt>
                <c:pt idx="73">
                  <c:v>1.9612000000000001</c:v>
                </c:pt>
                <c:pt idx="74">
                  <c:v>2.1299250000000001</c:v>
                </c:pt>
                <c:pt idx="75">
                  <c:v>2.08785</c:v>
                </c:pt>
                <c:pt idx="76">
                  <c:v>2.1917249999999999</c:v>
                </c:pt>
                <c:pt idx="77">
                  <c:v>2.0722499999999999</c:v>
                </c:pt>
                <c:pt idx="78">
                  <c:v>1.94065</c:v>
                </c:pt>
                <c:pt idx="79">
                  <c:v>1.9899</c:v>
                </c:pt>
                <c:pt idx="80">
                  <c:v>1.8064000000000002</c:v>
                </c:pt>
                <c:pt idx="81">
                  <c:v>1.99055</c:v>
                </c:pt>
                <c:pt idx="82">
                  <c:v>1.9975749999999999</c:v>
                </c:pt>
                <c:pt idx="83">
                  <c:v>2.0954999999999999</c:v>
                </c:pt>
                <c:pt idx="84">
                  <c:v>1.8691750000000003</c:v>
                </c:pt>
                <c:pt idx="85">
                  <c:v>1.6991499999999999</c:v>
                </c:pt>
                <c:pt idx="86">
                  <c:v>1.6241749999999999</c:v>
                </c:pt>
                <c:pt idx="87">
                  <c:v>1.0411999999999999</c:v>
                </c:pt>
                <c:pt idx="88">
                  <c:v>0.82387499999999991</c:v>
                </c:pt>
                <c:pt idx="89">
                  <c:v>0.94120000000000004</c:v>
                </c:pt>
                <c:pt idx="90">
                  <c:v>1.2844</c:v>
                </c:pt>
                <c:pt idx="91">
                  <c:v>1.2785749999999998</c:v>
                </c:pt>
                <c:pt idx="92">
                  <c:v>1.2847499999999998</c:v>
                </c:pt>
                <c:pt idx="93">
                  <c:v>1.2575750000000001</c:v>
                </c:pt>
                <c:pt idx="94">
                  <c:v>1.2297500000000001</c:v>
                </c:pt>
                <c:pt idx="95">
                  <c:v>1.5078500000000004</c:v>
                </c:pt>
                <c:pt idx="96">
                  <c:v>1.5881749999999999</c:v>
                </c:pt>
                <c:pt idx="97">
                  <c:v>1.6889249999999998</c:v>
                </c:pt>
                <c:pt idx="98">
                  <c:v>2.0958999999999999</c:v>
                </c:pt>
                <c:pt idx="99">
                  <c:v>1.9543249999999999</c:v>
                </c:pt>
                <c:pt idx="100">
                  <c:v>2.1086</c:v>
                </c:pt>
                <c:pt idx="101">
                  <c:v>2.2552500000000002</c:v>
                </c:pt>
                <c:pt idx="102">
                  <c:v>2.1951000000000001</c:v>
                </c:pt>
                <c:pt idx="103">
                  <c:v>2.2797999999999998</c:v>
                </c:pt>
                <c:pt idx="104">
                  <c:v>2.2630750000000002</c:v>
                </c:pt>
                <c:pt idx="105">
                  <c:v>2.4592000000000001</c:v>
                </c:pt>
                <c:pt idx="106">
                  <c:v>2.4914749999999999</c:v>
                </c:pt>
                <c:pt idx="107">
                  <c:v>2.227125</c:v>
                </c:pt>
                <c:pt idx="108">
                  <c:v>2.3763749999999999</c:v>
                </c:pt>
                <c:pt idx="109">
                  <c:v>2.7678999999999996</c:v>
                </c:pt>
                <c:pt idx="110">
                  <c:v>3.4506000000000001</c:v>
                </c:pt>
                <c:pt idx="111">
                  <c:v>3.6623000000000001</c:v>
                </c:pt>
                <c:pt idx="112">
                  <c:v>4.1238999999999999</c:v>
                </c:pt>
                <c:pt idx="113">
                  <c:v>4.4481000000000002</c:v>
                </c:pt>
                <c:pt idx="114">
                  <c:v>4.2312000000000003</c:v>
                </c:pt>
                <c:pt idx="115">
                  <c:v>3.7919</c:v>
                </c:pt>
                <c:pt idx="116">
                  <c:v>4.0765000000000002</c:v>
                </c:pt>
                <c:pt idx="117">
                  <c:v>3.4523000000000001</c:v>
                </c:pt>
                <c:pt idx="118">
                  <c:v>4.1223000000000001</c:v>
                </c:pt>
                <c:pt idx="119">
                  <c:v>3.0886999999999998</c:v>
                </c:pt>
                <c:pt idx="120">
                  <c:v>2.9346999999999999</c:v>
                </c:pt>
                <c:pt idx="121">
                  <c:v>2.9982000000000002</c:v>
                </c:pt>
              </c:numCache>
            </c:numRef>
          </c:yVal>
          <c:smooth val="0"/>
          <c:extLst>
            <c:ext xmlns:c16="http://schemas.microsoft.com/office/drawing/2014/chart" uri="{C3380CC4-5D6E-409C-BE32-E72D297353CC}">
              <c16:uniqueId val="{00000000-CFC0-463E-B653-DE918F875EFF}"/>
            </c:ext>
          </c:extLst>
        </c:ser>
        <c:dLbls>
          <c:showLegendKey val="0"/>
          <c:showVal val="0"/>
          <c:showCatName val="0"/>
          <c:showSerName val="0"/>
          <c:showPercent val="0"/>
          <c:showBubbleSize val="0"/>
        </c:dLbls>
        <c:axId val="487736056"/>
        <c:axId val="1"/>
      </c:scatterChart>
      <c:valAx>
        <c:axId val="487736056"/>
        <c:scaling>
          <c:orientation val="minMax"/>
          <c:max val="44970"/>
          <c:min val="41277"/>
        </c:scaling>
        <c:delete val="0"/>
        <c:axPos val="b"/>
        <c:majorGridlines>
          <c:spPr>
            <a:ln w="9525" cap="flat" cmpd="sng" algn="ctr">
              <a:solidFill>
                <a:schemeClr val="tx1">
                  <a:lumMod val="15000"/>
                  <a:lumOff val="85000"/>
                </a:schemeClr>
              </a:solidFill>
              <a:round/>
            </a:ln>
            <a:effectLst/>
          </c:spPr>
        </c:majorGridlines>
        <c:numFmt formatCode="mm/dd/yy"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800" b="0" i="0" u="none" strike="noStrike" baseline="0">
                <a:solidFill>
                  <a:srgbClr val="424242"/>
                </a:solidFill>
                <a:latin typeface="Calibri"/>
                <a:ea typeface="Calibri"/>
                <a:cs typeface="Calibri"/>
              </a:defRPr>
            </a:pPr>
            <a:endParaRPr lang="en-US"/>
          </a:p>
        </c:txPr>
        <c:crossAx val="1"/>
        <c:crosses val="autoZero"/>
        <c:crossBetween val="midCat"/>
        <c:majorUnit val="365"/>
      </c:valAx>
      <c:valAx>
        <c:axId val="1"/>
        <c:scaling>
          <c:orientation val="minMax"/>
          <c:max val="4.5"/>
          <c:min val="0.5"/>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87736056"/>
        <c:crosses val="autoZero"/>
        <c:crossBetween val="midCat"/>
      </c:valAx>
      <c:spPr>
        <a:noFill/>
        <a:ln w="25400">
          <a:noFill/>
        </a:ln>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5350188225407678E-2"/>
          <c:y val="2.7162127669821089E-2"/>
          <c:w val="0.92246926946631669"/>
          <c:h val="0.77404230873850266"/>
        </c:manualLayout>
      </c:layout>
      <c:scatterChart>
        <c:scatterStyle val="lineMarker"/>
        <c:varyColors val="0"/>
        <c:ser>
          <c:idx val="0"/>
          <c:order val="0"/>
          <c:spPr>
            <a:ln>
              <a:solidFill>
                <a:schemeClr val="tx2">
                  <a:lumMod val="75000"/>
                </a:schemeClr>
              </a:solidFill>
            </a:ln>
          </c:spPr>
          <c:marker>
            <c:symbol val="diamond"/>
            <c:size val="7"/>
            <c:spPr>
              <a:solidFill>
                <a:schemeClr val="tx2">
                  <a:lumMod val="75000"/>
                </a:schemeClr>
              </a:solidFill>
              <a:ln>
                <a:solidFill>
                  <a:schemeClr val="tx2">
                    <a:lumMod val="75000"/>
                  </a:schemeClr>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28-8FC9-4E01-B506-7B41D46FE839}"/>
                </c:ext>
              </c:extLst>
            </c:dLbl>
            <c:dLbl>
              <c:idx val="2"/>
              <c:delete val="1"/>
              <c:extLst>
                <c:ext xmlns:c15="http://schemas.microsoft.com/office/drawing/2012/chart" uri="{CE6537A1-D6FC-4f65-9D91-7224C49458BB}"/>
                <c:ext xmlns:c16="http://schemas.microsoft.com/office/drawing/2014/chart" uri="{C3380CC4-5D6E-409C-BE32-E72D297353CC}">
                  <c16:uniqueId val="{00000027-8FC9-4E01-B506-7B41D46FE839}"/>
                </c:ext>
              </c:extLst>
            </c:dLbl>
            <c:dLbl>
              <c:idx val="4"/>
              <c:delete val="1"/>
              <c:extLst>
                <c:ext xmlns:c15="http://schemas.microsoft.com/office/drawing/2012/chart" uri="{CE6537A1-D6FC-4f65-9D91-7224C49458BB}"/>
                <c:ext xmlns:c16="http://schemas.microsoft.com/office/drawing/2014/chart" uri="{C3380CC4-5D6E-409C-BE32-E72D297353CC}">
                  <c16:uniqueId val="{00000026-8FC9-4E01-B506-7B41D46FE839}"/>
                </c:ext>
              </c:extLst>
            </c:dLbl>
            <c:dLbl>
              <c:idx val="5"/>
              <c:delete val="1"/>
              <c:extLst>
                <c:ext xmlns:c15="http://schemas.microsoft.com/office/drawing/2012/chart" uri="{CE6537A1-D6FC-4f65-9D91-7224C49458BB}"/>
                <c:ext xmlns:c16="http://schemas.microsoft.com/office/drawing/2014/chart" uri="{C3380CC4-5D6E-409C-BE32-E72D297353CC}">
                  <c16:uniqueId val="{00000025-8FC9-4E01-B506-7B41D46FE839}"/>
                </c:ext>
              </c:extLst>
            </c:dLbl>
            <c:dLbl>
              <c:idx val="6"/>
              <c:delete val="1"/>
              <c:extLst>
                <c:ext xmlns:c15="http://schemas.microsoft.com/office/drawing/2012/chart" uri="{CE6537A1-D6FC-4f65-9D91-7224C49458BB}"/>
                <c:ext xmlns:c16="http://schemas.microsoft.com/office/drawing/2014/chart" uri="{C3380CC4-5D6E-409C-BE32-E72D297353CC}">
                  <c16:uniqueId val="{00000024-8FC9-4E01-B506-7B41D46FE839}"/>
                </c:ext>
              </c:extLst>
            </c:dLbl>
            <c:dLbl>
              <c:idx val="8"/>
              <c:delete val="1"/>
              <c:extLst>
                <c:ext xmlns:c15="http://schemas.microsoft.com/office/drawing/2012/chart" uri="{CE6537A1-D6FC-4f65-9D91-7224C49458BB}"/>
                <c:ext xmlns:c16="http://schemas.microsoft.com/office/drawing/2014/chart" uri="{C3380CC4-5D6E-409C-BE32-E72D297353CC}">
                  <c16:uniqueId val="{00000023-8FC9-4E01-B506-7B41D46FE839}"/>
                </c:ext>
              </c:extLst>
            </c:dLbl>
            <c:dLbl>
              <c:idx val="9"/>
              <c:delete val="1"/>
              <c:extLst>
                <c:ext xmlns:c15="http://schemas.microsoft.com/office/drawing/2012/chart" uri="{CE6537A1-D6FC-4f65-9D91-7224C49458BB}"/>
                <c:ext xmlns:c16="http://schemas.microsoft.com/office/drawing/2014/chart" uri="{C3380CC4-5D6E-409C-BE32-E72D297353CC}">
                  <c16:uniqueId val="{00000022-8FC9-4E01-B506-7B41D46FE839}"/>
                </c:ext>
              </c:extLst>
            </c:dLbl>
            <c:dLbl>
              <c:idx val="10"/>
              <c:delete val="1"/>
              <c:extLst>
                <c:ext xmlns:c15="http://schemas.microsoft.com/office/drawing/2012/chart" uri="{CE6537A1-D6FC-4f65-9D91-7224C49458BB}"/>
                <c:ext xmlns:c16="http://schemas.microsoft.com/office/drawing/2014/chart" uri="{C3380CC4-5D6E-409C-BE32-E72D297353CC}">
                  <c16:uniqueId val="{00000021-8FC9-4E01-B506-7B41D46FE839}"/>
                </c:ext>
              </c:extLst>
            </c:dLbl>
            <c:dLbl>
              <c:idx val="12"/>
              <c:delete val="1"/>
              <c:extLst>
                <c:ext xmlns:c15="http://schemas.microsoft.com/office/drawing/2012/chart" uri="{CE6537A1-D6FC-4f65-9D91-7224C49458BB}"/>
                <c:ext xmlns:c16="http://schemas.microsoft.com/office/drawing/2014/chart" uri="{C3380CC4-5D6E-409C-BE32-E72D297353CC}">
                  <c16:uniqueId val="{00000020-8FC9-4E01-B506-7B41D46FE839}"/>
                </c:ext>
              </c:extLst>
            </c:dLbl>
            <c:dLbl>
              <c:idx val="13"/>
              <c:delete val="1"/>
              <c:extLst>
                <c:ext xmlns:c15="http://schemas.microsoft.com/office/drawing/2012/chart" uri="{CE6537A1-D6FC-4f65-9D91-7224C49458BB}"/>
                <c:ext xmlns:c16="http://schemas.microsoft.com/office/drawing/2014/chart" uri="{C3380CC4-5D6E-409C-BE32-E72D297353CC}">
                  <c16:uniqueId val="{0000001F-8FC9-4E01-B506-7B41D46FE839}"/>
                </c:ext>
              </c:extLst>
            </c:dLbl>
            <c:dLbl>
              <c:idx val="14"/>
              <c:delete val="1"/>
              <c:extLst>
                <c:ext xmlns:c15="http://schemas.microsoft.com/office/drawing/2012/chart" uri="{CE6537A1-D6FC-4f65-9D91-7224C49458BB}"/>
                <c:ext xmlns:c16="http://schemas.microsoft.com/office/drawing/2014/chart" uri="{C3380CC4-5D6E-409C-BE32-E72D297353CC}">
                  <c16:uniqueId val="{0000001E-8FC9-4E01-B506-7B41D46FE839}"/>
                </c:ext>
              </c:extLst>
            </c:dLbl>
            <c:dLbl>
              <c:idx val="16"/>
              <c:delete val="1"/>
              <c:extLst>
                <c:ext xmlns:c15="http://schemas.microsoft.com/office/drawing/2012/chart" uri="{CE6537A1-D6FC-4f65-9D91-7224C49458BB}"/>
                <c:ext xmlns:c16="http://schemas.microsoft.com/office/drawing/2014/chart" uri="{C3380CC4-5D6E-409C-BE32-E72D297353CC}">
                  <c16:uniqueId val="{0000001D-8FC9-4E01-B506-7B41D46FE839}"/>
                </c:ext>
              </c:extLst>
            </c:dLbl>
            <c:dLbl>
              <c:idx val="17"/>
              <c:delete val="1"/>
              <c:extLst>
                <c:ext xmlns:c15="http://schemas.microsoft.com/office/drawing/2012/chart" uri="{CE6537A1-D6FC-4f65-9D91-7224C49458BB}"/>
                <c:ext xmlns:c16="http://schemas.microsoft.com/office/drawing/2014/chart" uri="{C3380CC4-5D6E-409C-BE32-E72D297353CC}">
                  <c16:uniqueId val="{0000001C-8FC9-4E01-B506-7B41D46FE839}"/>
                </c:ext>
              </c:extLst>
            </c:dLbl>
            <c:dLbl>
              <c:idx val="18"/>
              <c:delete val="1"/>
              <c:extLst>
                <c:ext xmlns:c15="http://schemas.microsoft.com/office/drawing/2012/chart" uri="{CE6537A1-D6FC-4f65-9D91-7224C49458BB}"/>
                <c:ext xmlns:c16="http://schemas.microsoft.com/office/drawing/2014/chart" uri="{C3380CC4-5D6E-409C-BE32-E72D297353CC}">
                  <c16:uniqueId val="{0000001B-8FC9-4E01-B506-7B41D46FE839}"/>
                </c:ext>
              </c:extLst>
            </c:dLbl>
            <c:dLbl>
              <c:idx val="20"/>
              <c:delete val="1"/>
              <c:extLst>
                <c:ext xmlns:c15="http://schemas.microsoft.com/office/drawing/2012/chart" uri="{CE6537A1-D6FC-4f65-9D91-7224C49458BB}"/>
                <c:ext xmlns:c16="http://schemas.microsoft.com/office/drawing/2014/chart" uri="{C3380CC4-5D6E-409C-BE32-E72D297353CC}">
                  <c16:uniqueId val="{0000001A-8FC9-4E01-B506-7B41D46FE839}"/>
                </c:ext>
              </c:extLst>
            </c:dLbl>
            <c:dLbl>
              <c:idx val="21"/>
              <c:delete val="1"/>
              <c:extLst>
                <c:ext xmlns:c15="http://schemas.microsoft.com/office/drawing/2012/chart" uri="{CE6537A1-D6FC-4f65-9D91-7224C49458BB}"/>
                <c:ext xmlns:c16="http://schemas.microsoft.com/office/drawing/2014/chart" uri="{C3380CC4-5D6E-409C-BE32-E72D297353CC}">
                  <c16:uniqueId val="{00000019-8FC9-4E01-B506-7B41D46FE839}"/>
                </c:ext>
              </c:extLst>
            </c:dLbl>
            <c:dLbl>
              <c:idx val="22"/>
              <c:delete val="1"/>
              <c:extLst>
                <c:ext xmlns:c15="http://schemas.microsoft.com/office/drawing/2012/chart" uri="{CE6537A1-D6FC-4f65-9D91-7224C49458BB}"/>
                <c:ext xmlns:c16="http://schemas.microsoft.com/office/drawing/2014/chart" uri="{C3380CC4-5D6E-409C-BE32-E72D297353CC}">
                  <c16:uniqueId val="{00000018-8FC9-4E01-B506-7B41D46FE839}"/>
                </c:ext>
              </c:extLst>
            </c:dLbl>
            <c:dLbl>
              <c:idx val="24"/>
              <c:delete val="1"/>
              <c:extLst>
                <c:ext xmlns:c15="http://schemas.microsoft.com/office/drawing/2012/chart" uri="{CE6537A1-D6FC-4f65-9D91-7224C49458BB}"/>
                <c:ext xmlns:c16="http://schemas.microsoft.com/office/drawing/2014/chart" uri="{C3380CC4-5D6E-409C-BE32-E72D297353CC}">
                  <c16:uniqueId val="{00000017-8FC9-4E01-B506-7B41D46FE839}"/>
                </c:ext>
              </c:extLst>
            </c:dLbl>
            <c:dLbl>
              <c:idx val="25"/>
              <c:delete val="1"/>
              <c:extLst>
                <c:ext xmlns:c15="http://schemas.microsoft.com/office/drawing/2012/chart" uri="{CE6537A1-D6FC-4f65-9D91-7224C49458BB}"/>
                <c:ext xmlns:c16="http://schemas.microsoft.com/office/drawing/2014/chart" uri="{C3380CC4-5D6E-409C-BE32-E72D297353CC}">
                  <c16:uniqueId val="{00000016-8FC9-4E01-B506-7B41D46FE839}"/>
                </c:ext>
              </c:extLst>
            </c:dLbl>
            <c:dLbl>
              <c:idx val="26"/>
              <c:delete val="1"/>
              <c:extLst>
                <c:ext xmlns:c15="http://schemas.microsoft.com/office/drawing/2012/chart" uri="{CE6537A1-D6FC-4f65-9D91-7224C49458BB}"/>
                <c:ext xmlns:c16="http://schemas.microsoft.com/office/drawing/2014/chart" uri="{C3380CC4-5D6E-409C-BE32-E72D297353CC}">
                  <c16:uniqueId val="{00000015-8FC9-4E01-B506-7B41D46FE839}"/>
                </c:ext>
              </c:extLst>
            </c:dLbl>
            <c:dLbl>
              <c:idx val="28"/>
              <c:delete val="1"/>
              <c:extLst>
                <c:ext xmlns:c15="http://schemas.microsoft.com/office/drawing/2012/chart" uri="{CE6537A1-D6FC-4f65-9D91-7224C49458BB}"/>
                <c:ext xmlns:c16="http://schemas.microsoft.com/office/drawing/2014/chart" uri="{C3380CC4-5D6E-409C-BE32-E72D297353CC}">
                  <c16:uniqueId val="{00000014-8FC9-4E01-B506-7B41D46FE839}"/>
                </c:ext>
              </c:extLst>
            </c:dLbl>
            <c:dLbl>
              <c:idx val="29"/>
              <c:delete val="1"/>
              <c:extLst>
                <c:ext xmlns:c15="http://schemas.microsoft.com/office/drawing/2012/chart" uri="{CE6537A1-D6FC-4f65-9D91-7224C49458BB}"/>
                <c:ext xmlns:c16="http://schemas.microsoft.com/office/drawing/2014/chart" uri="{C3380CC4-5D6E-409C-BE32-E72D297353CC}">
                  <c16:uniqueId val="{00000013-8FC9-4E01-B506-7B41D46FE839}"/>
                </c:ext>
              </c:extLst>
            </c:dLbl>
            <c:dLbl>
              <c:idx val="30"/>
              <c:delete val="1"/>
              <c:extLst>
                <c:ext xmlns:c15="http://schemas.microsoft.com/office/drawing/2012/chart" uri="{CE6537A1-D6FC-4f65-9D91-7224C49458BB}"/>
                <c:ext xmlns:c16="http://schemas.microsoft.com/office/drawing/2014/chart" uri="{C3380CC4-5D6E-409C-BE32-E72D297353CC}">
                  <c16:uniqueId val="{00000012-8FC9-4E01-B506-7B41D46FE839}"/>
                </c:ext>
              </c:extLst>
            </c:dLbl>
            <c:dLbl>
              <c:idx val="32"/>
              <c:delete val="1"/>
              <c:extLst>
                <c:ext xmlns:c15="http://schemas.microsoft.com/office/drawing/2012/chart" uri="{CE6537A1-D6FC-4f65-9D91-7224C49458BB}"/>
                <c:ext xmlns:c16="http://schemas.microsoft.com/office/drawing/2014/chart" uri="{C3380CC4-5D6E-409C-BE32-E72D297353CC}">
                  <c16:uniqueId val="{00000011-8FC9-4E01-B506-7B41D46FE839}"/>
                </c:ext>
              </c:extLst>
            </c:dLbl>
            <c:dLbl>
              <c:idx val="33"/>
              <c:delete val="1"/>
              <c:extLst>
                <c:ext xmlns:c15="http://schemas.microsoft.com/office/drawing/2012/chart" uri="{CE6537A1-D6FC-4f65-9D91-7224C49458BB}"/>
                <c:ext xmlns:c16="http://schemas.microsoft.com/office/drawing/2014/chart" uri="{C3380CC4-5D6E-409C-BE32-E72D297353CC}">
                  <c16:uniqueId val="{00000010-8FC9-4E01-B506-7B41D46FE839}"/>
                </c:ext>
              </c:extLst>
            </c:dLbl>
            <c:dLbl>
              <c:idx val="34"/>
              <c:delete val="1"/>
              <c:extLst>
                <c:ext xmlns:c15="http://schemas.microsoft.com/office/drawing/2012/chart" uri="{CE6537A1-D6FC-4f65-9D91-7224C49458BB}"/>
                <c:ext xmlns:c16="http://schemas.microsoft.com/office/drawing/2014/chart" uri="{C3380CC4-5D6E-409C-BE32-E72D297353CC}">
                  <c16:uniqueId val="{0000000F-8FC9-4E01-B506-7B41D46FE839}"/>
                </c:ext>
              </c:extLst>
            </c:dLbl>
            <c:dLbl>
              <c:idx val="36"/>
              <c:delete val="1"/>
              <c:extLst>
                <c:ext xmlns:c15="http://schemas.microsoft.com/office/drawing/2012/chart" uri="{CE6537A1-D6FC-4f65-9D91-7224C49458BB}"/>
                <c:ext xmlns:c16="http://schemas.microsoft.com/office/drawing/2014/chart" uri="{C3380CC4-5D6E-409C-BE32-E72D297353CC}">
                  <c16:uniqueId val="{0000000E-8FC9-4E01-B506-7B41D46FE839}"/>
                </c:ext>
              </c:extLst>
            </c:dLbl>
            <c:dLbl>
              <c:idx val="37"/>
              <c:delete val="1"/>
              <c:extLst>
                <c:ext xmlns:c15="http://schemas.microsoft.com/office/drawing/2012/chart" uri="{CE6537A1-D6FC-4f65-9D91-7224C49458BB}"/>
                <c:ext xmlns:c16="http://schemas.microsoft.com/office/drawing/2014/chart" uri="{C3380CC4-5D6E-409C-BE32-E72D297353CC}">
                  <c16:uniqueId val="{0000000D-8FC9-4E01-B506-7B41D46FE839}"/>
                </c:ext>
              </c:extLst>
            </c:dLbl>
            <c:dLbl>
              <c:idx val="38"/>
              <c:delete val="1"/>
              <c:extLst>
                <c:ext xmlns:c15="http://schemas.microsoft.com/office/drawing/2012/chart" uri="{CE6537A1-D6FC-4f65-9D91-7224C49458BB}"/>
                <c:ext xmlns:c16="http://schemas.microsoft.com/office/drawing/2014/chart" uri="{C3380CC4-5D6E-409C-BE32-E72D297353CC}">
                  <c16:uniqueId val="{0000000C-8FC9-4E01-B506-7B41D46FE839}"/>
                </c:ext>
              </c:extLst>
            </c:dLbl>
            <c:dLbl>
              <c:idx val="40"/>
              <c:delete val="1"/>
              <c:extLst>
                <c:ext xmlns:c15="http://schemas.microsoft.com/office/drawing/2012/chart" uri="{CE6537A1-D6FC-4f65-9D91-7224C49458BB}"/>
                <c:ext xmlns:c16="http://schemas.microsoft.com/office/drawing/2014/chart" uri="{C3380CC4-5D6E-409C-BE32-E72D297353CC}">
                  <c16:uniqueId val="{0000000B-8FC9-4E01-B506-7B41D46FE839}"/>
                </c:ext>
              </c:extLst>
            </c:dLbl>
            <c:dLbl>
              <c:idx val="41"/>
              <c:delete val="1"/>
              <c:extLst>
                <c:ext xmlns:c15="http://schemas.microsoft.com/office/drawing/2012/chart" uri="{CE6537A1-D6FC-4f65-9D91-7224C49458BB}"/>
                <c:ext xmlns:c16="http://schemas.microsoft.com/office/drawing/2014/chart" uri="{C3380CC4-5D6E-409C-BE32-E72D297353CC}">
                  <c16:uniqueId val="{0000000A-8FC9-4E01-B506-7B41D46FE839}"/>
                </c:ext>
              </c:extLst>
            </c:dLbl>
            <c:dLbl>
              <c:idx val="42"/>
              <c:delete val="1"/>
              <c:extLst>
                <c:ext xmlns:c15="http://schemas.microsoft.com/office/drawing/2012/chart" uri="{CE6537A1-D6FC-4f65-9D91-7224C49458BB}"/>
                <c:ext xmlns:c16="http://schemas.microsoft.com/office/drawing/2014/chart" uri="{C3380CC4-5D6E-409C-BE32-E72D297353CC}">
                  <c16:uniqueId val="{00000009-8FC9-4E01-B506-7B41D46FE839}"/>
                </c:ext>
              </c:extLst>
            </c:dLbl>
            <c:dLbl>
              <c:idx val="44"/>
              <c:delete val="1"/>
              <c:extLst>
                <c:ext xmlns:c15="http://schemas.microsoft.com/office/drawing/2012/chart" uri="{CE6537A1-D6FC-4f65-9D91-7224C49458BB}"/>
                <c:ext xmlns:c16="http://schemas.microsoft.com/office/drawing/2014/chart" uri="{C3380CC4-5D6E-409C-BE32-E72D297353CC}">
                  <c16:uniqueId val="{00000008-8FC9-4E01-B506-7B41D46FE839}"/>
                </c:ext>
              </c:extLst>
            </c:dLbl>
            <c:dLbl>
              <c:idx val="45"/>
              <c:delete val="1"/>
              <c:extLst>
                <c:ext xmlns:c15="http://schemas.microsoft.com/office/drawing/2012/chart" uri="{CE6537A1-D6FC-4f65-9D91-7224C49458BB}"/>
                <c:ext xmlns:c16="http://schemas.microsoft.com/office/drawing/2014/chart" uri="{C3380CC4-5D6E-409C-BE32-E72D297353CC}">
                  <c16:uniqueId val="{00000007-8FC9-4E01-B506-7B41D46FE839}"/>
                </c:ext>
              </c:extLst>
            </c:dLbl>
            <c:dLbl>
              <c:idx val="46"/>
              <c:delete val="1"/>
              <c:extLst>
                <c:ext xmlns:c15="http://schemas.microsoft.com/office/drawing/2012/chart" uri="{CE6537A1-D6FC-4f65-9D91-7224C49458BB}"/>
                <c:ext xmlns:c16="http://schemas.microsoft.com/office/drawing/2014/chart" uri="{C3380CC4-5D6E-409C-BE32-E72D297353CC}">
                  <c16:uniqueId val="{00000006-8FC9-4E01-B506-7B41D46FE839}"/>
                </c:ext>
              </c:extLst>
            </c:dLbl>
            <c:dLbl>
              <c:idx val="48"/>
              <c:delete val="1"/>
              <c:extLst>
                <c:ext xmlns:c15="http://schemas.microsoft.com/office/drawing/2012/chart" uri="{CE6537A1-D6FC-4f65-9D91-7224C49458BB}"/>
                <c:ext xmlns:c16="http://schemas.microsoft.com/office/drawing/2014/chart" uri="{C3380CC4-5D6E-409C-BE32-E72D297353CC}">
                  <c16:uniqueId val="{00000003-8FC9-4E01-B506-7B41D46FE839}"/>
                </c:ext>
              </c:extLst>
            </c:dLbl>
            <c:dLbl>
              <c:idx val="49"/>
              <c:delete val="1"/>
              <c:extLst>
                <c:ext xmlns:c15="http://schemas.microsoft.com/office/drawing/2012/chart" uri="{CE6537A1-D6FC-4f65-9D91-7224C49458BB}"/>
                <c:ext xmlns:c16="http://schemas.microsoft.com/office/drawing/2014/chart" uri="{C3380CC4-5D6E-409C-BE32-E72D297353CC}">
                  <c16:uniqueId val="{00000004-8FC9-4E01-B506-7B41D46FE839}"/>
                </c:ext>
              </c:extLst>
            </c:dLbl>
            <c:dLbl>
              <c:idx val="50"/>
              <c:delete val="1"/>
              <c:extLst>
                <c:ext xmlns:c15="http://schemas.microsoft.com/office/drawing/2012/chart" uri="{CE6537A1-D6FC-4f65-9D91-7224C49458BB}"/>
                <c:ext xmlns:c16="http://schemas.microsoft.com/office/drawing/2014/chart" uri="{C3380CC4-5D6E-409C-BE32-E72D297353CC}">
                  <c16:uniqueId val="{00000005-8FC9-4E01-B506-7B41D46FE839}"/>
                </c:ext>
              </c:extLst>
            </c:dLbl>
            <c:dLbl>
              <c:idx val="51"/>
              <c:tx>
                <c:rich>
                  <a:bodyPr/>
                  <a:lstStyle/>
                  <a:p>
                    <a:fld id="{2992FA28-6427-4FF3-8974-433010FDA3CB}" type="YVALUE">
                      <a:rPr lang="en-US"/>
                      <a:pPr/>
                      <a:t>[Y VALUE]</a:t>
                    </a:fld>
                    <a:r>
                      <a:rPr lang="en-US"/>
                      <a:t>*</a:t>
                    </a:r>
                  </a:p>
                </c:rich>
              </c:tx>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C9-4E01-B506-7B41D46FE839}"/>
                </c:ext>
              </c:extLst>
            </c:dLbl>
            <c:numFmt formatCode="#,##0.0" sourceLinked="0"/>
            <c:spPr>
              <a:solidFill>
                <a:schemeClr val="bg1">
                  <a:alpha val="80000"/>
                </a:schemeClr>
              </a:solidFill>
              <a:ln>
                <a:noFill/>
              </a:ln>
              <a:effectLst/>
            </c:spPr>
            <c:txPr>
              <a:bodyPr rot="5400000" vert="horz" wrap="square" lIns="38100" tIns="19050" rIns="38100" bIns="19050" anchor="ctr">
                <a:spAutoFit/>
              </a:bodyPr>
              <a:lstStyle/>
              <a:p>
                <a:pPr>
                  <a:defRPr sz="20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Data!$A$9:$A$76</c:f>
              <c:numCache>
                <c:formatCode>0" Q1"</c:formatCode>
                <c:ptCount val="68"/>
                <c:pt idx="0">
                  <c:v>2010</c:v>
                </c:pt>
                <c:pt idx="1">
                  <c:v>2010.25</c:v>
                </c:pt>
                <c:pt idx="2">
                  <c:v>2010.5</c:v>
                </c:pt>
                <c:pt idx="3">
                  <c:v>2010.75</c:v>
                </c:pt>
                <c:pt idx="4">
                  <c:v>2011</c:v>
                </c:pt>
                <c:pt idx="5">
                  <c:v>2011.25</c:v>
                </c:pt>
                <c:pt idx="6">
                  <c:v>2011.5</c:v>
                </c:pt>
                <c:pt idx="7">
                  <c:v>2011.75</c:v>
                </c:pt>
                <c:pt idx="8">
                  <c:v>2012</c:v>
                </c:pt>
                <c:pt idx="9">
                  <c:v>2012.25</c:v>
                </c:pt>
                <c:pt idx="10">
                  <c:v>2012.5</c:v>
                </c:pt>
                <c:pt idx="11">
                  <c:v>2012.75</c:v>
                </c:pt>
                <c:pt idx="12">
                  <c:v>2013</c:v>
                </c:pt>
                <c:pt idx="13">
                  <c:v>2013.25</c:v>
                </c:pt>
                <c:pt idx="14">
                  <c:v>2013.5</c:v>
                </c:pt>
                <c:pt idx="15">
                  <c:v>2013.75</c:v>
                </c:pt>
                <c:pt idx="16">
                  <c:v>2014</c:v>
                </c:pt>
                <c:pt idx="17">
                  <c:v>2014.25</c:v>
                </c:pt>
                <c:pt idx="18">
                  <c:v>2014.5</c:v>
                </c:pt>
                <c:pt idx="19">
                  <c:v>2014.75</c:v>
                </c:pt>
                <c:pt idx="20">
                  <c:v>2015</c:v>
                </c:pt>
                <c:pt idx="21">
                  <c:v>2015.25</c:v>
                </c:pt>
                <c:pt idx="22">
                  <c:v>2015.5</c:v>
                </c:pt>
                <c:pt idx="23">
                  <c:v>2015.75</c:v>
                </c:pt>
                <c:pt idx="24">
                  <c:v>2016</c:v>
                </c:pt>
                <c:pt idx="25">
                  <c:v>2016.25</c:v>
                </c:pt>
                <c:pt idx="26">
                  <c:v>2016.5</c:v>
                </c:pt>
                <c:pt idx="27">
                  <c:v>2016.75</c:v>
                </c:pt>
                <c:pt idx="28">
                  <c:v>2017</c:v>
                </c:pt>
                <c:pt idx="29">
                  <c:v>2017.25</c:v>
                </c:pt>
                <c:pt idx="30">
                  <c:v>2017.5</c:v>
                </c:pt>
                <c:pt idx="31">
                  <c:v>2017.75</c:v>
                </c:pt>
                <c:pt idx="32">
                  <c:v>2018</c:v>
                </c:pt>
                <c:pt idx="33">
                  <c:v>2018.25</c:v>
                </c:pt>
                <c:pt idx="34">
                  <c:v>2018.5</c:v>
                </c:pt>
                <c:pt idx="35">
                  <c:v>2018.75</c:v>
                </c:pt>
                <c:pt idx="36">
                  <c:v>2019</c:v>
                </c:pt>
                <c:pt idx="37">
                  <c:v>2019.25</c:v>
                </c:pt>
                <c:pt idx="38">
                  <c:v>2019.5</c:v>
                </c:pt>
                <c:pt idx="39">
                  <c:v>2019.75</c:v>
                </c:pt>
                <c:pt idx="40">
                  <c:v>2020</c:v>
                </c:pt>
                <c:pt idx="41">
                  <c:v>2020.25</c:v>
                </c:pt>
                <c:pt idx="42">
                  <c:v>2020.5</c:v>
                </c:pt>
                <c:pt idx="43">
                  <c:v>2020.75</c:v>
                </c:pt>
                <c:pt idx="44">
                  <c:v>2021</c:v>
                </c:pt>
                <c:pt idx="45">
                  <c:v>2021.25</c:v>
                </c:pt>
                <c:pt idx="46">
                  <c:v>2021.5</c:v>
                </c:pt>
                <c:pt idx="47">
                  <c:v>2021.75</c:v>
                </c:pt>
                <c:pt idx="48">
                  <c:v>2022</c:v>
                </c:pt>
                <c:pt idx="49">
                  <c:v>2022.25</c:v>
                </c:pt>
                <c:pt idx="50">
                  <c:v>2022.5</c:v>
                </c:pt>
                <c:pt idx="51">
                  <c:v>2022.75</c:v>
                </c:pt>
              </c:numCache>
            </c:numRef>
          </c:xVal>
          <c:yVal>
            <c:numRef>
              <c:f>Data!$E$9:$E$76</c:f>
              <c:numCache>
                <c:formatCode>General</c:formatCode>
                <c:ptCount val="68"/>
                <c:pt idx="0">
                  <c:v>100</c:v>
                </c:pt>
                <c:pt idx="1">
                  <c:v>100.95992357969088</c:v>
                </c:pt>
                <c:pt idx="2">
                  <c:v>102.23759187852119</c:v>
                </c:pt>
                <c:pt idx="3">
                  <c:v>102.84028392188603</c:v>
                </c:pt>
                <c:pt idx="4">
                  <c:v>103.07286916938638</c:v>
                </c:pt>
                <c:pt idx="5">
                  <c:v>104.10020864871241</c:v>
                </c:pt>
                <c:pt idx="6">
                  <c:v>104.48910669014565</c:v>
                </c:pt>
                <c:pt idx="7">
                  <c:v>106.92478087268556</c:v>
                </c:pt>
                <c:pt idx="8">
                  <c:v>109.99661667518201</c:v>
                </c:pt>
                <c:pt idx="9">
                  <c:v>111.22196806157886</c:v>
                </c:pt>
                <c:pt idx="10">
                  <c:v>112.08184113149605</c:v>
                </c:pt>
                <c:pt idx="11">
                  <c:v>112.44055487449521</c:v>
                </c:pt>
                <c:pt idx="12">
                  <c:v>110.17783295023784</c:v>
                </c:pt>
                <c:pt idx="13">
                  <c:v>112.57741910077233</c:v>
                </c:pt>
                <c:pt idx="14">
                  <c:v>116.16724115223269</c:v>
                </c:pt>
                <c:pt idx="15">
                  <c:v>114.72393319108299</c:v>
                </c:pt>
                <c:pt idx="16">
                  <c:v>118.09278079707303</c:v>
                </c:pt>
                <c:pt idx="17">
                  <c:v>119.27121958002672</c:v>
                </c:pt>
                <c:pt idx="18">
                  <c:v>119.81283986029929</c:v>
                </c:pt>
                <c:pt idx="19">
                  <c:v>124.11836587639624</c:v>
                </c:pt>
                <c:pt idx="20">
                  <c:v>124.7884871612046</c:v>
                </c:pt>
                <c:pt idx="21">
                  <c:v>123.96236168581981</c:v>
                </c:pt>
                <c:pt idx="22">
                  <c:v>128.43050667636433</c:v>
                </c:pt>
                <c:pt idx="23">
                  <c:v>129.11384119484956</c:v>
                </c:pt>
                <c:pt idx="24">
                  <c:v>127.50839349705403</c:v>
                </c:pt>
                <c:pt idx="25">
                  <c:v>128.67694318301452</c:v>
                </c:pt>
                <c:pt idx="26">
                  <c:v>121.80232347397342</c:v>
                </c:pt>
                <c:pt idx="27">
                  <c:v>120.38196433775487</c:v>
                </c:pt>
                <c:pt idx="28">
                  <c:v>123.68260975854463</c:v>
                </c:pt>
                <c:pt idx="29">
                  <c:v>121.87463960189756</c:v>
                </c:pt>
                <c:pt idx="30">
                  <c:v>121.83402776626014</c:v>
                </c:pt>
                <c:pt idx="31">
                  <c:v>121.34946382103199</c:v>
                </c:pt>
                <c:pt idx="32">
                  <c:v>122.58586901428066</c:v>
                </c:pt>
                <c:pt idx="33">
                  <c:v>125.40826577298066</c:v>
                </c:pt>
                <c:pt idx="34">
                  <c:v>128.89787822993765</c:v>
                </c:pt>
                <c:pt idx="35">
                  <c:v>134.82366362546969</c:v>
                </c:pt>
                <c:pt idx="36">
                  <c:v>136.42663395386074</c:v>
                </c:pt>
                <c:pt idx="37">
                  <c:v>140.78334311877757</c:v>
                </c:pt>
                <c:pt idx="38">
                  <c:v>140.36518720005935</c:v>
                </c:pt>
                <c:pt idx="39">
                  <c:v>145.37618873617643</c:v>
                </c:pt>
                <c:pt idx="40">
                  <c:v>149.95438988599253</c:v>
                </c:pt>
                <c:pt idx="41">
                  <c:v>149.655685989082</c:v>
                </c:pt>
                <c:pt idx="42">
                  <c:v>149.95368953952971</c:v>
                </c:pt>
                <c:pt idx="43">
                  <c:v>147.79452389639766</c:v>
                </c:pt>
                <c:pt idx="44">
                  <c:v>144.3501012792581</c:v>
                </c:pt>
                <c:pt idx="45">
                  <c:v>143.62885857060172</c:v>
                </c:pt>
                <c:pt idx="46">
                  <c:v>146.31900217533959</c:v>
                </c:pt>
                <c:pt idx="47">
                  <c:v>150.58453820830908</c:v>
                </c:pt>
                <c:pt idx="48">
                  <c:v>158.27360407299128</c:v>
                </c:pt>
                <c:pt idx="49">
                  <c:v>170.50634208888664</c:v>
                </c:pt>
                <c:pt idx="50">
                  <c:v>172.96477021477764</c:v>
                </c:pt>
                <c:pt idx="51">
                  <c:v>180.78984748895007</c:v>
                </c:pt>
              </c:numCache>
            </c:numRef>
          </c:yVal>
          <c:smooth val="0"/>
          <c:extLst>
            <c:ext xmlns:c15="http://schemas.microsoft.com/office/drawing/2012/chart" uri="{02D57815-91ED-43cb-92C2-25804820EDAC}">
              <c15:filteredSeriesTitle>
                <c15:tx>
                  <c:strRef>
                    <c:extLst>
                      <c:ext uri="{02D57815-91ED-43cb-92C2-25804820EDAC}">
                        <c15:formulaRef>
                          <c15:sqref>'WI CCI'!#REF!</c15:sqref>
                        </c15:formulaRef>
                      </c:ext>
                    </c:extLst>
                    <c:strCache>
                      <c:ptCount val="1"/>
                      <c:pt idx="0">
                        <c:v>#REF!</c:v>
                      </c:pt>
                    </c:strCache>
                  </c:strRef>
                </c15:tx>
              </c15:filteredSeriesTitle>
            </c:ext>
            <c:ext xmlns:c16="http://schemas.microsoft.com/office/drawing/2014/chart" uri="{C3380CC4-5D6E-409C-BE32-E72D297353CC}">
              <c16:uniqueId val="{00000001-8FC9-4E01-B506-7B41D46FE839}"/>
            </c:ext>
          </c:extLst>
        </c:ser>
        <c:dLbls>
          <c:showLegendKey val="0"/>
          <c:showVal val="0"/>
          <c:showCatName val="0"/>
          <c:showSerName val="0"/>
          <c:showPercent val="0"/>
          <c:showBubbleSize val="0"/>
        </c:dLbls>
        <c:axId val="453408152"/>
        <c:axId val="453408544"/>
        <c:extLst/>
      </c:scatterChart>
      <c:valAx>
        <c:axId val="453408152"/>
        <c:scaling>
          <c:orientation val="minMax"/>
          <c:max val="2022.875"/>
          <c:min val="2009.875"/>
        </c:scaling>
        <c:delete val="0"/>
        <c:axPos val="b"/>
        <c:majorGridlines/>
        <c:minorGridlines/>
        <c:title>
          <c:tx>
            <c:rich>
              <a:bodyPr/>
              <a:lstStyle/>
              <a:p>
                <a:pPr>
                  <a:defRPr sz="2400"/>
                </a:pPr>
                <a:r>
                  <a:rPr lang="en-US" sz="2400"/>
                  <a:t>Calendar Year</a:t>
                </a:r>
              </a:p>
            </c:rich>
          </c:tx>
          <c:overlay val="0"/>
        </c:title>
        <c:numFmt formatCode="0&quot; Q1&quot;" sourceLinked="1"/>
        <c:majorTickMark val="out"/>
        <c:minorTickMark val="none"/>
        <c:tickLblPos val="nextTo"/>
        <c:txPr>
          <a:bodyPr/>
          <a:lstStyle/>
          <a:p>
            <a:pPr>
              <a:defRPr sz="1600"/>
            </a:pPr>
            <a:endParaRPr lang="en-US"/>
          </a:p>
        </c:txPr>
        <c:crossAx val="453408544"/>
        <c:crosses val="autoZero"/>
        <c:crossBetween val="midCat"/>
        <c:majorUnit val="1"/>
        <c:minorUnit val="0.25"/>
      </c:valAx>
      <c:valAx>
        <c:axId val="453408544"/>
        <c:scaling>
          <c:orientation val="minMax"/>
          <c:min val="80"/>
        </c:scaling>
        <c:delete val="0"/>
        <c:axPos val="l"/>
        <c:majorGridlines/>
        <c:minorGridlines/>
        <c:numFmt formatCode="General" sourceLinked="1"/>
        <c:majorTickMark val="out"/>
        <c:minorTickMark val="none"/>
        <c:tickLblPos val="nextTo"/>
        <c:txPr>
          <a:bodyPr/>
          <a:lstStyle/>
          <a:p>
            <a:pPr>
              <a:defRPr sz="2000"/>
            </a:pPr>
            <a:endParaRPr lang="en-US"/>
          </a:p>
        </c:txPr>
        <c:crossAx val="453408152"/>
        <c:crosses val="autoZero"/>
        <c:crossBetween val="midCat"/>
        <c:minorUnit val="5"/>
      </c:valAx>
    </c:plotArea>
    <c:plotVisOnly val="1"/>
    <c:dispBlanksAs val="gap"/>
    <c:showDLblsOverMax val="0"/>
  </c:chart>
  <c:spPr>
    <a:solidFill>
      <a:sysClr val="window" lastClr="FFFFFF"/>
    </a:solidFill>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33C582-3D49-489C-A19F-A985B8D29673}" type="doc">
      <dgm:prSet loTypeId="urn:microsoft.com/office/officeart/2005/8/layout/hList9" loCatId="list" qsTypeId="urn:microsoft.com/office/officeart/2005/8/quickstyle/simple2" qsCatId="simple" csTypeId="urn:microsoft.com/office/officeart/2005/8/colors/accent5_2" csCatId="accent5" phldr="1"/>
      <dgm:spPr/>
      <dgm:t>
        <a:bodyPr/>
        <a:lstStyle/>
        <a:p>
          <a:endParaRPr lang="en-US"/>
        </a:p>
      </dgm:t>
    </dgm:pt>
    <dgm:pt modelId="{6ADA8E8A-B87C-4534-B701-BB1862356569}">
      <dgm:prSet phldrT="[Text]"/>
      <dgm:spPr/>
      <dgm:t>
        <a:bodyPr/>
        <a:lstStyle/>
        <a:p>
          <a:r>
            <a:rPr lang="en-US" dirty="0"/>
            <a:t>Wed.</a:t>
          </a:r>
        </a:p>
      </dgm:t>
    </dgm:pt>
    <dgm:pt modelId="{808E8509-9BFD-442A-B338-0146F4E566B6}" type="parTrans" cxnId="{EF879988-D84F-4FA9-9E97-FEB41761BCC5}">
      <dgm:prSet/>
      <dgm:spPr/>
      <dgm:t>
        <a:bodyPr/>
        <a:lstStyle/>
        <a:p>
          <a:endParaRPr lang="en-US"/>
        </a:p>
      </dgm:t>
    </dgm:pt>
    <dgm:pt modelId="{206B27ED-2F92-4DCB-9E9C-9169D9734D2E}" type="sibTrans" cxnId="{EF879988-D84F-4FA9-9E97-FEB41761BCC5}">
      <dgm:prSet/>
      <dgm:spPr/>
      <dgm:t>
        <a:bodyPr/>
        <a:lstStyle/>
        <a:p>
          <a:endParaRPr lang="en-US"/>
        </a:p>
      </dgm:t>
    </dgm:pt>
    <dgm:pt modelId="{C225786E-D339-4042-96AF-908BEF4FCBFB}">
      <dgm:prSet phldrT="[Text]"/>
      <dgm:spPr/>
      <dgm:t>
        <a:bodyPr/>
        <a:lstStyle/>
        <a:p>
          <a:r>
            <a:rPr lang="en-US" dirty="0"/>
            <a:t>Generate Reports</a:t>
          </a:r>
        </a:p>
      </dgm:t>
    </dgm:pt>
    <dgm:pt modelId="{EBAC69B8-8F9A-41B7-8968-5C952526EF93}" type="parTrans" cxnId="{D13613F8-3152-4740-9E17-49EB22172B5A}">
      <dgm:prSet/>
      <dgm:spPr/>
      <dgm:t>
        <a:bodyPr/>
        <a:lstStyle/>
        <a:p>
          <a:endParaRPr lang="en-US"/>
        </a:p>
      </dgm:t>
    </dgm:pt>
    <dgm:pt modelId="{16AD5B0F-2734-493C-8205-825C31EA9A05}" type="sibTrans" cxnId="{D13613F8-3152-4740-9E17-49EB22172B5A}">
      <dgm:prSet/>
      <dgm:spPr/>
      <dgm:t>
        <a:bodyPr/>
        <a:lstStyle/>
        <a:p>
          <a:endParaRPr lang="en-US"/>
        </a:p>
      </dgm:t>
    </dgm:pt>
    <dgm:pt modelId="{12ADE7FB-4051-4184-9365-2E7CE20B54F7}">
      <dgm:prSet phldrT="[Text]"/>
      <dgm:spPr/>
      <dgm:t>
        <a:bodyPr/>
        <a:lstStyle/>
        <a:p>
          <a:r>
            <a:rPr lang="en-US" dirty="0"/>
            <a:t>Send justification emails</a:t>
          </a:r>
        </a:p>
      </dgm:t>
    </dgm:pt>
    <dgm:pt modelId="{C76A1B2E-74F6-46C7-857A-D44D359E8F1E}" type="parTrans" cxnId="{7DD021A8-C1A9-4731-A038-1A1A54DA0863}">
      <dgm:prSet/>
      <dgm:spPr/>
      <dgm:t>
        <a:bodyPr/>
        <a:lstStyle/>
        <a:p>
          <a:endParaRPr lang="en-US"/>
        </a:p>
      </dgm:t>
    </dgm:pt>
    <dgm:pt modelId="{0D43E422-FDD7-4830-8A31-D87619251D4D}" type="sibTrans" cxnId="{7DD021A8-C1A9-4731-A038-1A1A54DA0863}">
      <dgm:prSet/>
      <dgm:spPr/>
      <dgm:t>
        <a:bodyPr/>
        <a:lstStyle/>
        <a:p>
          <a:endParaRPr lang="en-US"/>
        </a:p>
      </dgm:t>
    </dgm:pt>
    <dgm:pt modelId="{CF3F780D-E977-4B94-B38A-EE5A4AC5A81F}">
      <dgm:prSet/>
      <dgm:spPr/>
      <dgm:t>
        <a:bodyPr/>
        <a:lstStyle/>
        <a:p>
          <a:r>
            <a:rPr lang="en-US" dirty="0"/>
            <a:t>Thu.</a:t>
          </a:r>
        </a:p>
      </dgm:t>
    </dgm:pt>
    <dgm:pt modelId="{9E465D28-EF65-45D4-AC64-2B49EA3A3376}" type="parTrans" cxnId="{5E85FF43-F1F4-4C8F-BFC5-513FEA9D9A8C}">
      <dgm:prSet/>
      <dgm:spPr/>
      <dgm:t>
        <a:bodyPr/>
        <a:lstStyle/>
        <a:p>
          <a:endParaRPr lang="en-US"/>
        </a:p>
      </dgm:t>
    </dgm:pt>
    <dgm:pt modelId="{97A288B3-337F-483C-B633-B58284262070}" type="sibTrans" cxnId="{5E85FF43-F1F4-4C8F-BFC5-513FEA9D9A8C}">
      <dgm:prSet/>
      <dgm:spPr/>
      <dgm:t>
        <a:bodyPr/>
        <a:lstStyle/>
        <a:p>
          <a:endParaRPr lang="en-US"/>
        </a:p>
      </dgm:t>
    </dgm:pt>
    <dgm:pt modelId="{5B1C7677-24D8-40A2-B7BA-40661DD4848F}">
      <dgm:prSet/>
      <dgm:spPr/>
      <dgm:t>
        <a:bodyPr/>
        <a:lstStyle/>
        <a:p>
          <a:r>
            <a:rPr lang="en-US" dirty="0"/>
            <a:t>Begin letting review</a:t>
          </a:r>
        </a:p>
      </dgm:t>
    </dgm:pt>
    <dgm:pt modelId="{013F2D57-6839-4E42-9FF9-E99370912766}" type="parTrans" cxnId="{AB520F2A-2A96-4AF1-86FD-9C4F043B2ED1}">
      <dgm:prSet/>
      <dgm:spPr/>
      <dgm:t>
        <a:bodyPr/>
        <a:lstStyle/>
        <a:p>
          <a:endParaRPr lang="en-US"/>
        </a:p>
      </dgm:t>
    </dgm:pt>
    <dgm:pt modelId="{1E9597AF-4410-4344-AF90-254553D3B4F7}" type="sibTrans" cxnId="{AB520F2A-2A96-4AF1-86FD-9C4F043B2ED1}">
      <dgm:prSet/>
      <dgm:spPr/>
      <dgm:t>
        <a:bodyPr/>
        <a:lstStyle/>
        <a:p>
          <a:endParaRPr lang="en-US"/>
        </a:p>
      </dgm:t>
    </dgm:pt>
    <dgm:pt modelId="{BD73409E-B33C-438A-AB2D-F5B7D43BE70D}">
      <dgm:prSet/>
      <dgm:spPr/>
      <dgm:t>
        <a:bodyPr/>
        <a:lstStyle/>
        <a:p>
          <a:r>
            <a:rPr lang="en-US" dirty="0"/>
            <a:t>Letting review</a:t>
          </a:r>
        </a:p>
      </dgm:t>
    </dgm:pt>
    <dgm:pt modelId="{371D777C-C9C5-400E-87EA-B55F5240BCC5}" type="parTrans" cxnId="{586BBA3D-EEAE-4D59-83ED-38A0BEBA6CB2}">
      <dgm:prSet/>
      <dgm:spPr/>
      <dgm:t>
        <a:bodyPr/>
        <a:lstStyle/>
        <a:p>
          <a:endParaRPr lang="en-US"/>
        </a:p>
      </dgm:t>
    </dgm:pt>
    <dgm:pt modelId="{E43BE1D6-BF4A-4ACB-9CB4-422892B57A9F}" type="sibTrans" cxnId="{586BBA3D-EEAE-4D59-83ED-38A0BEBA6CB2}">
      <dgm:prSet/>
      <dgm:spPr/>
      <dgm:t>
        <a:bodyPr/>
        <a:lstStyle/>
        <a:p>
          <a:endParaRPr lang="en-US"/>
        </a:p>
      </dgm:t>
    </dgm:pt>
    <dgm:pt modelId="{B89022A5-8885-4930-B53F-F3C16FB277F1}">
      <dgm:prSet/>
      <dgm:spPr/>
      <dgm:t>
        <a:bodyPr/>
        <a:lstStyle/>
        <a:p>
          <a:r>
            <a:rPr lang="en-US" dirty="0"/>
            <a:t>Fri. to Mon.</a:t>
          </a:r>
        </a:p>
      </dgm:t>
    </dgm:pt>
    <dgm:pt modelId="{4B925A89-401E-40EE-98BF-7E1183BC281A}" type="parTrans" cxnId="{7DBCEDF3-ACF4-44FF-89A7-6621FD14E3D1}">
      <dgm:prSet/>
      <dgm:spPr/>
      <dgm:t>
        <a:bodyPr/>
        <a:lstStyle/>
        <a:p>
          <a:endParaRPr lang="en-US"/>
        </a:p>
      </dgm:t>
    </dgm:pt>
    <dgm:pt modelId="{9785B748-9015-4162-B49B-85733769911C}" type="sibTrans" cxnId="{7DBCEDF3-ACF4-44FF-89A7-6621FD14E3D1}">
      <dgm:prSet/>
      <dgm:spPr/>
      <dgm:t>
        <a:bodyPr/>
        <a:lstStyle/>
        <a:p>
          <a:endParaRPr lang="en-US"/>
        </a:p>
      </dgm:t>
    </dgm:pt>
    <dgm:pt modelId="{1FD7867E-DFE5-48D6-B1D9-D5F9735ABE6C}">
      <dgm:prSet/>
      <dgm:spPr/>
      <dgm:t>
        <a:bodyPr/>
        <a:lstStyle/>
        <a:p>
          <a:r>
            <a:rPr lang="en-US" dirty="0"/>
            <a:t>Letting review</a:t>
          </a:r>
        </a:p>
      </dgm:t>
    </dgm:pt>
    <dgm:pt modelId="{71A5F2B0-D526-4F80-B0EE-FFB5487AA36C}" type="parTrans" cxnId="{D155A8BF-C3BD-4D8A-AC43-7202C2672DF1}">
      <dgm:prSet/>
      <dgm:spPr/>
      <dgm:t>
        <a:bodyPr/>
        <a:lstStyle/>
        <a:p>
          <a:endParaRPr lang="en-US"/>
        </a:p>
      </dgm:t>
    </dgm:pt>
    <dgm:pt modelId="{4F49F135-FDBB-4BB0-AAFE-A7DC1D08421D}" type="sibTrans" cxnId="{D155A8BF-C3BD-4D8A-AC43-7202C2672DF1}">
      <dgm:prSet/>
      <dgm:spPr/>
      <dgm:t>
        <a:bodyPr/>
        <a:lstStyle/>
        <a:p>
          <a:endParaRPr lang="en-US"/>
        </a:p>
      </dgm:t>
    </dgm:pt>
    <dgm:pt modelId="{73EF81F2-DE82-4213-AC89-020570516202}">
      <dgm:prSet/>
      <dgm:spPr/>
      <dgm:t>
        <a:bodyPr/>
        <a:lstStyle/>
        <a:p>
          <a:r>
            <a:rPr lang="en-US" dirty="0"/>
            <a:t>Review justification responses</a:t>
          </a:r>
        </a:p>
      </dgm:t>
    </dgm:pt>
    <dgm:pt modelId="{6DA63A12-6433-4840-8436-EB911C00CDBF}" type="parTrans" cxnId="{9B8D8DF8-E62E-4496-971F-3FA9A89BC94A}">
      <dgm:prSet/>
      <dgm:spPr/>
      <dgm:t>
        <a:bodyPr/>
        <a:lstStyle/>
        <a:p>
          <a:endParaRPr lang="en-US"/>
        </a:p>
      </dgm:t>
    </dgm:pt>
    <dgm:pt modelId="{80E2FD36-D606-4A6F-BC21-7C10A1A0B4B3}" type="sibTrans" cxnId="{9B8D8DF8-E62E-4496-971F-3FA9A89BC94A}">
      <dgm:prSet/>
      <dgm:spPr/>
      <dgm:t>
        <a:bodyPr/>
        <a:lstStyle/>
        <a:p>
          <a:endParaRPr lang="en-US"/>
        </a:p>
      </dgm:t>
    </dgm:pt>
    <dgm:pt modelId="{12417782-D814-4814-93A5-0968451005C7}">
      <dgm:prSet/>
      <dgm:spPr/>
      <dgm:t>
        <a:bodyPr/>
        <a:lstStyle/>
        <a:p>
          <a:r>
            <a:rPr lang="en-US" dirty="0"/>
            <a:t>Review justification responses</a:t>
          </a:r>
        </a:p>
      </dgm:t>
    </dgm:pt>
    <dgm:pt modelId="{1DAC6827-B287-4BFC-ADA0-670ABFC966ED}" type="parTrans" cxnId="{EA4E5EE3-DF99-4B77-B27B-15FD2CCF2DC7}">
      <dgm:prSet/>
      <dgm:spPr/>
      <dgm:t>
        <a:bodyPr/>
        <a:lstStyle/>
        <a:p>
          <a:endParaRPr lang="en-US"/>
        </a:p>
      </dgm:t>
    </dgm:pt>
    <dgm:pt modelId="{95A6F5AD-487B-4A0B-A832-536508CB2759}" type="sibTrans" cxnId="{EA4E5EE3-DF99-4B77-B27B-15FD2CCF2DC7}">
      <dgm:prSet/>
      <dgm:spPr/>
      <dgm:t>
        <a:bodyPr/>
        <a:lstStyle/>
        <a:p>
          <a:endParaRPr lang="en-US"/>
        </a:p>
      </dgm:t>
    </dgm:pt>
    <dgm:pt modelId="{3BB3489C-3BFD-42DC-8937-0E99348E6047}">
      <dgm:prSet/>
      <dgm:spPr/>
      <dgm:t>
        <a:bodyPr/>
        <a:lstStyle/>
        <a:p>
          <a:r>
            <a:rPr lang="en-US" dirty="0"/>
            <a:t>Letting review meeting</a:t>
          </a:r>
        </a:p>
      </dgm:t>
    </dgm:pt>
    <dgm:pt modelId="{19CDC227-ABE1-4A67-AE85-37DFFCF37784}" type="parTrans" cxnId="{0C57B074-305C-4282-B92B-9D5DC3093250}">
      <dgm:prSet/>
      <dgm:spPr/>
      <dgm:t>
        <a:bodyPr/>
        <a:lstStyle/>
        <a:p>
          <a:endParaRPr lang="en-US"/>
        </a:p>
      </dgm:t>
    </dgm:pt>
    <dgm:pt modelId="{CA5F9456-E10D-45BD-A1B3-44DC159234AD}" type="sibTrans" cxnId="{0C57B074-305C-4282-B92B-9D5DC3093250}">
      <dgm:prSet/>
      <dgm:spPr/>
      <dgm:t>
        <a:bodyPr/>
        <a:lstStyle/>
        <a:p>
          <a:endParaRPr lang="en-US"/>
        </a:p>
      </dgm:t>
    </dgm:pt>
    <dgm:pt modelId="{6C726C92-1C99-4100-910E-347BE98DBD8D}">
      <dgm:prSet/>
      <dgm:spPr/>
      <dgm:t>
        <a:bodyPr/>
        <a:lstStyle/>
        <a:p>
          <a:r>
            <a:rPr lang="en-US" dirty="0"/>
            <a:t>Tue.</a:t>
          </a:r>
        </a:p>
      </dgm:t>
    </dgm:pt>
    <dgm:pt modelId="{C59D4237-E725-444A-89A0-B2C9CA3C1AF3}" type="parTrans" cxnId="{F189D630-DA36-442F-99B0-ED707E4DE67D}">
      <dgm:prSet/>
      <dgm:spPr/>
      <dgm:t>
        <a:bodyPr/>
        <a:lstStyle/>
        <a:p>
          <a:endParaRPr lang="en-US"/>
        </a:p>
      </dgm:t>
    </dgm:pt>
    <dgm:pt modelId="{0A967407-710F-4A8B-9BFD-B2CE43B14918}" type="sibTrans" cxnId="{F189D630-DA36-442F-99B0-ED707E4DE67D}">
      <dgm:prSet/>
      <dgm:spPr/>
      <dgm:t>
        <a:bodyPr/>
        <a:lstStyle/>
        <a:p>
          <a:endParaRPr lang="en-US"/>
        </a:p>
      </dgm:t>
    </dgm:pt>
    <dgm:pt modelId="{C859550F-89F7-492D-B4A1-15177105AC0F}">
      <dgm:prSet/>
      <dgm:spPr/>
      <dgm:t>
        <a:bodyPr/>
        <a:lstStyle/>
        <a:p>
          <a:r>
            <a:rPr lang="en-US" dirty="0"/>
            <a:t>Finalize letting review</a:t>
          </a:r>
        </a:p>
      </dgm:t>
    </dgm:pt>
    <dgm:pt modelId="{7C3DC766-7539-4A2C-B625-79043887DA3B}" type="parTrans" cxnId="{3B63D9A1-563A-4CDE-BAC3-D761A5471FAD}">
      <dgm:prSet/>
      <dgm:spPr/>
      <dgm:t>
        <a:bodyPr/>
        <a:lstStyle/>
        <a:p>
          <a:endParaRPr lang="en-US"/>
        </a:p>
      </dgm:t>
    </dgm:pt>
    <dgm:pt modelId="{0B13C06C-32EF-4F56-A3B3-60EB78FB2D20}" type="sibTrans" cxnId="{3B63D9A1-563A-4CDE-BAC3-D761A5471FAD}">
      <dgm:prSet/>
      <dgm:spPr/>
      <dgm:t>
        <a:bodyPr/>
        <a:lstStyle/>
        <a:p>
          <a:endParaRPr lang="en-US"/>
        </a:p>
      </dgm:t>
    </dgm:pt>
    <dgm:pt modelId="{0E74A710-A2ED-4B92-9475-4D5AB35457EC}">
      <dgm:prSet/>
      <dgm:spPr/>
      <dgm:t>
        <a:bodyPr/>
        <a:lstStyle/>
        <a:p>
          <a:r>
            <a:rPr lang="en-US" dirty="0"/>
            <a:t>Awards Meeting</a:t>
          </a:r>
        </a:p>
      </dgm:t>
    </dgm:pt>
    <dgm:pt modelId="{5B722D3A-0C83-471D-8B94-A9AA6CCAE0F2}" type="parTrans" cxnId="{752A56E5-54D3-48FD-9C72-68948EF80CE6}">
      <dgm:prSet/>
      <dgm:spPr/>
      <dgm:t>
        <a:bodyPr/>
        <a:lstStyle/>
        <a:p>
          <a:endParaRPr lang="en-US"/>
        </a:p>
      </dgm:t>
    </dgm:pt>
    <dgm:pt modelId="{BA9AA02A-C65F-4E19-BAC5-0EE4AD71BBD2}" type="sibTrans" cxnId="{752A56E5-54D3-48FD-9C72-68948EF80CE6}">
      <dgm:prSet/>
      <dgm:spPr/>
      <dgm:t>
        <a:bodyPr/>
        <a:lstStyle/>
        <a:p>
          <a:endParaRPr lang="en-US"/>
        </a:p>
      </dgm:t>
    </dgm:pt>
    <dgm:pt modelId="{BBCB156A-FF7B-4A27-8614-D8C98A20FB1B}">
      <dgm:prSet phldrT="[Text]"/>
      <dgm:spPr/>
      <dgm:t>
        <a:bodyPr/>
        <a:lstStyle/>
        <a:p>
          <a:r>
            <a:rPr lang="en-US" dirty="0"/>
            <a:t>Review unbalanced bid items</a:t>
          </a:r>
        </a:p>
      </dgm:t>
    </dgm:pt>
    <dgm:pt modelId="{E84E992F-FCF2-469D-92F1-C081EC7BC15B}" type="parTrans" cxnId="{FFFCFBA2-CE6F-4203-A68D-EA6924E76D55}">
      <dgm:prSet/>
      <dgm:spPr/>
      <dgm:t>
        <a:bodyPr/>
        <a:lstStyle/>
        <a:p>
          <a:endParaRPr lang="en-US"/>
        </a:p>
      </dgm:t>
    </dgm:pt>
    <dgm:pt modelId="{F8712372-7A8C-40B7-AC4D-1CBE864D7D85}" type="sibTrans" cxnId="{FFFCFBA2-CE6F-4203-A68D-EA6924E76D55}">
      <dgm:prSet/>
      <dgm:spPr/>
      <dgm:t>
        <a:bodyPr/>
        <a:lstStyle/>
        <a:p>
          <a:endParaRPr lang="en-US"/>
        </a:p>
      </dgm:t>
    </dgm:pt>
    <dgm:pt modelId="{64B25D79-7F04-4CD5-9805-7880449F77B3}" type="pres">
      <dgm:prSet presAssocID="{3C33C582-3D49-489C-A19F-A985B8D29673}" presName="list" presStyleCnt="0">
        <dgm:presLayoutVars>
          <dgm:dir/>
          <dgm:animLvl val="lvl"/>
        </dgm:presLayoutVars>
      </dgm:prSet>
      <dgm:spPr/>
    </dgm:pt>
    <dgm:pt modelId="{FDF6531A-1CD9-4942-A2FF-F94CD4C06F11}" type="pres">
      <dgm:prSet presAssocID="{6ADA8E8A-B87C-4534-B701-BB1862356569}" presName="posSpace" presStyleCnt="0"/>
      <dgm:spPr/>
    </dgm:pt>
    <dgm:pt modelId="{3F263810-C259-46BC-B629-7509F8CD33BE}" type="pres">
      <dgm:prSet presAssocID="{6ADA8E8A-B87C-4534-B701-BB1862356569}" presName="vertFlow" presStyleCnt="0"/>
      <dgm:spPr/>
    </dgm:pt>
    <dgm:pt modelId="{105728C7-8E0C-4097-80FE-938EF44B85F6}" type="pres">
      <dgm:prSet presAssocID="{6ADA8E8A-B87C-4534-B701-BB1862356569}" presName="topSpace" presStyleCnt="0"/>
      <dgm:spPr/>
    </dgm:pt>
    <dgm:pt modelId="{01844B5C-6836-4EA6-A0DE-3D4461FC6E5D}" type="pres">
      <dgm:prSet presAssocID="{6ADA8E8A-B87C-4534-B701-BB1862356569}" presName="firstComp" presStyleCnt="0"/>
      <dgm:spPr/>
    </dgm:pt>
    <dgm:pt modelId="{82316B50-EA52-47C6-9F56-820B82B7871D}" type="pres">
      <dgm:prSet presAssocID="{6ADA8E8A-B87C-4534-B701-BB1862356569}" presName="firstChild" presStyleLbl="bgAccFollowNode1" presStyleIdx="0" presStyleCnt="11"/>
      <dgm:spPr/>
    </dgm:pt>
    <dgm:pt modelId="{9A72EE47-6DBC-4781-B812-D7C50C9E7540}" type="pres">
      <dgm:prSet presAssocID="{6ADA8E8A-B87C-4534-B701-BB1862356569}" presName="firstChildTx" presStyleLbl="bgAccFollowNode1" presStyleIdx="0" presStyleCnt="11">
        <dgm:presLayoutVars>
          <dgm:bulletEnabled val="1"/>
        </dgm:presLayoutVars>
      </dgm:prSet>
      <dgm:spPr/>
    </dgm:pt>
    <dgm:pt modelId="{E21EB32F-07AB-48DE-A088-4EACE8C4F239}" type="pres">
      <dgm:prSet presAssocID="{BBCB156A-FF7B-4A27-8614-D8C98A20FB1B}" presName="comp" presStyleCnt="0"/>
      <dgm:spPr/>
    </dgm:pt>
    <dgm:pt modelId="{31407780-0992-42AA-8A0F-B746F93FBECB}" type="pres">
      <dgm:prSet presAssocID="{BBCB156A-FF7B-4A27-8614-D8C98A20FB1B}" presName="child" presStyleLbl="bgAccFollowNode1" presStyleIdx="1" presStyleCnt="11"/>
      <dgm:spPr/>
    </dgm:pt>
    <dgm:pt modelId="{46E0D24D-1760-448C-8F28-5CEEE5873402}" type="pres">
      <dgm:prSet presAssocID="{BBCB156A-FF7B-4A27-8614-D8C98A20FB1B}" presName="childTx" presStyleLbl="bgAccFollowNode1" presStyleIdx="1" presStyleCnt="11">
        <dgm:presLayoutVars>
          <dgm:bulletEnabled val="1"/>
        </dgm:presLayoutVars>
      </dgm:prSet>
      <dgm:spPr/>
    </dgm:pt>
    <dgm:pt modelId="{56FD61A2-F46F-4349-91E0-FE57396C9171}" type="pres">
      <dgm:prSet presAssocID="{12ADE7FB-4051-4184-9365-2E7CE20B54F7}" presName="comp" presStyleCnt="0"/>
      <dgm:spPr/>
    </dgm:pt>
    <dgm:pt modelId="{0454237F-38DE-44BD-8D47-E8113847E5F7}" type="pres">
      <dgm:prSet presAssocID="{12ADE7FB-4051-4184-9365-2E7CE20B54F7}" presName="child" presStyleLbl="bgAccFollowNode1" presStyleIdx="2" presStyleCnt="11"/>
      <dgm:spPr/>
    </dgm:pt>
    <dgm:pt modelId="{A97AC42F-8616-429A-90FA-8252D725F6A0}" type="pres">
      <dgm:prSet presAssocID="{12ADE7FB-4051-4184-9365-2E7CE20B54F7}" presName="childTx" presStyleLbl="bgAccFollowNode1" presStyleIdx="2" presStyleCnt="11">
        <dgm:presLayoutVars>
          <dgm:bulletEnabled val="1"/>
        </dgm:presLayoutVars>
      </dgm:prSet>
      <dgm:spPr/>
    </dgm:pt>
    <dgm:pt modelId="{BE0E6DC9-5F97-49BF-A994-C4951DC3947C}" type="pres">
      <dgm:prSet presAssocID="{5B1C7677-24D8-40A2-B7BA-40661DD4848F}" presName="comp" presStyleCnt="0"/>
      <dgm:spPr/>
    </dgm:pt>
    <dgm:pt modelId="{2ADEF31B-81E7-478C-BB9A-9D6A087FFB4B}" type="pres">
      <dgm:prSet presAssocID="{5B1C7677-24D8-40A2-B7BA-40661DD4848F}" presName="child" presStyleLbl="bgAccFollowNode1" presStyleIdx="3" presStyleCnt="11"/>
      <dgm:spPr/>
    </dgm:pt>
    <dgm:pt modelId="{453500D6-67B0-4171-B2E2-0FB892AA0618}" type="pres">
      <dgm:prSet presAssocID="{5B1C7677-24D8-40A2-B7BA-40661DD4848F}" presName="childTx" presStyleLbl="bgAccFollowNode1" presStyleIdx="3" presStyleCnt="11">
        <dgm:presLayoutVars>
          <dgm:bulletEnabled val="1"/>
        </dgm:presLayoutVars>
      </dgm:prSet>
      <dgm:spPr/>
    </dgm:pt>
    <dgm:pt modelId="{DA061AF2-A427-4DF1-96A1-D1B5AB12F3C6}" type="pres">
      <dgm:prSet presAssocID="{6ADA8E8A-B87C-4534-B701-BB1862356569}" presName="negSpace" presStyleCnt="0"/>
      <dgm:spPr/>
    </dgm:pt>
    <dgm:pt modelId="{139737C3-3987-4A94-8426-D0B14DB45588}" type="pres">
      <dgm:prSet presAssocID="{6ADA8E8A-B87C-4534-B701-BB1862356569}" presName="circle" presStyleLbl="node1" presStyleIdx="0" presStyleCnt="4"/>
      <dgm:spPr/>
    </dgm:pt>
    <dgm:pt modelId="{C02C5FD8-86C3-4E08-A2DA-2F938C77451B}" type="pres">
      <dgm:prSet presAssocID="{206B27ED-2F92-4DCB-9E9C-9169D9734D2E}" presName="transSpace" presStyleCnt="0"/>
      <dgm:spPr/>
    </dgm:pt>
    <dgm:pt modelId="{5435A1B7-9BC1-4F7C-84F5-322C5598D575}" type="pres">
      <dgm:prSet presAssocID="{CF3F780D-E977-4B94-B38A-EE5A4AC5A81F}" presName="posSpace" presStyleCnt="0"/>
      <dgm:spPr/>
    </dgm:pt>
    <dgm:pt modelId="{FBC4A50A-E414-4B3A-BA54-70BC892602E4}" type="pres">
      <dgm:prSet presAssocID="{CF3F780D-E977-4B94-B38A-EE5A4AC5A81F}" presName="vertFlow" presStyleCnt="0"/>
      <dgm:spPr/>
    </dgm:pt>
    <dgm:pt modelId="{EE50D653-D0C0-408C-9CC5-506B5BC37854}" type="pres">
      <dgm:prSet presAssocID="{CF3F780D-E977-4B94-B38A-EE5A4AC5A81F}" presName="topSpace" presStyleCnt="0"/>
      <dgm:spPr/>
    </dgm:pt>
    <dgm:pt modelId="{44E32602-0108-4FA6-AD9A-1C01EC07DBF4}" type="pres">
      <dgm:prSet presAssocID="{CF3F780D-E977-4B94-B38A-EE5A4AC5A81F}" presName="firstComp" presStyleCnt="0"/>
      <dgm:spPr/>
    </dgm:pt>
    <dgm:pt modelId="{DA5EE7AA-EF51-453C-93CF-13C72660988E}" type="pres">
      <dgm:prSet presAssocID="{CF3F780D-E977-4B94-B38A-EE5A4AC5A81F}" presName="firstChild" presStyleLbl="bgAccFollowNode1" presStyleIdx="4" presStyleCnt="11"/>
      <dgm:spPr/>
    </dgm:pt>
    <dgm:pt modelId="{810A8875-A77A-48F7-8521-0419CBF77829}" type="pres">
      <dgm:prSet presAssocID="{CF3F780D-E977-4B94-B38A-EE5A4AC5A81F}" presName="firstChildTx" presStyleLbl="bgAccFollowNode1" presStyleIdx="4" presStyleCnt="11">
        <dgm:presLayoutVars>
          <dgm:bulletEnabled val="1"/>
        </dgm:presLayoutVars>
      </dgm:prSet>
      <dgm:spPr/>
    </dgm:pt>
    <dgm:pt modelId="{429D1A8A-FA14-46DB-A483-429B8972900B}" type="pres">
      <dgm:prSet presAssocID="{73EF81F2-DE82-4213-AC89-020570516202}" presName="comp" presStyleCnt="0"/>
      <dgm:spPr/>
    </dgm:pt>
    <dgm:pt modelId="{D74ACF3B-E9ED-4920-BDEB-05ABD08A444C}" type="pres">
      <dgm:prSet presAssocID="{73EF81F2-DE82-4213-AC89-020570516202}" presName="child" presStyleLbl="bgAccFollowNode1" presStyleIdx="5" presStyleCnt="11"/>
      <dgm:spPr/>
    </dgm:pt>
    <dgm:pt modelId="{8AFBAE26-807A-4F13-BE3B-BBF53591ED1C}" type="pres">
      <dgm:prSet presAssocID="{73EF81F2-DE82-4213-AC89-020570516202}" presName="childTx" presStyleLbl="bgAccFollowNode1" presStyleIdx="5" presStyleCnt="11">
        <dgm:presLayoutVars>
          <dgm:bulletEnabled val="1"/>
        </dgm:presLayoutVars>
      </dgm:prSet>
      <dgm:spPr/>
    </dgm:pt>
    <dgm:pt modelId="{10A10ED7-E51D-460F-B4AD-4574AEDEE08F}" type="pres">
      <dgm:prSet presAssocID="{CF3F780D-E977-4B94-B38A-EE5A4AC5A81F}" presName="negSpace" presStyleCnt="0"/>
      <dgm:spPr/>
    </dgm:pt>
    <dgm:pt modelId="{B1431665-32CC-41CB-AEDC-BE1CB9A1F2BF}" type="pres">
      <dgm:prSet presAssocID="{CF3F780D-E977-4B94-B38A-EE5A4AC5A81F}" presName="circle" presStyleLbl="node1" presStyleIdx="1" presStyleCnt="4"/>
      <dgm:spPr/>
    </dgm:pt>
    <dgm:pt modelId="{B2F66318-7750-47B3-99C9-41EAC9832221}" type="pres">
      <dgm:prSet presAssocID="{97A288B3-337F-483C-B633-B58284262070}" presName="transSpace" presStyleCnt="0"/>
      <dgm:spPr/>
    </dgm:pt>
    <dgm:pt modelId="{9F306F01-DD26-4433-A30E-80690E2D4F89}" type="pres">
      <dgm:prSet presAssocID="{B89022A5-8885-4930-B53F-F3C16FB277F1}" presName="posSpace" presStyleCnt="0"/>
      <dgm:spPr/>
    </dgm:pt>
    <dgm:pt modelId="{5EBE892B-3894-44AE-A5CD-EEB761119103}" type="pres">
      <dgm:prSet presAssocID="{B89022A5-8885-4930-B53F-F3C16FB277F1}" presName="vertFlow" presStyleCnt="0"/>
      <dgm:spPr/>
    </dgm:pt>
    <dgm:pt modelId="{758BBD26-1D8A-460D-BC0F-1089B9449168}" type="pres">
      <dgm:prSet presAssocID="{B89022A5-8885-4930-B53F-F3C16FB277F1}" presName="topSpace" presStyleCnt="0"/>
      <dgm:spPr/>
    </dgm:pt>
    <dgm:pt modelId="{0E64CEFE-6595-43E1-AED9-5DEBCAE67F94}" type="pres">
      <dgm:prSet presAssocID="{B89022A5-8885-4930-B53F-F3C16FB277F1}" presName="firstComp" presStyleCnt="0"/>
      <dgm:spPr/>
    </dgm:pt>
    <dgm:pt modelId="{A5D15BEE-37CF-4F2A-BB5A-52A407332D89}" type="pres">
      <dgm:prSet presAssocID="{B89022A5-8885-4930-B53F-F3C16FB277F1}" presName="firstChild" presStyleLbl="bgAccFollowNode1" presStyleIdx="6" presStyleCnt="11"/>
      <dgm:spPr/>
    </dgm:pt>
    <dgm:pt modelId="{7B641883-0173-4942-90FE-B9EEA831A535}" type="pres">
      <dgm:prSet presAssocID="{B89022A5-8885-4930-B53F-F3C16FB277F1}" presName="firstChildTx" presStyleLbl="bgAccFollowNode1" presStyleIdx="6" presStyleCnt="11">
        <dgm:presLayoutVars>
          <dgm:bulletEnabled val="1"/>
        </dgm:presLayoutVars>
      </dgm:prSet>
      <dgm:spPr/>
    </dgm:pt>
    <dgm:pt modelId="{CF35DC53-3BB2-4776-9A1E-97B945F26C7B}" type="pres">
      <dgm:prSet presAssocID="{12417782-D814-4814-93A5-0968451005C7}" presName="comp" presStyleCnt="0"/>
      <dgm:spPr/>
    </dgm:pt>
    <dgm:pt modelId="{60111030-A32F-4685-9B98-01F67F43A7E5}" type="pres">
      <dgm:prSet presAssocID="{12417782-D814-4814-93A5-0968451005C7}" presName="child" presStyleLbl="bgAccFollowNode1" presStyleIdx="7" presStyleCnt="11"/>
      <dgm:spPr/>
    </dgm:pt>
    <dgm:pt modelId="{EFAAF534-452D-46D8-99B7-657891532046}" type="pres">
      <dgm:prSet presAssocID="{12417782-D814-4814-93A5-0968451005C7}" presName="childTx" presStyleLbl="bgAccFollowNode1" presStyleIdx="7" presStyleCnt="11">
        <dgm:presLayoutVars>
          <dgm:bulletEnabled val="1"/>
        </dgm:presLayoutVars>
      </dgm:prSet>
      <dgm:spPr/>
    </dgm:pt>
    <dgm:pt modelId="{16D1BD08-AD47-4A6A-879E-40B8B9B0D1B6}" type="pres">
      <dgm:prSet presAssocID="{3BB3489C-3BFD-42DC-8937-0E99348E6047}" presName="comp" presStyleCnt="0"/>
      <dgm:spPr/>
    </dgm:pt>
    <dgm:pt modelId="{231D6E36-3E9D-4167-AE0B-38C76E947241}" type="pres">
      <dgm:prSet presAssocID="{3BB3489C-3BFD-42DC-8937-0E99348E6047}" presName="child" presStyleLbl="bgAccFollowNode1" presStyleIdx="8" presStyleCnt="11"/>
      <dgm:spPr/>
    </dgm:pt>
    <dgm:pt modelId="{6EF5694D-DA5E-4EDA-9EEE-DB6112A2217C}" type="pres">
      <dgm:prSet presAssocID="{3BB3489C-3BFD-42DC-8937-0E99348E6047}" presName="childTx" presStyleLbl="bgAccFollowNode1" presStyleIdx="8" presStyleCnt="11">
        <dgm:presLayoutVars>
          <dgm:bulletEnabled val="1"/>
        </dgm:presLayoutVars>
      </dgm:prSet>
      <dgm:spPr/>
    </dgm:pt>
    <dgm:pt modelId="{B126A2D5-7511-4740-9BC3-F612230383FA}" type="pres">
      <dgm:prSet presAssocID="{B89022A5-8885-4930-B53F-F3C16FB277F1}" presName="negSpace" presStyleCnt="0"/>
      <dgm:spPr/>
    </dgm:pt>
    <dgm:pt modelId="{13DD6824-6EBF-413A-B631-16F72482F4C7}" type="pres">
      <dgm:prSet presAssocID="{B89022A5-8885-4930-B53F-F3C16FB277F1}" presName="circle" presStyleLbl="node1" presStyleIdx="2" presStyleCnt="4"/>
      <dgm:spPr/>
    </dgm:pt>
    <dgm:pt modelId="{023DBA14-C936-43A9-BD51-4E341B86AD39}" type="pres">
      <dgm:prSet presAssocID="{9785B748-9015-4162-B49B-85733769911C}" presName="transSpace" presStyleCnt="0"/>
      <dgm:spPr/>
    </dgm:pt>
    <dgm:pt modelId="{8C752690-9B52-4B7B-A663-14F19BA3E7CB}" type="pres">
      <dgm:prSet presAssocID="{6C726C92-1C99-4100-910E-347BE98DBD8D}" presName="posSpace" presStyleCnt="0"/>
      <dgm:spPr/>
    </dgm:pt>
    <dgm:pt modelId="{79AA5194-4F57-4633-9452-E591E387A5B9}" type="pres">
      <dgm:prSet presAssocID="{6C726C92-1C99-4100-910E-347BE98DBD8D}" presName="vertFlow" presStyleCnt="0"/>
      <dgm:spPr/>
    </dgm:pt>
    <dgm:pt modelId="{E6944591-C580-4BEF-919F-9E6112ACC3B6}" type="pres">
      <dgm:prSet presAssocID="{6C726C92-1C99-4100-910E-347BE98DBD8D}" presName="topSpace" presStyleCnt="0"/>
      <dgm:spPr/>
    </dgm:pt>
    <dgm:pt modelId="{7FA896BD-180E-4EEB-97DF-2D74A6B30995}" type="pres">
      <dgm:prSet presAssocID="{6C726C92-1C99-4100-910E-347BE98DBD8D}" presName="firstComp" presStyleCnt="0"/>
      <dgm:spPr/>
    </dgm:pt>
    <dgm:pt modelId="{E93CC83B-5758-4188-B2A2-44B86CC13314}" type="pres">
      <dgm:prSet presAssocID="{6C726C92-1C99-4100-910E-347BE98DBD8D}" presName="firstChild" presStyleLbl="bgAccFollowNode1" presStyleIdx="9" presStyleCnt="11"/>
      <dgm:spPr/>
    </dgm:pt>
    <dgm:pt modelId="{C027698E-00C9-4EB6-A75A-F30C9790A43F}" type="pres">
      <dgm:prSet presAssocID="{6C726C92-1C99-4100-910E-347BE98DBD8D}" presName="firstChildTx" presStyleLbl="bgAccFollowNode1" presStyleIdx="9" presStyleCnt="11">
        <dgm:presLayoutVars>
          <dgm:bulletEnabled val="1"/>
        </dgm:presLayoutVars>
      </dgm:prSet>
      <dgm:spPr/>
    </dgm:pt>
    <dgm:pt modelId="{6EF5BFBF-1D9A-4924-B57B-2812FB95C83A}" type="pres">
      <dgm:prSet presAssocID="{0E74A710-A2ED-4B92-9475-4D5AB35457EC}" presName="comp" presStyleCnt="0"/>
      <dgm:spPr/>
    </dgm:pt>
    <dgm:pt modelId="{86C598B2-76E8-4CBE-8A30-E4EF77BAC566}" type="pres">
      <dgm:prSet presAssocID="{0E74A710-A2ED-4B92-9475-4D5AB35457EC}" presName="child" presStyleLbl="bgAccFollowNode1" presStyleIdx="10" presStyleCnt="11"/>
      <dgm:spPr/>
    </dgm:pt>
    <dgm:pt modelId="{C6E53C3C-BD89-4371-A910-F9D8BD6FF9EE}" type="pres">
      <dgm:prSet presAssocID="{0E74A710-A2ED-4B92-9475-4D5AB35457EC}" presName="childTx" presStyleLbl="bgAccFollowNode1" presStyleIdx="10" presStyleCnt="11">
        <dgm:presLayoutVars>
          <dgm:bulletEnabled val="1"/>
        </dgm:presLayoutVars>
      </dgm:prSet>
      <dgm:spPr/>
    </dgm:pt>
    <dgm:pt modelId="{2C4A9DD8-86F3-4976-B7AE-5F9438028272}" type="pres">
      <dgm:prSet presAssocID="{6C726C92-1C99-4100-910E-347BE98DBD8D}" presName="negSpace" presStyleCnt="0"/>
      <dgm:spPr/>
    </dgm:pt>
    <dgm:pt modelId="{FCFBBC0C-E984-435B-BC1A-22245C9B75FC}" type="pres">
      <dgm:prSet presAssocID="{6C726C92-1C99-4100-910E-347BE98DBD8D}" presName="circle" presStyleLbl="node1" presStyleIdx="3" presStyleCnt="4"/>
      <dgm:spPr/>
    </dgm:pt>
  </dgm:ptLst>
  <dgm:cxnLst>
    <dgm:cxn modelId="{9D2B7F04-84F6-4397-825D-249A75D535F3}" type="presOf" srcId="{C859550F-89F7-492D-B4A1-15177105AC0F}" destId="{C027698E-00C9-4EB6-A75A-F30C9790A43F}" srcOrd="1" destOrd="0" presId="urn:microsoft.com/office/officeart/2005/8/layout/hList9"/>
    <dgm:cxn modelId="{D6BBC224-925B-407A-9878-6ED7122252F5}" type="presOf" srcId="{CF3F780D-E977-4B94-B38A-EE5A4AC5A81F}" destId="{B1431665-32CC-41CB-AEDC-BE1CB9A1F2BF}" srcOrd="0" destOrd="0" presId="urn:microsoft.com/office/officeart/2005/8/layout/hList9"/>
    <dgm:cxn modelId="{AB520F2A-2A96-4AF1-86FD-9C4F043B2ED1}" srcId="{6ADA8E8A-B87C-4534-B701-BB1862356569}" destId="{5B1C7677-24D8-40A2-B7BA-40661DD4848F}" srcOrd="3" destOrd="0" parTransId="{013F2D57-6839-4E42-9FF9-E99370912766}" sibTransId="{1E9597AF-4410-4344-AF90-254553D3B4F7}"/>
    <dgm:cxn modelId="{284D652D-2C46-48E4-A3DA-E3523AFF852B}" type="presOf" srcId="{6ADA8E8A-B87C-4534-B701-BB1862356569}" destId="{139737C3-3987-4A94-8426-D0B14DB45588}" srcOrd="0" destOrd="0" presId="urn:microsoft.com/office/officeart/2005/8/layout/hList9"/>
    <dgm:cxn modelId="{ABC7A02D-10FB-4985-90A6-8544A496D7DA}" type="presOf" srcId="{C225786E-D339-4042-96AF-908BEF4FCBFB}" destId="{9A72EE47-6DBC-4781-B812-D7C50C9E7540}" srcOrd="1" destOrd="0" presId="urn:microsoft.com/office/officeart/2005/8/layout/hList9"/>
    <dgm:cxn modelId="{F189D630-DA36-442F-99B0-ED707E4DE67D}" srcId="{3C33C582-3D49-489C-A19F-A985B8D29673}" destId="{6C726C92-1C99-4100-910E-347BE98DBD8D}" srcOrd="3" destOrd="0" parTransId="{C59D4237-E725-444A-89A0-B2C9CA3C1AF3}" sibTransId="{0A967407-710F-4A8B-9BFD-B2CE43B14918}"/>
    <dgm:cxn modelId="{46979633-1EDB-487B-B601-BFEDFA0BBE98}" type="presOf" srcId="{C859550F-89F7-492D-B4A1-15177105AC0F}" destId="{E93CC83B-5758-4188-B2A2-44B86CC13314}" srcOrd="0" destOrd="0" presId="urn:microsoft.com/office/officeart/2005/8/layout/hList9"/>
    <dgm:cxn modelId="{9A2ED435-09F5-48CF-9489-011E3A6CDB36}" type="presOf" srcId="{5B1C7677-24D8-40A2-B7BA-40661DD4848F}" destId="{2ADEF31B-81E7-478C-BB9A-9D6A087FFB4B}" srcOrd="0" destOrd="0" presId="urn:microsoft.com/office/officeart/2005/8/layout/hList9"/>
    <dgm:cxn modelId="{586BBA3D-EEAE-4D59-83ED-38A0BEBA6CB2}" srcId="{CF3F780D-E977-4B94-B38A-EE5A4AC5A81F}" destId="{BD73409E-B33C-438A-AB2D-F5B7D43BE70D}" srcOrd="0" destOrd="0" parTransId="{371D777C-C9C5-400E-87EA-B55F5240BCC5}" sibTransId="{E43BE1D6-BF4A-4ACB-9CB4-422892B57A9F}"/>
    <dgm:cxn modelId="{32298F41-0CA1-42FE-9094-D15F766636A4}" type="presOf" srcId="{73EF81F2-DE82-4213-AC89-020570516202}" destId="{8AFBAE26-807A-4F13-BE3B-BBF53591ED1C}" srcOrd="1" destOrd="0" presId="urn:microsoft.com/office/officeart/2005/8/layout/hList9"/>
    <dgm:cxn modelId="{D9DE7862-5DC1-4FAB-B3B0-73E57B03D7BA}" type="presOf" srcId="{12417782-D814-4814-93A5-0968451005C7}" destId="{60111030-A32F-4685-9B98-01F67F43A7E5}" srcOrd="0" destOrd="0" presId="urn:microsoft.com/office/officeart/2005/8/layout/hList9"/>
    <dgm:cxn modelId="{5E85FF43-F1F4-4C8F-BFC5-513FEA9D9A8C}" srcId="{3C33C582-3D49-489C-A19F-A985B8D29673}" destId="{CF3F780D-E977-4B94-B38A-EE5A4AC5A81F}" srcOrd="1" destOrd="0" parTransId="{9E465D28-EF65-45D4-AC64-2B49EA3A3376}" sibTransId="{97A288B3-337F-483C-B633-B58284262070}"/>
    <dgm:cxn modelId="{BE70A967-31A7-4C36-82CA-454563F48A00}" type="presOf" srcId="{BD73409E-B33C-438A-AB2D-F5B7D43BE70D}" destId="{DA5EE7AA-EF51-453C-93CF-13C72660988E}" srcOrd="0" destOrd="0" presId="urn:microsoft.com/office/officeart/2005/8/layout/hList9"/>
    <dgm:cxn modelId="{973CDB70-D4F3-4277-A6EE-DD97BC867925}" type="presOf" srcId="{3BB3489C-3BFD-42DC-8937-0E99348E6047}" destId="{6EF5694D-DA5E-4EDA-9EEE-DB6112A2217C}" srcOrd="1" destOrd="0" presId="urn:microsoft.com/office/officeart/2005/8/layout/hList9"/>
    <dgm:cxn modelId="{0C57B074-305C-4282-B92B-9D5DC3093250}" srcId="{B89022A5-8885-4930-B53F-F3C16FB277F1}" destId="{3BB3489C-3BFD-42DC-8937-0E99348E6047}" srcOrd="2" destOrd="0" parTransId="{19CDC227-ABE1-4A67-AE85-37DFFCF37784}" sibTransId="{CA5F9456-E10D-45BD-A1B3-44DC159234AD}"/>
    <dgm:cxn modelId="{2A34CE58-638F-4FAC-B417-B0247F36104B}" type="presOf" srcId="{12ADE7FB-4051-4184-9365-2E7CE20B54F7}" destId="{A97AC42F-8616-429A-90FA-8252D725F6A0}" srcOrd="1" destOrd="0" presId="urn:microsoft.com/office/officeart/2005/8/layout/hList9"/>
    <dgm:cxn modelId="{3E340559-8A6D-4300-9675-D12F9C57B5A5}" type="presOf" srcId="{73EF81F2-DE82-4213-AC89-020570516202}" destId="{D74ACF3B-E9ED-4920-BDEB-05ABD08A444C}" srcOrd="0" destOrd="0" presId="urn:microsoft.com/office/officeart/2005/8/layout/hList9"/>
    <dgm:cxn modelId="{BD3AB380-0E58-4D17-B3C9-255873736E16}" type="presOf" srcId="{5B1C7677-24D8-40A2-B7BA-40661DD4848F}" destId="{453500D6-67B0-4171-B2E2-0FB892AA0618}" srcOrd="1" destOrd="0" presId="urn:microsoft.com/office/officeart/2005/8/layout/hList9"/>
    <dgm:cxn modelId="{EF879988-D84F-4FA9-9E97-FEB41761BCC5}" srcId="{3C33C582-3D49-489C-A19F-A985B8D29673}" destId="{6ADA8E8A-B87C-4534-B701-BB1862356569}" srcOrd="0" destOrd="0" parTransId="{808E8509-9BFD-442A-B338-0146F4E566B6}" sibTransId="{206B27ED-2F92-4DCB-9E9C-9169D9734D2E}"/>
    <dgm:cxn modelId="{D25C229F-89C9-420F-83EF-8CB7B89B208C}" type="presOf" srcId="{BBCB156A-FF7B-4A27-8614-D8C98A20FB1B}" destId="{46E0D24D-1760-448C-8F28-5CEEE5873402}" srcOrd="1" destOrd="0" presId="urn:microsoft.com/office/officeart/2005/8/layout/hList9"/>
    <dgm:cxn modelId="{3B63D9A1-563A-4CDE-BAC3-D761A5471FAD}" srcId="{6C726C92-1C99-4100-910E-347BE98DBD8D}" destId="{C859550F-89F7-492D-B4A1-15177105AC0F}" srcOrd="0" destOrd="0" parTransId="{7C3DC766-7539-4A2C-B625-79043887DA3B}" sibTransId="{0B13C06C-32EF-4F56-A3B3-60EB78FB2D20}"/>
    <dgm:cxn modelId="{B3C640A2-1E8D-449D-BD9D-8E9EBD3960C7}" type="presOf" srcId="{12ADE7FB-4051-4184-9365-2E7CE20B54F7}" destId="{0454237F-38DE-44BD-8D47-E8113847E5F7}" srcOrd="0" destOrd="0" presId="urn:microsoft.com/office/officeart/2005/8/layout/hList9"/>
    <dgm:cxn modelId="{FFFCFBA2-CE6F-4203-A68D-EA6924E76D55}" srcId="{6ADA8E8A-B87C-4534-B701-BB1862356569}" destId="{BBCB156A-FF7B-4A27-8614-D8C98A20FB1B}" srcOrd="1" destOrd="0" parTransId="{E84E992F-FCF2-469D-92F1-C081EC7BC15B}" sibTransId="{F8712372-7A8C-40B7-AC4D-1CBE864D7D85}"/>
    <dgm:cxn modelId="{7DD021A8-C1A9-4731-A038-1A1A54DA0863}" srcId="{6ADA8E8A-B87C-4534-B701-BB1862356569}" destId="{12ADE7FB-4051-4184-9365-2E7CE20B54F7}" srcOrd="2" destOrd="0" parTransId="{C76A1B2E-74F6-46C7-857A-D44D359E8F1E}" sibTransId="{0D43E422-FDD7-4830-8A31-D87619251D4D}"/>
    <dgm:cxn modelId="{0A5E3AB4-3878-4AC5-B50D-C3110FCE6485}" type="presOf" srcId="{C225786E-D339-4042-96AF-908BEF4FCBFB}" destId="{82316B50-EA52-47C6-9F56-820B82B7871D}" srcOrd="0" destOrd="0" presId="urn:microsoft.com/office/officeart/2005/8/layout/hList9"/>
    <dgm:cxn modelId="{842AB6BE-B9CE-4CBE-9D53-C57B96AF046D}" type="presOf" srcId="{3C33C582-3D49-489C-A19F-A985B8D29673}" destId="{64B25D79-7F04-4CD5-9805-7880449F77B3}" srcOrd="0" destOrd="0" presId="urn:microsoft.com/office/officeart/2005/8/layout/hList9"/>
    <dgm:cxn modelId="{D155A8BF-C3BD-4D8A-AC43-7202C2672DF1}" srcId="{B89022A5-8885-4930-B53F-F3C16FB277F1}" destId="{1FD7867E-DFE5-48D6-B1D9-D5F9735ABE6C}" srcOrd="0" destOrd="0" parTransId="{71A5F2B0-D526-4F80-B0EE-FFB5487AA36C}" sibTransId="{4F49F135-FDBB-4BB0-AAFE-A7DC1D08421D}"/>
    <dgm:cxn modelId="{E8D816CB-6E26-423B-9FB8-F859C8677394}" type="presOf" srcId="{1FD7867E-DFE5-48D6-B1D9-D5F9735ABE6C}" destId="{A5D15BEE-37CF-4F2A-BB5A-52A407332D89}" srcOrd="0" destOrd="0" presId="urn:microsoft.com/office/officeart/2005/8/layout/hList9"/>
    <dgm:cxn modelId="{FB7A5BD3-597F-44F9-91D3-7B36152C3911}" type="presOf" srcId="{BD73409E-B33C-438A-AB2D-F5B7D43BE70D}" destId="{810A8875-A77A-48F7-8521-0419CBF77829}" srcOrd="1" destOrd="0" presId="urn:microsoft.com/office/officeart/2005/8/layout/hList9"/>
    <dgm:cxn modelId="{DD5F4CD6-B9C6-4D9A-92B4-AA94EC86EF53}" type="presOf" srcId="{0E74A710-A2ED-4B92-9475-4D5AB35457EC}" destId="{C6E53C3C-BD89-4371-A910-F9D8BD6FF9EE}" srcOrd="1" destOrd="0" presId="urn:microsoft.com/office/officeart/2005/8/layout/hList9"/>
    <dgm:cxn modelId="{4C49C9D9-DAAE-4104-B1CD-FCB4DAB5BFE3}" type="presOf" srcId="{6C726C92-1C99-4100-910E-347BE98DBD8D}" destId="{FCFBBC0C-E984-435B-BC1A-22245C9B75FC}" srcOrd="0" destOrd="0" presId="urn:microsoft.com/office/officeart/2005/8/layout/hList9"/>
    <dgm:cxn modelId="{C6FC98DD-1A54-4EB0-84BD-CFE09B274DC3}" type="presOf" srcId="{BBCB156A-FF7B-4A27-8614-D8C98A20FB1B}" destId="{31407780-0992-42AA-8A0F-B746F93FBECB}" srcOrd="0" destOrd="0" presId="urn:microsoft.com/office/officeart/2005/8/layout/hList9"/>
    <dgm:cxn modelId="{C3F7B1DD-8B48-4324-9945-FCB9A0B07302}" type="presOf" srcId="{12417782-D814-4814-93A5-0968451005C7}" destId="{EFAAF534-452D-46D8-99B7-657891532046}" srcOrd="1" destOrd="0" presId="urn:microsoft.com/office/officeart/2005/8/layout/hList9"/>
    <dgm:cxn modelId="{E23398E2-5102-4E41-A45B-38EF6036BC58}" type="presOf" srcId="{3BB3489C-3BFD-42DC-8937-0E99348E6047}" destId="{231D6E36-3E9D-4167-AE0B-38C76E947241}" srcOrd="0" destOrd="0" presId="urn:microsoft.com/office/officeart/2005/8/layout/hList9"/>
    <dgm:cxn modelId="{EA4E5EE3-DF99-4B77-B27B-15FD2CCF2DC7}" srcId="{B89022A5-8885-4930-B53F-F3C16FB277F1}" destId="{12417782-D814-4814-93A5-0968451005C7}" srcOrd="1" destOrd="0" parTransId="{1DAC6827-B287-4BFC-ADA0-670ABFC966ED}" sibTransId="{95A6F5AD-487B-4A0B-A832-536508CB2759}"/>
    <dgm:cxn modelId="{54928DE4-C6EA-49D7-8363-DC98C5C081D1}" type="presOf" srcId="{0E74A710-A2ED-4B92-9475-4D5AB35457EC}" destId="{86C598B2-76E8-4CBE-8A30-E4EF77BAC566}" srcOrd="0" destOrd="0" presId="urn:microsoft.com/office/officeart/2005/8/layout/hList9"/>
    <dgm:cxn modelId="{752A56E5-54D3-48FD-9C72-68948EF80CE6}" srcId="{6C726C92-1C99-4100-910E-347BE98DBD8D}" destId="{0E74A710-A2ED-4B92-9475-4D5AB35457EC}" srcOrd="1" destOrd="0" parTransId="{5B722D3A-0C83-471D-8B94-A9AA6CCAE0F2}" sibTransId="{BA9AA02A-C65F-4E19-BAC5-0EE4AD71BBD2}"/>
    <dgm:cxn modelId="{C2C2A5F1-08E9-4C75-857F-ED6BF8779C66}" type="presOf" srcId="{1FD7867E-DFE5-48D6-B1D9-D5F9735ABE6C}" destId="{7B641883-0173-4942-90FE-B9EEA831A535}" srcOrd="1" destOrd="0" presId="urn:microsoft.com/office/officeart/2005/8/layout/hList9"/>
    <dgm:cxn modelId="{7DBCEDF3-ACF4-44FF-89A7-6621FD14E3D1}" srcId="{3C33C582-3D49-489C-A19F-A985B8D29673}" destId="{B89022A5-8885-4930-B53F-F3C16FB277F1}" srcOrd="2" destOrd="0" parTransId="{4B925A89-401E-40EE-98BF-7E1183BC281A}" sibTransId="{9785B748-9015-4162-B49B-85733769911C}"/>
    <dgm:cxn modelId="{D13613F8-3152-4740-9E17-49EB22172B5A}" srcId="{6ADA8E8A-B87C-4534-B701-BB1862356569}" destId="{C225786E-D339-4042-96AF-908BEF4FCBFB}" srcOrd="0" destOrd="0" parTransId="{EBAC69B8-8F9A-41B7-8968-5C952526EF93}" sibTransId="{16AD5B0F-2734-493C-8205-825C31EA9A05}"/>
    <dgm:cxn modelId="{9B8D8DF8-E62E-4496-971F-3FA9A89BC94A}" srcId="{CF3F780D-E977-4B94-B38A-EE5A4AC5A81F}" destId="{73EF81F2-DE82-4213-AC89-020570516202}" srcOrd="1" destOrd="0" parTransId="{6DA63A12-6433-4840-8436-EB911C00CDBF}" sibTransId="{80E2FD36-D606-4A6F-BC21-7C10A1A0B4B3}"/>
    <dgm:cxn modelId="{49623EF9-A1C3-45DB-A288-C795B77506CB}" type="presOf" srcId="{B89022A5-8885-4930-B53F-F3C16FB277F1}" destId="{13DD6824-6EBF-413A-B631-16F72482F4C7}" srcOrd="0" destOrd="0" presId="urn:microsoft.com/office/officeart/2005/8/layout/hList9"/>
    <dgm:cxn modelId="{C479FEC0-2054-404D-96A2-3B2E3B9C1930}" type="presParOf" srcId="{64B25D79-7F04-4CD5-9805-7880449F77B3}" destId="{FDF6531A-1CD9-4942-A2FF-F94CD4C06F11}" srcOrd="0" destOrd="0" presId="urn:microsoft.com/office/officeart/2005/8/layout/hList9"/>
    <dgm:cxn modelId="{EB5330B5-7D80-4A1F-B1E0-6262FDFDE558}" type="presParOf" srcId="{64B25D79-7F04-4CD5-9805-7880449F77B3}" destId="{3F263810-C259-46BC-B629-7509F8CD33BE}" srcOrd="1" destOrd="0" presId="urn:microsoft.com/office/officeart/2005/8/layout/hList9"/>
    <dgm:cxn modelId="{81B7B63E-6F85-4A09-A736-0B3384518740}" type="presParOf" srcId="{3F263810-C259-46BC-B629-7509F8CD33BE}" destId="{105728C7-8E0C-4097-80FE-938EF44B85F6}" srcOrd="0" destOrd="0" presId="urn:microsoft.com/office/officeart/2005/8/layout/hList9"/>
    <dgm:cxn modelId="{9A85A4A9-5F9D-441D-A8E0-5E5292CA78D2}" type="presParOf" srcId="{3F263810-C259-46BC-B629-7509F8CD33BE}" destId="{01844B5C-6836-4EA6-A0DE-3D4461FC6E5D}" srcOrd="1" destOrd="0" presId="urn:microsoft.com/office/officeart/2005/8/layout/hList9"/>
    <dgm:cxn modelId="{58720BA7-BBC0-4032-AA03-7AC85C07ED74}" type="presParOf" srcId="{01844B5C-6836-4EA6-A0DE-3D4461FC6E5D}" destId="{82316B50-EA52-47C6-9F56-820B82B7871D}" srcOrd="0" destOrd="0" presId="urn:microsoft.com/office/officeart/2005/8/layout/hList9"/>
    <dgm:cxn modelId="{96D8F741-F847-4DE2-BDAD-D01E4ACF48C6}" type="presParOf" srcId="{01844B5C-6836-4EA6-A0DE-3D4461FC6E5D}" destId="{9A72EE47-6DBC-4781-B812-D7C50C9E7540}" srcOrd="1" destOrd="0" presId="urn:microsoft.com/office/officeart/2005/8/layout/hList9"/>
    <dgm:cxn modelId="{44340C37-0E30-4018-803F-423AA564B164}" type="presParOf" srcId="{3F263810-C259-46BC-B629-7509F8CD33BE}" destId="{E21EB32F-07AB-48DE-A088-4EACE8C4F239}" srcOrd="2" destOrd="0" presId="urn:microsoft.com/office/officeart/2005/8/layout/hList9"/>
    <dgm:cxn modelId="{6C864C1A-E5AB-409D-A5CE-AD7403AA0852}" type="presParOf" srcId="{E21EB32F-07AB-48DE-A088-4EACE8C4F239}" destId="{31407780-0992-42AA-8A0F-B746F93FBECB}" srcOrd="0" destOrd="0" presId="urn:microsoft.com/office/officeart/2005/8/layout/hList9"/>
    <dgm:cxn modelId="{49B6B8FA-2E19-41B0-8A93-C927327743E2}" type="presParOf" srcId="{E21EB32F-07AB-48DE-A088-4EACE8C4F239}" destId="{46E0D24D-1760-448C-8F28-5CEEE5873402}" srcOrd="1" destOrd="0" presId="urn:microsoft.com/office/officeart/2005/8/layout/hList9"/>
    <dgm:cxn modelId="{0D529403-2853-45FE-BBFF-14BBF0EE67A9}" type="presParOf" srcId="{3F263810-C259-46BC-B629-7509F8CD33BE}" destId="{56FD61A2-F46F-4349-91E0-FE57396C9171}" srcOrd="3" destOrd="0" presId="urn:microsoft.com/office/officeart/2005/8/layout/hList9"/>
    <dgm:cxn modelId="{EECBEDF6-6B5B-4890-9D0E-95426B4CDF65}" type="presParOf" srcId="{56FD61A2-F46F-4349-91E0-FE57396C9171}" destId="{0454237F-38DE-44BD-8D47-E8113847E5F7}" srcOrd="0" destOrd="0" presId="urn:microsoft.com/office/officeart/2005/8/layout/hList9"/>
    <dgm:cxn modelId="{055FE8A3-AE43-437A-A3F3-7FA369593F06}" type="presParOf" srcId="{56FD61A2-F46F-4349-91E0-FE57396C9171}" destId="{A97AC42F-8616-429A-90FA-8252D725F6A0}" srcOrd="1" destOrd="0" presId="urn:microsoft.com/office/officeart/2005/8/layout/hList9"/>
    <dgm:cxn modelId="{800E62B2-DA82-4535-9D57-1F5D6870EF21}" type="presParOf" srcId="{3F263810-C259-46BC-B629-7509F8CD33BE}" destId="{BE0E6DC9-5F97-49BF-A994-C4951DC3947C}" srcOrd="4" destOrd="0" presId="urn:microsoft.com/office/officeart/2005/8/layout/hList9"/>
    <dgm:cxn modelId="{4080C5C3-6108-41D4-9AB8-F2F8F28F1E1D}" type="presParOf" srcId="{BE0E6DC9-5F97-49BF-A994-C4951DC3947C}" destId="{2ADEF31B-81E7-478C-BB9A-9D6A087FFB4B}" srcOrd="0" destOrd="0" presId="urn:microsoft.com/office/officeart/2005/8/layout/hList9"/>
    <dgm:cxn modelId="{F5259949-D107-4B3F-B8BA-1C6A484C0F23}" type="presParOf" srcId="{BE0E6DC9-5F97-49BF-A994-C4951DC3947C}" destId="{453500D6-67B0-4171-B2E2-0FB892AA0618}" srcOrd="1" destOrd="0" presId="urn:microsoft.com/office/officeart/2005/8/layout/hList9"/>
    <dgm:cxn modelId="{EEB01C72-519C-4E85-B7CC-4207844B6EDF}" type="presParOf" srcId="{64B25D79-7F04-4CD5-9805-7880449F77B3}" destId="{DA061AF2-A427-4DF1-96A1-D1B5AB12F3C6}" srcOrd="2" destOrd="0" presId="urn:microsoft.com/office/officeart/2005/8/layout/hList9"/>
    <dgm:cxn modelId="{6617BBD3-A346-4DE4-A3B6-433F4438060B}" type="presParOf" srcId="{64B25D79-7F04-4CD5-9805-7880449F77B3}" destId="{139737C3-3987-4A94-8426-D0B14DB45588}" srcOrd="3" destOrd="0" presId="urn:microsoft.com/office/officeart/2005/8/layout/hList9"/>
    <dgm:cxn modelId="{B3153D52-89EC-406D-82D1-48CCFE4CDDE2}" type="presParOf" srcId="{64B25D79-7F04-4CD5-9805-7880449F77B3}" destId="{C02C5FD8-86C3-4E08-A2DA-2F938C77451B}" srcOrd="4" destOrd="0" presId="urn:microsoft.com/office/officeart/2005/8/layout/hList9"/>
    <dgm:cxn modelId="{BC39EF4A-0048-4673-8533-73BACB0B1895}" type="presParOf" srcId="{64B25D79-7F04-4CD5-9805-7880449F77B3}" destId="{5435A1B7-9BC1-4F7C-84F5-322C5598D575}" srcOrd="5" destOrd="0" presId="urn:microsoft.com/office/officeart/2005/8/layout/hList9"/>
    <dgm:cxn modelId="{25614BB3-3BEA-4FAD-811F-802B786DB303}" type="presParOf" srcId="{64B25D79-7F04-4CD5-9805-7880449F77B3}" destId="{FBC4A50A-E414-4B3A-BA54-70BC892602E4}" srcOrd="6" destOrd="0" presId="urn:microsoft.com/office/officeart/2005/8/layout/hList9"/>
    <dgm:cxn modelId="{7ED014EC-93A4-418D-88A2-F27A291F8C73}" type="presParOf" srcId="{FBC4A50A-E414-4B3A-BA54-70BC892602E4}" destId="{EE50D653-D0C0-408C-9CC5-506B5BC37854}" srcOrd="0" destOrd="0" presId="urn:microsoft.com/office/officeart/2005/8/layout/hList9"/>
    <dgm:cxn modelId="{7321B0D7-0544-4779-96D8-8C2104035A0A}" type="presParOf" srcId="{FBC4A50A-E414-4B3A-BA54-70BC892602E4}" destId="{44E32602-0108-4FA6-AD9A-1C01EC07DBF4}" srcOrd="1" destOrd="0" presId="urn:microsoft.com/office/officeart/2005/8/layout/hList9"/>
    <dgm:cxn modelId="{EFCCCEB8-1FDB-4559-82BD-BF892E13DBFE}" type="presParOf" srcId="{44E32602-0108-4FA6-AD9A-1C01EC07DBF4}" destId="{DA5EE7AA-EF51-453C-93CF-13C72660988E}" srcOrd="0" destOrd="0" presId="urn:microsoft.com/office/officeart/2005/8/layout/hList9"/>
    <dgm:cxn modelId="{41502CDE-495F-4E4E-9A03-8C12B2FD61C5}" type="presParOf" srcId="{44E32602-0108-4FA6-AD9A-1C01EC07DBF4}" destId="{810A8875-A77A-48F7-8521-0419CBF77829}" srcOrd="1" destOrd="0" presId="urn:microsoft.com/office/officeart/2005/8/layout/hList9"/>
    <dgm:cxn modelId="{A4C1461E-D8EB-4102-B926-270A50BC8900}" type="presParOf" srcId="{FBC4A50A-E414-4B3A-BA54-70BC892602E4}" destId="{429D1A8A-FA14-46DB-A483-429B8972900B}" srcOrd="2" destOrd="0" presId="urn:microsoft.com/office/officeart/2005/8/layout/hList9"/>
    <dgm:cxn modelId="{FBE7FFF1-8718-4A4D-AE32-C8FA54077C77}" type="presParOf" srcId="{429D1A8A-FA14-46DB-A483-429B8972900B}" destId="{D74ACF3B-E9ED-4920-BDEB-05ABD08A444C}" srcOrd="0" destOrd="0" presId="urn:microsoft.com/office/officeart/2005/8/layout/hList9"/>
    <dgm:cxn modelId="{E425682E-DBF2-4D47-BC7C-9DADD6C8BD76}" type="presParOf" srcId="{429D1A8A-FA14-46DB-A483-429B8972900B}" destId="{8AFBAE26-807A-4F13-BE3B-BBF53591ED1C}" srcOrd="1" destOrd="0" presId="urn:microsoft.com/office/officeart/2005/8/layout/hList9"/>
    <dgm:cxn modelId="{DBA83F89-8C4B-4E30-8CEB-D977B223DDDC}" type="presParOf" srcId="{64B25D79-7F04-4CD5-9805-7880449F77B3}" destId="{10A10ED7-E51D-460F-B4AD-4574AEDEE08F}" srcOrd="7" destOrd="0" presId="urn:microsoft.com/office/officeart/2005/8/layout/hList9"/>
    <dgm:cxn modelId="{23BCE324-F043-45FA-A538-3FCB1521569D}" type="presParOf" srcId="{64B25D79-7F04-4CD5-9805-7880449F77B3}" destId="{B1431665-32CC-41CB-AEDC-BE1CB9A1F2BF}" srcOrd="8" destOrd="0" presId="urn:microsoft.com/office/officeart/2005/8/layout/hList9"/>
    <dgm:cxn modelId="{FC4E9A2D-E11C-483B-94C5-A7DEED0222D7}" type="presParOf" srcId="{64B25D79-7F04-4CD5-9805-7880449F77B3}" destId="{B2F66318-7750-47B3-99C9-41EAC9832221}" srcOrd="9" destOrd="0" presId="urn:microsoft.com/office/officeart/2005/8/layout/hList9"/>
    <dgm:cxn modelId="{5A0844E0-C737-4AFC-8DA2-B6F2C4D87244}" type="presParOf" srcId="{64B25D79-7F04-4CD5-9805-7880449F77B3}" destId="{9F306F01-DD26-4433-A30E-80690E2D4F89}" srcOrd="10" destOrd="0" presId="urn:microsoft.com/office/officeart/2005/8/layout/hList9"/>
    <dgm:cxn modelId="{DD6D1962-125B-489B-9E9C-5B27EBABCE6D}" type="presParOf" srcId="{64B25D79-7F04-4CD5-9805-7880449F77B3}" destId="{5EBE892B-3894-44AE-A5CD-EEB761119103}" srcOrd="11" destOrd="0" presId="urn:microsoft.com/office/officeart/2005/8/layout/hList9"/>
    <dgm:cxn modelId="{2034A119-18C3-4C94-B208-BE03EB8BEE69}" type="presParOf" srcId="{5EBE892B-3894-44AE-A5CD-EEB761119103}" destId="{758BBD26-1D8A-460D-BC0F-1089B9449168}" srcOrd="0" destOrd="0" presId="urn:microsoft.com/office/officeart/2005/8/layout/hList9"/>
    <dgm:cxn modelId="{B17C3EA8-487F-439A-BEEE-E9060BCF72D2}" type="presParOf" srcId="{5EBE892B-3894-44AE-A5CD-EEB761119103}" destId="{0E64CEFE-6595-43E1-AED9-5DEBCAE67F94}" srcOrd="1" destOrd="0" presId="urn:microsoft.com/office/officeart/2005/8/layout/hList9"/>
    <dgm:cxn modelId="{8A298D3A-89AB-4997-9094-DE65C1698EB6}" type="presParOf" srcId="{0E64CEFE-6595-43E1-AED9-5DEBCAE67F94}" destId="{A5D15BEE-37CF-4F2A-BB5A-52A407332D89}" srcOrd="0" destOrd="0" presId="urn:microsoft.com/office/officeart/2005/8/layout/hList9"/>
    <dgm:cxn modelId="{53D25DB3-B18A-4A5F-AA3C-6410275A4385}" type="presParOf" srcId="{0E64CEFE-6595-43E1-AED9-5DEBCAE67F94}" destId="{7B641883-0173-4942-90FE-B9EEA831A535}" srcOrd="1" destOrd="0" presId="urn:microsoft.com/office/officeart/2005/8/layout/hList9"/>
    <dgm:cxn modelId="{3F3118D2-BDAB-4540-95E9-B12CEFD1C530}" type="presParOf" srcId="{5EBE892B-3894-44AE-A5CD-EEB761119103}" destId="{CF35DC53-3BB2-4776-9A1E-97B945F26C7B}" srcOrd="2" destOrd="0" presId="urn:microsoft.com/office/officeart/2005/8/layout/hList9"/>
    <dgm:cxn modelId="{D6497F94-C654-4FA0-849E-0AF915FFBAE2}" type="presParOf" srcId="{CF35DC53-3BB2-4776-9A1E-97B945F26C7B}" destId="{60111030-A32F-4685-9B98-01F67F43A7E5}" srcOrd="0" destOrd="0" presId="urn:microsoft.com/office/officeart/2005/8/layout/hList9"/>
    <dgm:cxn modelId="{F1B97A6D-0268-4B91-BDD0-A7F077100473}" type="presParOf" srcId="{CF35DC53-3BB2-4776-9A1E-97B945F26C7B}" destId="{EFAAF534-452D-46D8-99B7-657891532046}" srcOrd="1" destOrd="0" presId="urn:microsoft.com/office/officeart/2005/8/layout/hList9"/>
    <dgm:cxn modelId="{1C4ACC3B-A23A-432D-BC7C-8FC1D543A236}" type="presParOf" srcId="{5EBE892B-3894-44AE-A5CD-EEB761119103}" destId="{16D1BD08-AD47-4A6A-879E-40B8B9B0D1B6}" srcOrd="3" destOrd="0" presId="urn:microsoft.com/office/officeart/2005/8/layout/hList9"/>
    <dgm:cxn modelId="{D9C139EC-AE6C-4D87-8A26-6D6CDCECC668}" type="presParOf" srcId="{16D1BD08-AD47-4A6A-879E-40B8B9B0D1B6}" destId="{231D6E36-3E9D-4167-AE0B-38C76E947241}" srcOrd="0" destOrd="0" presId="urn:microsoft.com/office/officeart/2005/8/layout/hList9"/>
    <dgm:cxn modelId="{7BABB8DD-43FF-4B73-9BB2-7827A442BF9D}" type="presParOf" srcId="{16D1BD08-AD47-4A6A-879E-40B8B9B0D1B6}" destId="{6EF5694D-DA5E-4EDA-9EEE-DB6112A2217C}" srcOrd="1" destOrd="0" presId="urn:microsoft.com/office/officeart/2005/8/layout/hList9"/>
    <dgm:cxn modelId="{91A06D2C-A17F-4F6B-BCF2-8026938890F9}" type="presParOf" srcId="{64B25D79-7F04-4CD5-9805-7880449F77B3}" destId="{B126A2D5-7511-4740-9BC3-F612230383FA}" srcOrd="12" destOrd="0" presId="urn:microsoft.com/office/officeart/2005/8/layout/hList9"/>
    <dgm:cxn modelId="{FD4F8F53-B45A-4399-844F-034C102EFAE9}" type="presParOf" srcId="{64B25D79-7F04-4CD5-9805-7880449F77B3}" destId="{13DD6824-6EBF-413A-B631-16F72482F4C7}" srcOrd="13" destOrd="0" presId="urn:microsoft.com/office/officeart/2005/8/layout/hList9"/>
    <dgm:cxn modelId="{6D86055D-601D-4C40-8481-29A559A09441}" type="presParOf" srcId="{64B25D79-7F04-4CD5-9805-7880449F77B3}" destId="{023DBA14-C936-43A9-BD51-4E341B86AD39}" srcOrd="14" destOrd="0" presId="urn:microsoft.com/office/officeart/2005/8/layout/hList9"/>
    <dgm:cxn modelId="{D42C310E-93CF-4846-9C70-D513C21D0B73}" type="presParOf" srcId="{64B25D79-7F04-4CD5-9805-7880449F77B3}" destId="{8C752690-9B52-4B7B-A663-14F19BA3E7CB}" srcOrd="15" destOrd="0" presId="urn:microsoft.com/office/officeart/2005/8/layout/hList9"/>
    <dgm:cxn modelId="{76B5A299-B4AF-4E0B-9787-1C7390FE41EF}" type="presParOf" srcId="{64B25D79-7F04-4CD5-9805-7880449F77B3}" destId="{79AA5194-4F57-4633-9452-E591E387A5B9}" srcOrd="16" destOrd="0" presId="urn:microsoft.com/office/officeart/2005/8/layout/hList9"/>
    <dgm:cxn modelId="{9A92D3F5-270D-4796-90DE-5040D4757272}" type="presParOf" srcId="{79AA5194-4F57-4633-9452-E591E387A5B9}" destId="{E6944591-C580-4BEF-919F-9E6112ACC3B6}" srcOrd="0" destOrd="0" presId="urn:microsoft.com/office/officeart/2005/8/layout/hList9"/>
    <dgm:cxn modelId="{46B646A1-821B-4C40-BE7A-88DFA94A9A6C}" type="presParOf" srcId="{79AA5194-4F57-4633-9452-E591E387A5B9}" destId="{7FA896BD-180E-4EEB-97DF-2D74A6B30995}" srcOrd="1" destOrd="0" presId="urn:microsoft.com/office/officeart/2005/8/layout/hList9"/>
    <dgm:cxn modelId="{7FC8324C-0D9C-4A26-B8A8-D60643C9E727}" type="presParOf" srcId="{7FA896BD-180E-4EEB-97DF-2D74A6B30995}" destId="{E93CC83B-5758-4188-B2A2-44B86CC13314}" srcOrd="0" destOrd="0" presId="urn:microsoft.com/office/officeart/2005/8/layout/hList9"/>
    <dgm:cxn modelId="{1C746ECD-060D-4482-9F48-ADDCB7F14878}" type="presParOf" srcId="{7FA896BD-180E-4EEB-97DF-2D74A6B30995}" destId="{C027698E-00C9-4EB6-A75A-F30C9790A43F}" srcOrd="1" destOrd="0" presId="urn:microsoft.com/office/officeart/2005/8/layout/hList9"/>
    <dgm:cxn modelId="{BE4A22D7-20DD-4BD7-AA0F-1E540E8D2D47}" type="presParOf" srcId="{79AA5194-4F57-4633-9452-E591E387A5B9}" destId="{6EF5BFBF-1D9A-4924-B57B-2812FB95C83A}" srcOrd="2" destOrd="0" presId="urn:microsoft.com/office/officeart/2005/8/layout/hList9"/>
    <dgm:cxn modelId="{C7AFB7A2-2FDE-4084-8652-8FCE72AD82ED}" type="presParOf" srcId="{6EF5BFBF-1D9A-4924-B57B-2812FB95C83A}" destId="{86C598B2-76E8-4CBE-8A30-E4EF77BAC566}" srcOrd="0" destOrd="0" presId="urn:microsoft.com/office/officeart/2005/8/layout/hList9"/>
    <dgm:cxn modelId="{BE2585AC-A623-4C5C-89AE-C51BD21F57C7}" type="presParOf" srcId="{6EF5BFBF-1D9A-4924-B57B-2812FB95C83A}" destId="{C6E53C3C-BD89-4371-A910-F9D8BD6FF9EE}" srcOrd="1" destOrd="0" presId="urn:microsoft.com/office/officeart/2005/8/layout/hList9"/>
    <dgm:cxn modelId="{68C02DC2-D0E1-4BB0-83DC-C1A0E6A1CAE0}" type="presParOf" srcId="{64B25D79-7F04-4CD5-9805-7880449F77B3}" destId="{2C4A9DD8-86F3-4976-B7AE-5F9438028272}" srcOrd="17" destOrd="0" presId="urn:microsoft.com/office/officeart/2005/8/layout/hList9"/>
    <dgm:cxn modelId="{BF633DBE-4EB1-490F-BFF7-BB62CFF7231E}" type="presParOf" srcId="{64B25D79-7F04-4CD5-9805-7880449F77B3}" destId="{FCFBBC0C-E984-435B-BC1A-22245C9B75FC}"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316B50-EA52-47C6-9F56-820B82B7871D}">
      <dsp:nvSpPr>
        <dsp:cNvPr id="0" name=""/>
        <dsp:cNvSpPr/>
      </dsp:nvSpPr>
      <dsp:spPr>
        <a:xfrm>
          <a:off x="1299866"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Generate Reports</a:t>
          </a:r>
        </a:p>
      </dsp:txBody>
      <dsp:txXfrm>
        <a:off x="1585713" y="478413"/>
        <a:ext cx="1500696" cy="1191624"/>
      </dsp:txXfrm>
    </dsp:sp>
    <dsp:sp modelId="{31407780-0992-42AA-8A0F-B746F93FBECB}">
      <dsp:nvSpPr>
        <dsp:cNvPr id="0" name=""/>
        <dsp:cNvSpPr/>
      </dsp:nvSpPr>
      <dsp:spPr>
        <a:xfrm>
          <a:off x="1299866"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unbalanced bid items</a:t>
          </a:r>
        </a:p>
      </dsp:txBody>
      <dsp:txXfrm>
        <a:off x="1585713" y="1670038"/>
        <a:ext cx="1500696" cy="1191624"/>
      </dsp:txXfrm>
    </dsp:sp>
    <dsp:sp modelId="{0454237F-38DE-44BD-8D47-E8113847E5F7}">
      <dsp:nvSpPr>
        <dsp:cNvPr id="0" name=""/>
        <dsp:cNvSpPr/>
      </dsp:nvSpPr>
      <dsp:spPr>
        <a:xfrm>
          <a:off x="1299866"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Send justification emails</a:t>
          </a:r>
        </a:p>
      </dsp:txBody>
      <dsp:txXfrm>
        <a:off x="1585713" y="2861662"/>
        <a:ext cx="1500696" cy="1191624"/>
      </dsp:txXfrm>
    </dsp:sp>
    <dsp:sp modelId="{2ADEF31B-81E7-478C-BB9A-9D6A087FFB4B}">
      <dsp:nvSpPr>
        <dsp:cNvPr id="0" name=""/>
        <dsp:cNvSpPr/>
      </dsp:nvSpPr>
      <dsp:spPr>
        <a:xfrm>
          <a:off x="1299866" y="4053287"/>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Begin letting review</a:t>
          </a:r>
        </a:p>
      </dsp:txBody>
      <dsp:txXfrm>
        <a:off x="1585713" y="4053287"/>
        <a:ext cx="1500696" cy="1191624"/>
      </dsp:txXfrm>
    </dsp:sp>
    <dsp:sp modelId="{139737C3-3987-4A94-8426-D0B14DB45588}">
      <dsp:nvSpPr>
        <dsp:cNvPr id="0" name=""/>
        <dsp:cNvSpPr/>
      </dsp:nvSpPr>
      <dsp:spPr>
        <a:xfrm>
          <a:off x="347043"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Wed.</a:t>
          </a:r>
        </a:p>
      </dsp:txBody>
      <dsp:txXfrm>
        <a:off x="521465" y="176424"/>
        <a:ext cx="842184" cy="842184"/>
      </dsp:txXfrm>
    </dsp:sp>
    <dsp:sp modelId="{DA5EE7AA-EF51-453C-93CF-13C72660988E}">
      <dsp:nvSpPr>
        <dsp:cNvPr id="0" name=""/>
        <dsp:cNvSpPr/>
      </dsp:nvSpPr>
      <dsp:spPr>
        <a:xfrm>
          <a:off x="4277439"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4563286" y="478413"/>
        <a:ext cx="1500696" cy="1191624"/>
      </dsp:txXfrm>
    </dsp:sp>
    <dsp:sp modelId="{D74ACF3B-E9ED-4920-BDEB-05ABD08A444C}">
      <dsp:nvSpPr>
        <dsp:cNvPr id="0" name=""/>
        <dsp:cNvSpPr/>
      </dsp:nvSpPr>
      <dsp:spPr>
        <a:xfrm>
          <a:off x="4277439"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4563286" y="1670038"/>
        <a:ext cx="1500696" cy="1191624"/>
      </dsp:txXfrm>
    </dsp:sp>
    <dsp:sp modelId="{B1431665-32CC-41CB-AEDC-BE1CB9A1F2BF}">
      <dsp:nvSpPr>
        <dsp:cNvPr id="0" name=""/>
        <dsp:cNvSpPr/>
      </dsp:nvSpPr>
      <dsp:spPr>
        <a:xfrm>
          <a:off x="3324616"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Thu.</a:t>
          </a:r>
        </a:p>
      </dsp:txBody>
      <dsp:txXfrm>
        <a:off x="3499038" y="176424"/>
        <a:ext cx="842184" cy="842184"/>
      </dsp:txXfrm>
    </dsp:sp>
    <dsp:sp modelId="{A5D15BEE-37CF-4F2A-BB5A-52A407332D89}">
      <dsp:nvSpPr>
        <dsp:cNvPr id="0" name=""/>
        <dsp:cNvSpPr/>
      </dsp:nvSpPr>
      <dsp:spPr>
        <a:xfrm>
          <a:off x="7255011"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a:t>
          </a:r>
        </a:p>
      </dsp:txBody>
      <dsp:txXfrm>
        <a:off x="7540858" y="478413"/>
        <a:ext cx="1500696" cy="1191624"/>
      </dsp:txXfrm>
    </dsp:sp>
    <dsp:sp modelId="{60111030-A32F-4685-9B98-01F67F43A7E5}">
      <dsp:nvSpPr>
        <dsp:cNvPr id="0" name=""/>
        <dsp:cNvSpPr/>
      </dsp:nvSpPr>
      <dsp:spPr>
        <a:xfrm>
          <a:off x="7255011"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Review justification responses</a:t>
          </a:r>
        </a:p>
      </dsp:txBody>
      <dsp:txXfrm>
        <a:off x="7540858" y="1670038"/>
        <a:ext cx="1500696" cy="1191624"/>
      </dsp:txXfrm>
    </dsp:sp>
    <dsp:sp modelId="{231D6E36-3E9D-4167-AE0B-38C76E947241}">
      <dsp:nvSpPr>
        <dsp:cNvPr id="0" name=""/>
        <dsp:cNvSpPr/>
      </dsp:nvSpPr>
      <dsp:spPr>
        <a:xfrm>
          <a:off x="7255011" y="2861662"/>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Letting review meeting</a:t>
          </a:r>
        </a:p>
      </dsp:txBody>
      <dsp:txXfrm>
        <a:off x="7540858" y="2861662"/>
        <a:ext cx="1500696" cy="1191624"/>
      </dsp:txXfrm>
    </dsp:sp>
    <dsp:sp modelId="{13DD6824-6EBF-413A-B631-16F72482F4C7}">
      <dsp:nvSpPr>
        <dsp:cNvPr id="0" name=""/>
        <dsp:cNvSpPr/>
      </dsp:nvSpPr>
      <dsp:spPr>
        <a:xfrm>
          <a:off x="6302188"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Fri. to Mon.</a:t>
          </a:r>
        </a:p>
      </dsp:txBody>
      <dsp:txXfrm>
        <a:off x="6476610" y="176424"/>
        <a:ext cx="842184" cy="842184"/>
      </dsp:txXfrm>
    </dsp:sp>
    <dsp:sp modelId="{E93CC83B-5758-4188-B2A2-44B86CC13314}">
      <dsp:nvSpPr>
        <dsp:cNvPr id="0" name=""/>
        <dsp:cNvSpPr/>
      </dsp:nvSpPr>
      <dsp:spPr>
        <a:xfrm>
          <a:off x="10232583" y="478413"/>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Finalize letting review</a:t>
          </a:r>
        </a:p>
      </dsp:txBody>
      <dsp:txXfrm>
        <a:off x="10518430" y="478413"/>
        <a:ext cx="1500696" cy="1191624"/>
      </dsp:txXfrm>
    </dsp:sp>
    <dsp:sp modelId="{86C598B2-76E8-4CBE-8A30-E4EF77BAC566}">
      <dsp:nvSpPr>
        <dsp:cNvPr id="0" name=""/>
        <dsp:cNvSpPr/>
      </dsp:nvSpPr>
      <dsp:spPr>
        <a:xfrm>
          <a:off x="10232583" y="1670038"/>
          <a:ext cx="1786543" cy="1191624"/>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49352"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Awards Meeting</a:t>
          </a:r>
        </a:p>
      </dsp:txBody>
      <dsp:txXfrm>
        <a:off x="10518430" y="1670038"/>
        <a:ext cx="1500696" cy="1191624"/>
      </dsp:txXfrm>
    </dsp:sp>
    <dsp:sp modelId="{FCFBBC0C-E984-435B-BC1A-22245C9B75FC}">
      <dsp:nvSpPr>
        <dsp:cNvPr id="0" name=""/>
        <dsp:cNvSpPr/>
      </dsp:nvSpPr>
      <dsp:spPr>
        <a:xfrm>
          <a:off x="9279760" y="2002"/>
          <a:ext cx="1191028" cy="1191028"/>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en-US" sz="2700" kern="1200" dirty="0"/>
            <a:t>Tue.</a:t>
          </a:r>
        </a:p>
      </dsp:txBody>
      <dsp:txXfrm>
        <a:off x="9454182" y="176424"/>
        <a:ext cx="842184" cy="84218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sz="quarter" idx="1"/>
          </p:nvPr>
        </p:nvSpPr>
        <p:spPr>
          <a:xfrm>
            <a:off x="3970938" y="1"/>
            <a:ext cx="3037840" cy="466434"/>
          </a:xfrm>
          <a:prstGeom prst="rect">
            <a:avLst/>
          </a:prstGeom>
        </p:spPr>
        <p:txBody>
          <a:bodyPr vert="horz" lIns="93172" tIns="46586" rIns="93172" bIns="46586" rtlCol="0"/>
          <a:lstStyle>
            <a:lvl1pPr algn="r">
              <a:defRPr sz="1200"/>
            </a:lvl1pPr>
          </a:lstStyle>
          <a:p>
            <a:fld id="{B57F26A6-6478-434A-8130-8B46218BE89F}" type="datetimeFigureOut">
              <a:rPr lang="en-US" smtClean="0"/>
              <a:t>3/20/2023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2" tIns="46586" rIns="93172" bIns="46586"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35.683"/>
    </inkml:context>
    <inkml:brush xml:id="br0">
      <inkml:brushProperty name="width" value="0.05" units="cm"/>
      <inkml:brushProperty name="height" value="0.05" units="cm"/>
    </inkml:brush>
  </inkml:definitions>
  <inkml:trace contextRef="#ctx0" brushRef="#br0">1 0 1536,'0'0'1058,"0"0"-462,0 0-95,0 0-112,0 0-81,0 0-52,0 0 36,0 0 37,0 0-5,0 0-44,0 0 0,0 0-26,0 0-76,0 0-75,0 0-62,0 0-29,0 0-204,0 0-426,0 0-368,0 0-42,0 0-204,0 0-625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5:06.812"/>
    </inkml:context>
    <inkml:brush xml:id="br0">
      <inkml:brushProperty name="width" value="0.05" units="cm"/>
      <inkml:brushProperty name="height" value="0.05" units="cm"/>
    </inkml:brush>
  </inkml:definitions>
  <inkml:trace contextRef="#ctx0" brushRef="#br0">8 14 1560,'-1'0'45,"1"0"0,0 0 0,-1 0 0,1 0 0,0 0 0,0 0 0,-1-1 0,1 1 0,0 0 0,-1 0 0,1 0 0,0 0 0,0 0 0,-1 0 0,1 0 0,0-1 0,0 1 1,0 0-1,-1 0 0,1 0 0,0 0 0,0-1 0,0 1 0,-1 0 0,1 0 0,0-1 0,0 1 0,0 0 0,0 0 0,0-1 0,0 1 0,-1 0 0,1 0 0,0-1 0,0 1 0,0 0 0,0-1 0,0 1 0,0 0 0,0 0 0,0-1 0,0 1 0,0 0 0,0-1 0,1 1 0,-1 0 0,0 0 0,0-1-45,0-2-1738,0 2 315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17.820"/>
    </inkml:context>
    <inkml:brush xml:id="br0">
      <inkml:brushProperty name="width" value="0.05" units="cm"/>
      <inkml:brushProperty name="height" value="0.05" units="cm"/>
    </inkml:brush>
  </inkml:definitions>
  <inkml:trace contextRef="#ctx0" brushRef="#br0">1 24 1872,'0'0'1019,"0"-15"2361,0 6-6914,0 9 1957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17T15:06:52.279"/>
    </inkml:context>
    <inkml:brush xml:id="br0">
      <inkml:brushProperty name="width" value="0.05" units="cm"/>
      <inkml:brushProperty name="height" value="0.05" units="cm"/>
    </inkml:brush>
  </inkml:definitions>
  <inkml:trace contextRef="#ctx0" brushRef="#br0">0 31 1536,'0'0'841,"3"0"-345,0 0-168,3-6-192,-6 0 304,3 0-184,-3 3 8,0 3-8,6 0-120,-6 0-64,0 0-72,0 0 0,6-3-168,0 3-488,6-6-1193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6:09.810"/>
    </inkml:context>
    <inkml:brush xml:id="br0">
      <inkml:brushProperty name="width" value="0.05" units="cm"/>
      <inkml:brushProperty name="height" value="0.05" units="cm"/>
    </inkml:brush>
  </inkml:definitions>
  <inkml:trace contextRef="#ctx0" brushRef="#br0">1 3 1344,'0'0'882,"0"0"-351,0 0-118,0 0-78,0 0-94,0 0-69,0 0 15,0 0 33,0 0-9,0 0-9,0 0 20,0 0 58,0 0 5,0 0-31,0-3-2080,0 3 17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3"/>
    </inkml:context>
    <inkml:brush xml:id="br0">
      <inkml:brushProperty name="width" value="0.05" units="cm"/>
      <inkml:brushProperty name="height" value="0.05" units="cm"/>
    </inkml:brush>
  </inkml:definitions>
  <inkml:trace contextRef="#ctx0" brushRef="#br0">0 1 336,'0'0'1192,"0"0"-477,0 0-257,0 0-142,0 0-38,0 0-48,0 0-72,0 0-70,0 0-33,0 0-2,0 0-10,0 0-28,0 0-6,0 0 6,0 0-15,0 0-112,0 0-214,0 0-79,0 2-645,0 1 182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23:05.164"/>
    </inkml:context>
    <inkml:brush xml:id="br0">
      <inkml:brushProperty name="width" value="0.05" units="cm"/>
      <inkml:brushProperty name="height" value="0.05" units="cm"/>
    </inkml:brush>
  </inkml:definitions>
  <inkml:trace contextRef="#ctx0" brushRef="#br0">4 0 328,'-3'0'144,"3"0"-96,0 3-32,0-3 40,0 0-48,0 0 56,0 0 184,0 0-80,0 0-88,0 0-80,0 0-264,0 0-632</inkml:trace>
  <inkml:trace contextRef="#ctx0" brushRef="#br0" timeOffset="1">4 0 1072,'33'22'1008,"-33"-22"-663,0 0-209,0 0-128,0 0 0,0 0 0,0 0-8,0 0-8,0 0 0,0 0-200,0 0-217,0 0-439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8.744"/>
    </inkml:context>
    <inkml:brush xml:id="br0">
      <inkml:brushProperty name="width" value="0.05" units="cm"/>
      <inkml:brushProperty name="height" value="0.05" units="cm"/>
    </inkml:brush>
  </inkml:definitions>
  <inkml:trace contextRef="#ctx0" brushRef="#br0">0 30 1296,'0'0'810,"2"-21"705,6 12-3112</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3:59.587"/>
    </inkml:context>
    <inkml:brush xml:id="br0">
      <inkml:brushProperty name="width" value="0.05" units="cm"/>
      <inkml:brushProperty name="height" value="0.05" units="cm"/>
    </inkml:brush>
  </inkml:definitions>
  <inkml:trace contextRef="#ctx0" brushRef="#br0">27 1 1144,'-15'11'2552,"4"-2"-3461,11-9-958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00.911"/>
    </inkml:context>
    <inkml:brush xml:id="br0">
      <inkml:brushProperty name="width" value="0.05" units="cm"/>
      <inkml:brushProperty name="height" value="0.05" units="cm"/>
    </inkml:brush>
  </inkml:definitions>
  <inkml:trace contextRef="#ctx0" brushRef="#br0">1 0 1176,'0'0'1008,"0"0"-695,0 0-129,0 0-72,0 0-16,0 0-40,0 0 120,0 0 112,0 0 104,0 0-48,0 0-136,0 0-48,0 0-40,0 0-32,0 0-88,0 0-320,0 0-440,6 0-488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7-08T12:34:10.467"/>
    </inkml:context>
    <inkml:brush xml:id="br0">
      <inkml:brushProperty name="width" value="0.05" units="cm"/>
      <inkml:brushProperty name="height" value="0.05" units="cm"/>
    </inkml:brush>
  </inkml:definitions>
  <inkml:trace contextRef="#ctx0" brushRef="#br0">0 24 2513,'0'0'672,"0"0"-174,0 0-120,0-23-1008,0 23-809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2" tIns="46586" rIns="93172" bIns="46586" rtlCol="0"/>
          <a:lstStyle>
            <a:lvl1pPr algn="l">
              <a:defRPr sz="1200"/>
            </a:lvl1pPr>
          </a:lstStyle>
          <a:p>
            <a:r>
              <a:rPr lang="en-US"/>
              <a:t>Presentation Title</a:t>
            </a:r>
          </a:p>
        </p:txBody>
      </p:sp>
      <p:sp>
        <p:nvSpPr>
          <p:cNvPr id="3" name="Date Placeholder 2"/>
          <p:cNvSpPr>
            <a:spLocks noGrp="1"/>
          </p:cNvSpPr>
          <p:nvPr>
            <p:ph type="dt" idx="1"/>
          </p:nvPr>
        </p:nvSpPr>
        <p:spPr>
          <a:xfrm>
            <a:off x="3970938" y="1"/>
            <a:ext cx="3037840" cy="466434"/>
          </a:xfrm>
          <a:prstGeom prst="rect">
            <a:avLst/>
          </a:prstGeom>
        </p:spPr>
        <p:txBody>
          <a:bodyPr vert="horz" lIns="93172" tIns="46586" rIns="93172" bIns="46586" rtlCol="0"/>
          <a:lstStyle>
            <a:lvl1pPr algn="r">
              <a:defRPr sz="1200"/>
            </a:lvl1pPr>
          </a:lstStyle>
          <a:p>
            <a:fld id="{1184054B-77F8-42CB-99ED-993D29461DD2}" type="datetimeFigureOut">
              <a:rPr lang="en-US" smtClean="0"/>
              <a:t>3/20/2023</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Hello. My name is Fred Schunke. I now am the North Central Region Design QA Engineer, but until last year I was the statewide estimating engineer for the Proposal Management Section in the Bureau of Project Development.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3072891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commodities shown and mentioned. Links are provided in the file. </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417193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Husky Energy’s Superior Refinery is expected to resume operations in the second quarter of 2023, subject to regulatory approvals. This is where that refinery explosion occurred in 2018. </a:t>
            </a:r>
            <a:endParaRPr lang="en-US" sz="1100" dirty="0"/>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refinery’s capacity will remain the same as before at 50,000 barrels/day. It will be able to produce asphalt, gasoline, diesel and fuel oils.</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This information is found right on the General FAQ Page for the Superior Refinery on Husky Energy’s Website. A link is shown on the screen.</a:t>
            </a:r>
          </a:p>
          <a:p>
            <a:pPr marL="0" marR="0" lvl="0" indent="0" algn="l" defTabSz="916503" rtl="0" eaLnBrk="1" fontAlgn="auto" latinLnBrk="0" hangingPunct="1">
              <a:lnSpc>
                <a:spcPct val="100000"/>
              </a:lnSpc>
              <a:spcBef>
                <a:spcPts val="0"/>
              </a:spcBef>
              <a:spcAft>
                <a:spcPts val="0"/>
              </a:spcAft>
              <a:buClrTx/>
              <a:buSzTx/>
              <a:buFontTx/>
              <a:buNone/>
              <a:tabLst/>
              <a:defRPr/>
            </a:pPr>
            <a:r>
              <a:rPr lang="en-US" sz="1200" dirty="0"/>
              <a:t>The Asphalt Construction Cost Index did increase 14% in 2018.  We hope that diesel and asphalt prices continue to decrease in area when this refinery is operating again.</a:t>
            </a:r>
            <a:endParaRPr lang="en-US" dirty="0"/>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256682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WisDOT CF CCI has increased about 20% in the last year. The Asphalt, Concrete Pavement and Structure Indices increased about the same amount in the last year. Many of the commodity indexes have been falling. Hopefully, we will stop seeing drastic price increases and they possibly could decrease in the next year. Other major factors exists for rising costs such as labor shortages, wage increases, supply chain issues, increased program nationwide due to BIL funding to name a few. We still have a lot of unknowns that impact costs.</a:t>
            </a:r>
          </a:p>
          <a:p>
            <a:pPr defTabSz="916503">
              <a:defRPr/>
            </a:pPr>
            <a:endParaRPr lang="en-US" dirty="0"/>
          </a:p>
          <a:p>
            <a:pPr defTabSz="916503">
              <a:defRPr/>
            </a:pPr>
            <a:r>
              <a:rPr lang="en-US" dirty="0"/>
              <a:t>That was everything we wanted share about updated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Tree>
    <p:extLst>
      <p:ext uri="{BB962C8B-B14F-4D97-AF65-F5344CB8AC3E}">
        <p14:creationId xmlns:p14="http://schemas.microsoft.com/office/powerpoint/2010/main" val="254435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third and forth pages of the WisDOT’s Chained Fisher Construction Cost Index contains Construction Cost Indices for Asphalt, Concrete Pavement and Structures. The individual values for each index are listed on page 4. This information can be used to adjust historic prices into current dollars for specific item types or classes. </a:t>
            </a:r>
          </a:p>
          <a:p>
            <a:pPr defTabSz="916503">
              <a:defRPr/>
            </a:pPr>
            <a:endParaRPr lang="en-US" dirty="0"/>
          </a:p>
          <a:p>
            <a:pPr defTabSz="916503">
              <a:defRPr/>
            </a:pPr>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2712941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Asphalt prices vary based upon mix design too. Statewide averages for the past year are shown in the table below. This is updated in the recent trends document. HMA pavement has about 80 items. Some mix designs do not have a large difference in unit prices between each other, and broader searches may be used. Bid prices for the past year have been similar between Gradation 2 and 3 mixtures, Light, Medium and Heavy Traffic. Estimates may be adjusted with more common items, but only one characteristic price difference or an average of multiple characteristics should be used. As shown below, Gradation 5, Binder 58-34 or SMA asphalt mixes cost more than other mix designs. If you can only find bid information for cheaper mixes, your estimate should be increased if your asphalt mixture contains one of the expensive characteristics. For instance, if you have a Gradation 5 and 58-34 Binder using bid data for cheaper mixes, then a unit price difference range is from $19 to $20 higher, not $39.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Tree>
    <p:extLst>
      <p:ext uri="{BB962C8B-B14F-4D97-AF65-F5344CB8AC3E}">
        <p14:creationId xmlns:p14="http://schemas.microsoft.com/office/powerpoint/2010/main" val="2814920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Removing Asphaltic Surface Milling is commonly an item of concern when comparing bids and estimates. Guidance is already in FDM 19-5-5.6.3 pg. 18.</a:t>
            </a:r>
          </a:p>
          <a:p>
            <a:pPr defTabSz="916503">
              <a:defRPr/>
            </a:pPr>
            <a:endParaRPr lang="en-US" dirty="0"/>
          </a:p>
          <a:p>
            <a:pPr defTabSz="916503">
              <a:defRPr/>
            </a:pPr>
            <a:r>
              <a:rPr lang="en-US" dirty="0"/>
              <a:t>Average prices should not be used. Prices vary depending upon if the milling can be reused or not. If they can be reused, prices are lower than average, especially in competitive areas.</a:t>
            </a:r>
          </a:p>
          <a:p>
            <a:pPr defTabSz="916503">
              <a:defRPr/>
            </a:pPr>
            <a:r>
              <a:rPr lang="en-US" dirty="0"/>
              <a:t>If the millings cannot easily be reused due to a sealcoat, chip seal, long haul distances, in an urban area, or the construction schedule or staging is constrained, prices are higher than average. Since December, we have seen bid prices come in much higher with these characteristics.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Tree>
    <p:extLst>
      <p:ext uri="{BB962C8B-B14F-4D97-AF65-F5344CB8AC3E}">
        <p14:creationId xmlns:p14="http://schemas.microsoft.com/office/powerpoint/2010/main" val="2385985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Concrete Masonry Bridges is commonly an item of concern when comparing bids and estimates. Prices seem to have increased since the December Letting.</a:t>
            </a:r>
          </a:p>
          <a:p>
            <a:pPr defTabSz="916503">
              <a:defRPr/>
            </a:pPr>
            <a:endParaRPr lang="en-US" dirty="0"/>
          </a:p>
          <a:p>
            <a:pPr defTabSz="916503">
              <a:defRPr/>
            </a:pPr>
            <a:r>
              <a:rPr lang="en-US" dirty="0"/>
              <a:t>Prices vary depending upon the bridge. Bid prices are higher with lower production rates. Prices will be higher if formwork is more difficult to complete, especially if there is only work on the superstructure.</a:t>
            </a:r>
          </a:p>
          <a:p>
            <a:pPr defTabSz="916503">
              <a:defRPr/>
            </a:pPr>
            <a:r>
              <a:rPr lang="en-US" dirty="0"/>
              <a:t>- Concrete slab-span bridges typically receive bids lower than average.</a:t>
            </a:r>
          </a:p>
          <a:p>
            <a:pPr defTabSz="916503">
              <a:defRPr/>
            </a:pPr>
            <a:r>
              <a:rPr lang="en-US" dirty="0"/>
              <a:t>- Girder bridges typically receive bids at about the average price.</a:t>
            </a:r>
          </a:p>
          <a:p>
            <a:pPr defTabSz="916503">
              <a:defRPr/>
            </a:pPr>
            <a:r>
              <a:rPr lang="en-US" dirty="0"/>
              <a:t>- Rehabilitated bridges typically receive bids higher than average</a:t>
            </a:r>
          </a:p>
          <a:p>
            <a:pPr defTabSz="916503">
              <a:defRPr/>
            </a:pPr>
            <a:endParaRPr lang="en-US" dirty="0"/>
          </a:p>
          <a:p>
            <a:pPr defTabSz="916503">
              <a:defRPr/>
            </a:pPr>
            <a:r>
              <a:rPr lang="en-US" dirty="0"/>
              <a:t>Each contractor will balance their bid differently between Concrete Masonry Bridges, Removing Structure and Excavation for Structures items. All three items should be estimated at the same time with the same bid data.</a:t>
            </a:r>
          </a:p>
          <a:p>
            <a:pPr defTabSz="916503">
              <a:defRPr/>
            </a:pPr>
            <a:endParaRPr lang="en-US" dirty="0"/>
          </a:p>
          <a:p>
            <a:pPr defTabSz="916503">
              <a:defRPr/>
            </a:pPr>
            <a:r>
              <a:rPr lang="en-US" dirty="0"/>
              <a:t>The Recent Trends Document provides some basic steps to find similar bridges using the Highway Structure Information System or HSI.</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Tree>
    <p:extLst>
      <p:ext uri="{BB962C8B-B14F-4D97-AF65-F5344CB8AC3E}">
        <p14:creationId xmlns:p14="http://schemas.microsoft.com/office/powerpoint/2010/main" val="156115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In both updates, 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tool, go to the FDM.</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Tree>
    <p:extLst>
      <p:ext uri="{BB962C8B-B14F-4D97-AF65-F5344CB8AC3E}">
        <p14:creationId xmlns:p14="http://schemas.microsoft.com/office/powerpoint/2010/main" val="175262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tools and resources updated or created are listed in page 13 of FDM 19-5. </a:t>
            </a:r>
          </a:p>
          <a:p>
            <a:endParaRPr lang="en-US" dirty="0"/>
          </a:p>
          <a:p>
            <a:r>
              <a:rPr lang="en-US" dirty="0"/>
              <a:t>Descriptions for each tool are provided. The description for each tool explains who created and updated the tool, what type of application is needed for each tool, credentials required to use each tool, and additional guidance or links to specific tool guidance.</a:t>
            </a:r>
          </a:p>
          <a:p>
            <a:endParaRPr lang="en-US" dirty="0"/>
          </a:p>
          <a:p>
            <a:r>
              <a:rPr lang="en-US" dirty="0"/>
              <a:t>The estimating tools section is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a:t>
            </a:r>
          </a:p>
          <a:p>
            <a:endParaRPr lang="en-US" dirty="0"/>
          </a:p>
          <a:p>
            <a:r>
              <a:rPr lang="en-US" dirty="0"/>
              <a:t>Other tools and resources provide additional resources that can be helpful in estimate development. There is a lot of good information in here.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Tree>
    <p:extLst>
      <p:ext uri="{BB962C8B-B14F-4D97-AF65-F5344CB8AC3E}">
        <p14:creationId xmlns:p14="http://schemas.microsoft.com/office/powerpoint/2010/main" val="165308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Similar Projects Tool had a minor update. The results sheet now has an average cost per mile calculation. Calculations only include filtered projects with numerical values for Proposal Length in the Data Sheet. Proposal mile lengths use centerline length, not lane mile, and divided highways are not doubled. This information is in the Similar Projects Tool Instruction within the Excel file and is linked as a separate PDF in FDM 19-5. Cost per mile may be used as a check to see how your estimate cost per mile compare to recent contracts from the scoping  to final estimate.</a:t>
            </a:r>
          </a:p>
          <a:p>
            <a:endParaRPr lang="en-US" dirty="0"/>
          </a:p>
          <a:p>
            <a:r>
              <a:rPr lang="en-US" dirty="0"/>
              <a:t>A new resource we have is the bid item list. The bid item list contains a list of all standard, STSP and SPV bid items in the Item List Sheet. This list contains current and obsolete bid items. It can be used to find recently obsoleted item numbers that new items have replaced. Obsolete bid items shall not be used. Obsolete bid items have red, italic font. The bid item list has the item classification for each bid item that is used in the item classification calculations of the Similar Projects Tool.</a:t>
            </a:r>
          </a:p>
          <a:p>
            <a:endParaRPr lang="en-US" dirty="0"/>
          </a:p>
          <a:p>
            <a:r>
              <a:rPr lang="en-US" dirty="0"/>
              <a:t>The bid item list is copied from the AASHTOWare Projects Item Overview currently found in construction. </a:t>
            </a:r>
          </a:p>
          <a:p>
            <a:r>
              <a:rPr lang="en-US" dirty="0"/>
              <a:t>Designers may copy the link below after signing into AWP.</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Tree>
    <p:extLst>
      <p:ext uri="{BB962C8B-B14F-4D97-AF65-F5344CB8AC3E}">
        <p14:creationId xmlns:p14="http://schemas.microsoft.com/office/powerpoint/2010/main" val="345711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learning objectives we are going to discuss today include the following:</a:t>
            </a:r>
          </a:p>
          <a:p>
            <a:pPr marL="171450" indent="-171450">
              <a:buFont typeface="Arial" panose="020B0604020202020204" pitchFamily="34" charset="0"/>
              <a:buChar char="•"/>
            </a:pPr>
            <a:r>
              <a:rPr lang="en-US" dirty="0"/>
              <a:t>Examine recent trends in unit bid prices.</a:t>
            </a:r>
          </a:p>
          <a:p>
            <a:pPr marL="171844" indent="-171844" defTabSz="916503">
              <a:buFont typeface="Arial" panose="020B0604020202020204" pitchFamily="34" charset="0"/>
              <a:buChar char="•"/>
              <a:defRPr/>
            </a:pPr>
            <a:r>
              <a:rPr lang="en-US" dirty="0"/>
              <a:t>Learn the latest estimating guidance and tool updates.</a:t>
            </a:r>
          </a:p>
          <a:p>
            <a:pPr marL="171844" indent="-171844" defTabSz="916503">
              <a:buFont typeface="Arial" panose="020B0604020202020204" pitchFamily="34" charset="0"/>
              <a:buChar char="•"/>
              <a:defRPr/>
            </a:pPr>
            <a:r>
              <a:rPr lang="en-US" dirty="0"/>
              <a:t>Understand central office expectations and guidance when responding to justification emails.</a:t>
            </a:r>
          </a:p>
          <a:p>
            <a:pPr defTabSz="916503">
              <a:defRPr/>
            </a:pPr>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374024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Estimate Documentation Report Template was updated September, last year. Estimate Documentation Report Guidance is found FDM 19-5-6 with links to the guidance document and template.</a:t>
            </a:r>
          </a:p>
          <a:p>
            <a:endParaRPr lang="en-US" dirty="0"/>
          </a:p>
          <a:p>
            <a:r>
              <a:rPr lang="en-US" dirty="0"/>
              <a:t>A standard table was added for similar projects and significant items. The standard tables were added so that reviewers can easily find historic projects by proposal ID or project ID, and have project and item information in a consistent format.</a:t>
            </a:r>
          </a:p>
          <a:p>
            <a:endParaRPr lang="en-US" dirty="0"/>
          </a:p>
          <a:p>
            <a:r>
              <a:rPr lang="en-US" dirty="0"/>
              <a:t>In the Similar Project Table, we’re asking for the Proposal ID, Project ID, County, Title and Limits, Route and Type of Work Referenced. Nearly all of this information is found right in the Data Sheet of the Similar Projects Tool.</a:t>
            </a:r>
          </a:p>
          <a:p>
            <a:endParaRPr lang="en-US" dirty="0"/>
          </a:p>
          <a:p>
            <a:r>
              <a:rPr lang="en-US" dirty="0"/>
              <a:t>The Significant Items Table asks for item number, description, quantity, unit, estimator price, BidX Price, 2 similar project prices, Final Unit Price, Item Cost Amount, % of estimate and comments. Again, Significant items make up 80% of the project costs; or the top 20% of items whichever comes first.</a:t>
            </a:r>
          </a:p>
          <a:p>
            <a:endParaRPr lang="en-US" dirty="0"/>
          </a:p>
          <a:p>
            <a:r>
              <a:rPr lang="en-US" dirty="0"/>
              <a:t>Those were all the tool updates I wanted to share with you today.</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Tree>
    <p:extLst>
      <p:ext uri="{BB962C8B-B14F-4D97-AF65-F5344CB8AC3E}">
        <p14:creationId xmlns:p14="http://schemas.microsoft.com/office/powerpoint/2010/main" val="252697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am going to share justification guidance and expectations. We have updated FDM 19-5-7 and provide a justification guidance document, but we still get a lot of justifications that don’t quite me our expectations, and many times, you’re doing WAY more work than you need to, or not nearly enough. Hopefully after sharing our expectations, we get what we need, and you spend less time getting it to us, and everyone is happy… er.</a:t>
            </a:r>
          </a:p>
          <a:p>
            <a:endParaRPr lang="en-US" dirty="0"/>
          </a:p>
          <a:p>
            <a:r>
              <a:rPr lang="en-US" dirty="0"/>
              <a:t>An estimate is required to be justified by the designer if the low bid is more than 10% lower than your estimate or if the low bid more than 5% higher than your estimate. Emails also may be sent asking to check quantities in unbalanced bids where a change in 100% of the plan quantity would result in a different low bidder. About 2/3 of all proposals will need a justification email.</a:t>
            </a:r>
          </a:p>
          <a:p>
            <a:endParaRPr lang="en-US" dirty="0"/>
          </a:p>
          <a:p>
            <a:r>
              <a:rPr lang="en-US" dirty="0"/>
              <a:t>Emails will be sent to the following individuals when a bid justification is required:</a:t>
            </a:r>
          </a:p>
          <a:p>
            <a:pPr marL="171450" indent="-171450">
              <a:buFont typeface="Arial" panose="020B0604020202020204" pitchFamily="34" charset="0"/>
              <a:buChar char="•"/>
            </a:pPr>
            <a:r>
              <a:rPr lang="en-US" dirty="0"/>
              <a:t>Design Engineer</a:t>
            </a:r>
          </a:p>
          <a:p>
            <a:pPr marL="171450" indent="-171450">
              <a:buFont typeface="Arial" panose="020B0604020202020204" pitchFamily="34" charset="0"/>
              <a:buChar char="•"/>
            </a:pPr>
            <a:r>
              <a:rPr lang="en-US" dirty="0"/>
              <a:t>Project Manager or Local Program Project Manager</a:t>
            </a:r>
          </a:p>
          <a:p>
            <a:pPr marL="171450" indent="-171450">
              <a:buFont typeface="Arial" panose="020B0604020202020204" pitchFamily="34" charset="0"/>
              <a:buChar char="•"/>
            </a:pPr>
            <a:r>
              <a:rPr lang="en-US" dirty="0"/>
              <a:t>Region Design QA Engineer</a:t>
            </a:r>
          </a:p>
          <a:p>
            <a:pPr marL="171450" indent="-171450">
              <a:buFont typeface="Arial" panose="020B0604020202020204" pitchFamily="34" charset="0"/>
              <a:buChar char="•"/>
            </a:pPr>
            <a:r>
              <a:rPr lang="en-US" dirty="0"/>
              <a:t>Supervisor</a:t>
            </a:r>
          </a:p>
          <a:p>
            <a:pPr marL="171450" indent="-171450">
              <a:buFont typeface="Arial" panose="020B0604020202020204" pitchFamily="34" charset="0"/>
              <a:buChar char="•"/>
            </a:pPr>
            <a:r>
              <a:rPr lang="en-US" dirty="0"/>
              <a:t>Design Chief and Planning Chief</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Justification emails use contact information from the plan letter. If the wrong individual is emailed, please forward the justification email to the correct contact and CC everyone else in the original email. A lot of projects are moving around in the regions and BPD will make mistakes for who receives the justification emails.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Tree>
    <p:extLst>
      <p:ext uri="{BB962C8B-B14F-4D97-AF65-F5344CB8AC3E}">
        <p14:creationId xmlns:p14="http://schemas.microsoft.com/office/powerpoint/2010/main" val="216046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and your team may have been dealing with the project for years, but the letting review team has only begun looking at your project, and most of us will only be touching it until it is awarded.</a:t>
            </a:r>
          </a:p>
          <a:p>
            <a:pPr marL="171450" indent="-171450">
              <a:buFont typeface="Arial" panose="020B0604020202020204" pitchFamily="34" charset="0"/>
              <a:buChar char="•"/>
            </a:pPr>
            <a:r>
              <a:rPr lang="en-US" dirty="0"/>
              <a:t>Jill Fehrman is the proposal management chief of BPD who oversees the letting review process, ensures each project is ready for award and completes the award of each project.</a:t>
            </a:r>
          </a:p>
          <a:p>
            <a:pPr marL="171450" indent="-171450">
              <a:buFont typeface="Arial" panose="020B0604020202020204" pitchFamily="34" charset="0"/>
              <a:buChar char="•"/>
            </a:pPr>
            <a:r>
              <a:rPr lang="en-US" dirty="0"/>
              <a:t>The statewide estimating engineer and Mike Coleman review each proposal, justification email, create notes for each proposal and provide Jill with recommendations to award or outstanding issues.</a:t>
            </a:r>
          </a:p>
          <a:p>
            <a:endParaRPr lang="en-US" dirty="0"/>
          </a:p>
          <a:p>
            <a:r>
              <a:rPr lang="en-US" dirty="0"/>
              <a:t>Before the letting week starts, we will create a summary of each contract and review justification email contacts received from the plan letter and compare them against the DOT organization charts. </a:t>
            </a:r>
          </a:p>
          <a:p>
            <a:endParaRPr lang="en-US" dirty="0"/>
          </a:p>
          <a:p>
            <a:r>
              <a:rPr lang="en-US" dirty="0"/>
              <a:t>From noon on Wednesday until the next Tuesday morning, nearly all the letting review occurs for 30-50 contracts. Or an average of less than one hour per contract if we only devote our time towards this letting for the week. We do have other tasks to complete.</a:t>
            </a:r>
          </a:p>
          <a:p>
            <a:endParaRPr lang="en-US" dirty="0"/>
          </a:p>
          <a:p>
            <a:r>
              <a:rPr lang="en-US" dirty="0"/>
              <a:t>On Wednesday afternoon, reports are generated, unbalanced bid items are reviewed. This includes items where a change in 100% of the total quantity results in the low bidder changing. Quantities for these items need to be checked. When quantities need to be checked due to bid flip concern, a separate email may be sent, or a question added in the justification email to check these item quantities.</a:t>
            </a:r>
          </a:p>
          <a:p>
            <a:endParaRPr lang="en-US" dirty="0"/>
          </a:p>
          <a:p>
            <a:r>
              <a:rPr lang="en-US" dirty="0"/>
              <a:t>Otherwise, projects bid 5% over or 10% underestimate will have justification emails sent out.</a:t>
            </a:r>
          </a:p>
          <a:p>
            <a:endParaRPr lang="en-US" dirty="0"/>
          </a:p>
          <a:p>
            <a:r>
              <a:rPr lang="en-US" dirty="0"/>
              <a:t>If there are no issues with those processes and there is time, we will begin the letting review Wednesday afternoon until the awards meeting.  On Thursday, Friday and Monday, we will review justification emails as they come in, and ask when we will receive missing emails before the awards meeting on Tuesday morning.</a:t>
            </a:r>
          </a:p>
          <a:p>
            <a:endParaRPr lang="en-US" dirty="0"/>
          </a:p>
          <a:p>
            <a:r>
              <a:rPr lang="en-US" dirty="0"/>
              <a:t>Please send the justification response before noon on Friday. You do not need to wait for concurrence responses from the region chiefs or local agency before sending the justification. Many local agencies cannot provide concurrence until they’ve had a meeting later that month. This is fine, but we still would like you to respond to the first set of questions in the justification. Bureau of Project Development can ensure no additional information is needed for the justification before the letting review and the proposal may be awarded as soon as the concurrences are received</a:t>
            </a:r>
          </a:p>
          <a:p>
            <a:endParaRPr lang="en-US" dirty="0"/>
          </a:p>
          <a:p>
            <a:r>
              <a:rPr lang="en-US" dirty="0"/>
              <a:t>On Friday and sometimes Monday, we will have a letting review meeting. Here, we review each contract or proposal and note anything else we need before awarding the project.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353113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added to our letting review is the proposal description. The proposal description is a concise paragraph that includes the following information:</a:t>
            </a:r>
          </a:p>
          <a:p>
            <a:pPr marL="171450" indent="-171450">
              <a:buFont typeface="Arial" panose="020B0604020202020204" pitchFamily="34" charset="0"/>
              <a:buChar char="•"/>
            </a:pPr>
            <a:r>
              <a:rPr lang="en-US" dirty="0"/>
              <a:t>The project’s location or locations, how long segments are, and distance between multiple locations. </a:t>
            </a:r>
          </a:p>
          <a:p>
            <a:pPr marL="171450" indent="-171450">
              <a:buFont typeface="Arial" panose="020B0604020202020204" pitchFamily="34" charset="0"/>
              <a:buChar char="•"/>
            </a:pPr>
            <a:r>
              <a:rPr lang="en-US" dirty="0"/>
              <a:t>Next, the main bid items are listed. If needed, the main work will be described such as a new roundabout, or new bridge type. This gives us an idea for what crews and equipment are needed and how many crews.</a:t>
            </a:r>
          </a:p>
          <a:p>
            <a:pPr marL="171450" indent="-171450">
              <a:buFont typeface="Arial" panose="020B0604020202020204" pitchFamily="34" charset="0"/>
              <a:buChar char="•"/>
            </a:pPr>
            <a:r>
              <a:rPr lang="en-US" dirty="0"/>
              <a:t>Then, required coordination during construction is listed such as coordination with utility or railroads. Coordination with others can significantly impact the schedule, especially if they are not cleared yet.</a:t>
            </a:r>
          </a:p>
          <a:p>
            <a:pPr marL="171450" indent="-171450">
              <a:buFont typeface="Arial" panose="020B0604020202020204" pitchFamily="34" charset="0"/>
              <a:buChar char="•"/>
            </a:pPr>
            <a:r>
              <a:rPr lang="en-US" dirty="0"/>
              <a:t>Next, we will note any hazardous materials likely to be run into during construction including asbestos abatement or disposal of petroleum contaminated soils. Specialty crews may be needed, or the schedule impacted when the contractor pays special attention to these hazards.</a:t>
            </a:r>
          </a:p>
          <a:p>
            <a:pPr marL="171450" indent="-171450">
              <a:buFont typeface="Arial" panose="020B0604020202020204" pitchFamily="34" charset="0"/>
              <a:buChar char="•"/>
            </a:pPr>
            <a:r>
              <a:rPr lang="en-US" dirty="0"/>
              <a:t>Stream impact limitations and other schedule constraints are listed. Can the contractor complete the project within the construction schedule with these constraints?</a:t>
            </a:r>
          </a:p>
          <a:p>
            <a:pPr marL="171450" indent="-171450">
              <a:buFont typeface="Arial" panose="020B0604020202020204" pitchFamily="34" charset="0"/>
              <a:buChar char="•"/>
            </a:pPr>
            <a:r>
              <a:rPr lang="en-US" dirty="0"/>
              <a:t>Next, the project’s traffic control staging is described. Costs are typically much cheaper with mainline closures. While, multi-staged, tight urban projects are more expensive.</a:t>
            </a:r>
          </a:p>
          <a:p>
            <a:pPr marL="171450" indent="-171450">
              <a:buFont typeface="Arial" panose="020B0604020202020204" pitchFamily="34" charset="0"/>
              <a:buChar char="•"/>
            </a:pPr>
            <a:r>
              <a:rPr lang="en-US" dirty="0"/>
              <a:t>And finally, the completion time requirements are described. The number of interim completion times are listed, and we will note the completion date or number of working days.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Knowing this list of characteristics is helpful to understand why most bid results come in much higher or lower than estimate and seem to have the greatest impact on projects costs. This is one reason we ask you to share this information in the first two pages of the Estimate Documentation Report for your and our benefits.</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Tree>
    <p:extLst>
      <p:ext uri="{BB962C8B-B14F-4D97-AF65-F5344CB8AC3E}">
        <p14:creationId xmlns:p14="http://schemas.microsoft.com/office/powerpoint/2010/main" val="1119300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proposal, we will note the bid and estimate difference and the number of competitive bids.</a:t>
            </a:r>
          </a:p>
          <a:p>
            <a:r>
              <a:rPr lang="en-US" dirty="0"/>
              <a:t>Then, we will list items bid much higher or lower than the estimate and highlight the ones with the highest dollar amounts that caused the project to require a justification. We will use letting review tools to see if bid prices are consistent with trends statewide, for this letting, and for this contractor.</a:t>
            </a:r>
          </a:p>
          <a:p>
            <a:r>
              <a:rPr lang="en-US" dirty="0"/>
              <a:t>As we review justification email responses, we will add notes for the individual items under review, why the overall bid was above or below estimate, and reasons the contract should not be relet. If you have HSIP funding, it would be a good idea to include information about the safety issues there are in this contract and how this contract resolves them. A contract is rarely rejected that is bid much higher than estimate, when a lot of detailed safety information is provided.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Tree>
    <p:extLst>
      <p:ext uri="{BB962C8B-B14F-4D97-AF65-F5344CB8AC3E}">
        <p14:creationId xmlns:p14="http://schemas.microsoft.com/office/powerpoint/2010/main" val="216778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will note items of bid flip concern, and verify those quantities have been checked. </a:t>
            </a:r>
          </a:p>
          <a:p>
            <a:endParaRPr lang="en-US" dirty="0"/>
          </a:p>
          <a:p>
            <a:r>
              <a:rPr lang="en-US" dirty="0"/>
              <a:t>Before the awards meeting, </a:t>
            </a:r>
          </a:p>
          <a:p>
            <a:pPr marL="171450" indent="-171450">
              <a:buFont typeface="Arial" panose="020B0604020202020204" pitchFamily="34" charset="0"/>
              <a:buChar char="•"/>
            </a:pPr>
            <a:r>
              <a:rPr lang="en-US" dirty="0"/>
              <a:t>We will review the contractor’s capacity.</a:t>
            </a:r>
          </a:p>
          <a:p>
            <a:pPr marL="171450" indent="-171450">
              <a:buFont typeface="Arial" panose="020B0604020202020204" pitchFamily="34" charset="0"/>
              <a:buChar char="•"/>
            </a:pPr>
            <a:r>
              <a:rPr lang="en-US" dirty="0"/>
              <a:t>Ensure no hold exist for DNR or railroad coordination and real estate.</a:t>
            </a:r>
          </a:p>
          <a:p>
            <a:pPr marL="171450" indent="-171450">
              <a:buFont typeface="Arial" panose="020B0604020202020204" pitchFamily="34" charset="0"/>
              <a:buChar char="•"/>
            </a:pPr>
            <a:r>
              <a:rPr lang="en-US" dirty="0"/>
              <a:t>When the bid is more than 5%, verify that we have local agency and region concurrences.</a:t>
            </a:r>
          </a:p>
          <a:p>
            <a:pPr marL="171450" indent="-171450">
              <a:buFont typeface="Arial" panose="020B0604020202020204" pitchFamily="34" charset="0"/>
              <a:buChar char="•"/>
            </a:pPr>
            <a:r>
              <a:rPr lang="en-US" dirty="0"/>
              <a:t>And if needed, note if the contract needs an administrator’s or secretary’s office review and concurrence before award. </a:t>
            </a:r>
          </a:p>
          <a:p>
            <a:endParaRPr lang="en-US" dirty="0"/>
          </a:p>
          <a:p>
            <a:r>
              <a:rPr lang="en-US" dirty="0"/>
              <a:t>The contractor’s  capacity is checked by adding their current outstanding work, the low bid amounts of any contract they are the low bidder in this letting. This total will be checked against the maximum rating. The maximum capacity rating will establish the combined value of all work including subcontracts of all classes which a bidder may be awarded and have under contract and incomplete at anyone time. </a:t>
            </a:r>
          </a:p>
          <a:p>
            <a:endParaRPr lang="en-US" dirty="0"/>
          </a:p>
          <a:p>
            <a:r>
              <a:rPr lang="en-US" dirty="0"/>
              <a:t>An administrator’s or secretary’s office review is needed when the bid is more than 15% overestimate with multiple bids, more than 10% overestimate with single bids, or more than a million dollars overestimate. These parameters are listed in Justification Guidance.</a:t>
            </a:r>
          </a:p>
          <a:p>
            <a:endParaRPr lang="en-US" dirty="0"/>
          </a:p>
          <a:p>
            <a:r>
              <a:rPr lang="en-US" dirty="0"/>
              <a:t>These notes and tasks are completed for each contract, every letting.</a:t>
            </a:r>
          </a:p>
          <a:p>
            <a:endParaRPr lang="en-US" dirty="0"/>
          </a:p>
          <a:p>
            <a:r>
              <a:rPr lang="en-US" dirty="0"/>
              <a:t>Jill?</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Tree>
    <p:extLst>
      <p:ext uri="{BB962C8B-B14F-4D97-AF65-F5344CB8AC3E}">
        <p14:creationId xmlns:p14="http://schemas.microsoft.com/office/powerpoint/2010/main" val="2029837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justification email includes 3 or 4 attachments. The Justification guidance, Engineer’s Estimate and Significant Items Report are attached to every justification email. If a contract has local agency funding, the Final Detail Cost Estimate is Report is included.</a:t>
            </a:r>
          </a:p>
          <a:p>
            <a:endParaRPr lang="en-US" dirty="0"/>
          </a:p>
          <a:p>
            <a:r>
              <a:rPr lang="en-US" dirty="0"/>
              <a:t>Justification Guidance is attached and is in the in FDM 19-5 and Estimate Development Page.</a:t>
            </a:r>
          </a:p>
          <a:p>
            <a:endParaRPr lang="en-US" dirty="0"/>
          </a:p>
          <a:p>
            <a:r>
              <a:rPr lang="en-US" dirty="0"/>
              <a:t>Engineers Estimate Report contains bid tabulations for all items at the proposal level. It has unit costs in the two low bids and estimate.</a:t>
            </a:r>
          </a:p>
          <a:p>
            <a:endParaRPr lang="en-US" dirty="0"/>
          </a:p>
          <a:p>
            <a:r>
              <a:rPr lang="en-US" dirty="0"/>
              <a:t>Significant Items Report has a bid summary and items bid significantly different from estimate.</a:t>
            </a:r>
          </a:p>
          <a:p>
            <a:r>
              <a:rPr lang="en-US" dirty="0"/>
              <a:t>The significant items listed in this report are not the same significant items listed in the estimate documentation report. This report only looks at items bid significantly different from the estimate and that difference makes up more than 0.25% or 0.5% of the estimate. A lot of the items are the same, but the criteria to get the list of items is completely different from the estimate documentation.</a:t>
            </a:r>
          </a:p>
          <a:p>
            <a:endParaRPr lang="en-US" dirty="0"/>
          </a:p>
          <a:p>
            <a:r>
              <a:rPr lang="en-US" dirty="0"/>
              <a:t>The Final Detail Cost Estimate report gives a low bid summary of project, funding and category totals.</a:t>
            </a:r>
          </a:p>
          <a:p>
            <a:endParaRPr lang="en-US" dirty="0"/>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26</a:t>
            </a:fld>
            <a:endParaRPr lang="en-US"/>
          </a:p>
        </p:txBody>
      </p:sp>
    </p:spTree>
    <p:extLst>
      <p:ext uri="{BB962C8B-B14F-4D97-AF65-F5344CB8AC3E}">
        <p14:creationId xmlns:p14="http://schemas.microsoft.com/office/powerpoint/2010/main" val="3468908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last year and a half, the significant items report got a bid summary as the first page of the significant items report. A made up example is shown on the screen. On the top of the page we have your standard project and proposal information. The middle compares total bids and estimates along with contractor location, percent over estimate and percent over low bid. </a:t>
            </a:r>
          </a:p>
          <a:p>
            <a:endParaRPr lang="en-US" dirty="0"/>
          </a:p>
          <a:p>
            <a:r>
              <a:rPr lang="en-US" dirty="0"/>
              <a:t>On the bottom, we have the eligible bidder’s list. Knowing who the approved bidders are may help you understand why the bid was below or above the estimate. These are contractors that meet the prequalification requirements, asked to bid this contract and were approved to bid.</a:t>
            </a:r>
          </a:p>
          <a:p>
            <a:endParaRPr lang="en-US" dirty="0"/>
          </a:p>
          <a:p>
            <a:r>
              <a:rPr lang="en-US" dirty="0"/>
              <a:t>There are questions we try to understand when there is a single bidder and there are multiple eligible bidders who requested to bid.</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below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Did the contractor think there would be competition?</a:t>
            </a:r>
          </a:p>
          <a:p>
            <a:pPr marL="285750" marR="0" lvl="0"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the bid is above estimate, </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single bidder the only contractor able to complete this work?</a:t>
            </a:r>
          </a:p>
          <a:p>
            <a:pPr marL="685800" marR="0" lvl="1" indent="-228600">
              <a:lnSpc>
                <a:spcPct val="107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Is the contract desirable to the contractor? Other contractors may not have bid likely because they feel they could not compete, the schedule is limited they have no crews available, or the contract is not desirable and they have enough work already.</a:t>
            </a:r>
          </a:p>
          <a:p>
            <a:pPr marL="285750" marR="0" lvl="0"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contractors bid because they technically could bid the contract, but there is more work in another work type that someone else has requested to bid. For instance, if there is general contract with asphalt and bridgework, and there is more asphalt work, the bridge contractor will often just become the asphalt contractor’s sub.</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are some additional considerations to think about when submitting your justification email responses.</a:t>
            </a:r>
          </a:p>
          <a:p>
            <a:pPr marL="0" marR="0" lvl="0" indent="0">
              <a:lnSpc>
                <a:spcPct val="107000"/>
              </a:lnSpc>
              <a:spcBef>
                <a:spcPts val="0"/>
              </a:spcBef>
              <a:spcAft>
                <a:spcPts val="800"/>
              </a:spcAft>
              <a:buFont typeface="Courier New" panose="02070309020205020404" pitchFamily="49" charset="0"/>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Font typeface="Courier New" panose="02070309020205020404" pitchFamily="49" charset="0"/>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Jill?</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27</a:t>
            </a:fld>
            <a:endParaRPr lang="en-US"/>
          </a:p>
        </p:txBody>
      </p:sp>
    </p:spTree>
    <p:extLst>
      <p:ext uri="{BB962C8B-B14F-4D97-AF65-F5344CB8AC3E}">
        <p14:creationId xmlns:p14="http://schemas.microsoft.com/office/powerpoint/2010/main" val="201605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we’re aware of central offices letting review process and attachments received, lets go through some justification guidance and expectations.</a:t>
            </a:r>
          </a:p>
          <a:p>
            <a:endParaRPr lang="en-US" dirty="0"/>
          </a:p>
          <a:p>
            <a:r>
              <a:rPr lang="en-US" dirty="0"/>
              <a:t>The macroeconomic trends of rising material and labor costs and difficulty finding adequate materials and labor affects all contracts. Many justifications only discuss these trends as the only reason they believe the bid is high.</a:t>
            </a:r>
          </a:p>
          <a:p>
            <a:endParaRPr lang="en-US" dirty="0"/>
          </a:p>
          <a:p>
            <a:r>
              <a:rPr lang="en-US" dirty="0"/>
              <a:t>FDM 19-5, page 22 contains guidance to Adjust Unit Prices into current dollars using the Wisconsin DOT Chained Fisher Construction Cost Index. Pages have been added that include HMA pavement, concrete pavement, structures indices that make up the combined construction cost index. These item class indices may be used to adjust historic prices into current dollars.</a:t>
            </a:r>
          </a:p>
          <a:p>
            <a:endParaRPr lang="en-US" dirty="0"/>
          </a:p>
          <a:p>
            <a:r>
              <a:rPr lang="en-US" dirty="0"/>
              <a:t>You do not need a paragraph of information that essentially mimics what is in the Recent Trends Document. We also are the ones putting the recent trends document together from bid and commodity trends, and are aware of these trends. We do encourage designers to share additional information that is not discussed in the recent trends document. </a:t>
            </a:r>
          </a:p>
          <a:p>
            <a:endParaRPr lang="en-US" dirty="0"/>
          </a:p>
          <a:p>
            <a:r>
              <a:rPr lang="en-US" dirty="0"/>
              <a:t>If your project is more than 20% overestimate, usually more is going on than simply high inflation for materials and labor.</a:t>
            </a:r>
          </a:p>
          <a:p>
            <a:pPr marL="171450" indent="-171450">
              <a:buFont typeface="Arial" panose="020B0604020202020204" pitchFamily="34" charset="0"/>
              <a:buChar char="•"/>
            </a:pPr>
            <a:r>
              <a:rPr lang="en-US" dirty="0"/>
              <a:t>Is there staging, spot location work, or other contract requirements that would decrease productions rates, restrict contractor means and methods and get higher prices.</a:t>
            </a:r>
          </a:p>
          <a:p>
            <a:pPr marL="628650" lvl="1" indent="-171450">
              <a:buFont typeface="Arial" panose="020B0604020202020204" pitchFamily="34" charset="0"/>
              <a:buChar char="•"/>
            </a:pPr>
            <a:r>
              <a:rPr lang="en-US" dirty="0"/>
              <a:t>Did your similar, historic projects have lighter restrictions?</a:t>
            </a:r>
          </a:p>
          <a:p>
            <a:pPr marL="171450" indent="-171450">
              <a:buFont typeface="Arial" panose="020B0604020202020204" pitchFamily="34" charset="0"/>
              <a:buChar char="•"/>
            </a:pPr>
            <a:r>
              <a:rPr lang="en-US" dirty="0"/>
              <a:t>Was there a bid item with very limited bid history and has not been used recently?</a:t>
            </a:r>
          </a:p>
          <a:p>
            <a:endParaRPr lang="en-US" dirty="0"/>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2407519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Simply saying that a bid is higher or lower than expected, or listing items with their difference amounts is not enough. Differences between the estimate and bid need more thought-out reasons in the justification.</a:t>
            </a:r>
          </a:p>
          <a:p>
            <a:endParaRPr lang="en-US" dirty="0"/>
          </a:p>
          <a:p>
            <a:r>
              <a:rPr lang="en-US" dirty="0"/>
              <a:t>Focus on bid item differences that caused the justification to be required. You do not need to list reasons why prices are different for all items listed in the significant items report. We will go through an example in little bit.</a:t>
            </a:r>
          </a:p>
          <a:p>
            <a:endParaRPr lang="en-US" dirty="0"/>
          </a:p>
          <a:p>
            <a:r>
              <a:rPr lang="en-US" dirty="0"/>
              <a:t>Most justification responses do not require a separate, attached document. We recommend you simply embed the responses in different colored test within the original email. Otherwise, justification attachments can become lost in replies. </a:t>
            </a:r>
          </a:p>
          <a:p>
            <a:endParaRPr lang="en-US" dirty="0"/>
          </a:p>
          <a:p>
            <a:r>
              <a:rPr lang="en-US" dirty="0"/>
              <a:t>You do not have to repeat yourself either. If you’ve answered multiple questions in one response, simply say “see answer in this question number” and be sure that response applies to both questions.</a:t>
            </a:r>
          </a:p>
          <a:p>
            <a:endParaRPr lang="en-US" dirty="0"/>
          </a:p>
          <a:p>
            <a:r>
              <a:rPr lang="en-US" dirty="0"/>
              <a:t>In summary, please do not send five to seven page justification attachments when the bid is less than 15% over estimate. They usually do not have to be that long.</a:t>
            </a:r>
          </a:p>
          <a:p>
            <a:endParaRPr lang="en-US" dirty="0"/>
          </a:p>
          <a:p>
            <a:r>
              <a:rPr lang="en-US" dirty="0"/>
              <a:t>And conversely, if the bid is more than 20% overestimate, rarely is a paragraph of information adequate to ensure we have the information we need to relay to the administrator’s and secretary’s office to award the contract.</a:t>
            </a:r>
          </a:p>
          <a:p>
            <a:r>
              <a:rPr lang="en-US" dirty="0"/>
              <a:t>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29</a:t>
            </a:fld>
            <a:endParaRPr lang="en-US"/>
          </a:p>
        </p:txBody>
      </p:sp>
    </p:spTree>
    <p:extLst>
      <p:ext uri="{BB962C8B-B14F-4D97-AF65-F5344CB8AC3E}">
        <p14:creationId xmlns:p14="http://schemas.microsoft.com/office/powerpoint/2010/main" val="181792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First, lets talk about items trends.</a:t>
            </a:r>
          </a:p>
          <a:p>
            <a:pPr defTabSz="916503">
              <a:defRPr/>
            </a:pPr>
            <a:r>
              <a:rPr lang="en-US" dirty="0"/>
              <a:t>A significant portion of what we will be discussing for items is in the Recent Trends Document. Recent Trends is linked in two places in the FDM, under Other Considerations of Project Characteristics on pg. 19 of FDM 19-5 and under Updating the estimate after PS&amp;E on pg. 25 of FDM 19-5.</a:t>
            </a:r>
          </a:p>
          <a:p>
            <a:pPr defTabSz="916503">
              <a:defRPr/>
            </a:pPr>
            <a:r>
              <a:rPr lang="en-US" dirty="0"/>
              <a:t>It is updated almost monthly, it contains the latest estimating guidance, and the latest bidding trends.</a:t>
            </a:r>
          </a:p>
          <a:p>
            <a:pPr defTabSz="916503">
              <a:defRPr/>
            </a:pPr>
            <a:r>
              <a:rPr lang="en-US" dirty="0"/>
              <a:t>Lasting guidance is eventually moved to FDM 19-5, when the guidance is remains consistent and not for temporary trends.</a:t>
            </a:r>
          </a:p>
          <a:p>
            <a:pPr defTabSz="916503">
              <a:defRPr/>
            </a:pPr>
            <a:endParaRPr lang="en-US" dirty="0"/>
          </a:p>
          <a:p>
            <a:pPr defTabSz="916503">
              <a:defRPr/>
            </a:pPr>
            <a:r>
              <a:rPr lang="en-US" dirty="0"/>
              <a:t>For item trends, the first thing I am going to show are commodity trends along with recent item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40100121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lump similar items together, instead of repeating the same information for each significant item. </a:t>
            </a:r>
          </a:p>
          <a:p>
            <a:r>
              <a:rPr lang="en-US" dirty="0"/>
              <a:t>Culvert pipes are often listed and many times there are multiple sizes that show up in the significant items report. Feel free list all culvert items bid significantly different from the estimate and provide one explanation for why all culvert pipes were bid overestimate. Culvert pipes are often higher in resurfacing contracts  for multiple reasons.</a:t>
            </a:r>
          </a:p>
          <a:p>
            <a:pPr marL="171450" indent="-171450">
              <a:buFont typeface="Arial" panose="020B0604020202020204" pitchFamily="34" charset="0"/>
              <a:buChar char="•"/>
            </a:pPr>
            <a:r>
              <a:rPr lang="en-US" dirty="0"/>
              <a:t>Work is scattered throughout the project length, multiple mobilizations may be required, especially if work is being completed half at a time.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You also may lump a group of items together that are required for the same work. Items for grading and shaping curb ramps, sidewalk and curb and gutter may be lumped together. Curb ramp work is completed at spot locations and is completed by hand. Production rates are low, and bid prices are typically much higher compared to long runs of earthwork, sidewalk and curb and gutter.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Unbalanced items are recommended to be lumped together. This is when the contractor has shifted funds from one item into another. Unbalanced items, added together, are more consistent with bid order and estimate. Characteristics for all items need to be looked at the same time for why bids were above or below estimate. We will go through more in our example.</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30</a:t>
            </a:fld>
            <a:endParaRPr lang="en-US"/>
          </a:p>
        </p:txBody>
      </p:sp>
    </p:spTree>
    <p:extLst>
      <p:ext uri="{BB962C8B-B14F-4D97-AF65-F5344CB8AC3E}">
        <p14:creationId xmlns:p14="http://schemas.microsoft.com/office/powerpoint/2010/main" val="40616077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 quick and common example to decide what items to discuss in the justification. Bid and estimate difference totals by items are listed in the Significant Items Report.</a:t>
            </a:r>
          </a:p>
          <a:p>
            <a:endParaRPr lang="en-US" dirty="0"/>
          </a:p>
          <a:p>
            <a:r>
              <a:rPr lang="en-US" dirty="0"/>
              <a:t>You have a bridge replacement contract that was bid 15% or 150,000 overestimate. You need to find items that were together bid a $100,000 overestimate. If the bid was less than $50,000 overestimate, you wouldn’t be filling out this justification response because the bid would have been less than 5% overestimate.</a:t>
            </a:r>
          </a:p>
          <a:p>
            <a:endParaRPr lang="en-US" dirty="0"/>
          </a:p>
          <a:p>
            <a:r>
              <a:rPr lang="en-US" dirty="0"/>
              <a:t>The item with the highest dollar amount over is $105,000 overestimate, Removing Structure. Now, you may think this is very straight forward, and you’re done. However…</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31</a:t>
            </a:fld>
            <a:endParaRPr lang="en-US"/>
          </a:p>
        </p:txBody>
      </p:sp>
    </p:spTree>
    <p:extLst>
      <p:ext uri="{BB962C8B-B14F-4D97-AF65-F5344CB8AC3E}">
        <p14:creationId xmlns:p14="http://schemas.microsoft.com/office/powerpoint/2010/main" val="4147847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 Masonry Bridges was bid $80,000 underestimate. If you read estimating guidance in FDM 19-5, you will see that each contractor will balance their bid differently between Concrete Masonry Bridges, Removing Structure and Excavation for Structure Items. Removing Structure and Concrete Masonry Bridges together is only $25,0000 overestimate. You may discuss why the individual items were bid differently, but you should focus on why the items together were bid above estimate. The concrete masonry work may be more difficult than a typical contract that was not fully accounted for in the estimate, and the bridge removal may be straightforward. In this example, the low bidder likely had higher costs for concrete masonry bridges but shifted some of the costs to the Removing Structure Item. This is called a mathematically unbalanced bid, but the total cost of the contract is not going to change, and this unbalanced bid is legal.</a:t>
            </a:r>
          </a:p>
          <a:p>
            <a:endParaRPr lang="en-US" dirty="0"/>
          </a:p>
          <a:p>
            <a:r>
              <a:rPr lang="en-US" dirty="0"/>
              <a:t>Unbalanced items added together are more consistent with bid order and estimate. Characteristics for all items need to be looked at the same time for why bids were above or below estimate.</a:t>
            </a:r>
          </a:p>
          <a:p>
            <a:endParaRPr lang="en-US" dirty="0"/>
          </a:p>
          <a:p>
            <a:r>
              <a:rPr lang="en-US" dirty="0"/>
              <a:t>Ok, so we still need to find more items bid much higher than the estimate, since we’re only at $25,000 of $100,000.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32</a:t>
            </a:fld>
            <a:endParaRPr lang="en-US"/>
          </a:p>
        </p:txBody>
      </p:sp>
    </p:spTree>
    <p:extLst>
      <p:ext uri="{BB962C8B-B14F-4D97-AF65-F5344CB8AC3E}">
        <p14:creationId xmlns:p14="http://schemas.microsoft.com/office/powerpoint/2010/main" val="106323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highest dollar difference is cofferdams, that was $50,000 overestimate, then Mobilization was $35,000 overestimate. Together, Removing Structure, Concrete masonry Bridges, Cofferdams, and Mobilization were $110,000 overestimate. These are the items we will be reviewing for why the bid was 15% above the estimate.</a:t>
            </a:r>
          </a:p>
          <a:p>
            <a:endParaRPr lang="en-US" dirty="0"/>
          </a:p>
          <a:p>
            <a:r>
              <a:rPr lang="en-US" dirty="0"/>
              <a:t>Jill?</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33</a:t>
            </a:fld>
            <a:endParaRPr lang="en-US"/>
          </a:p>
        </p:txBody>
      </p:sp>
    </p:spTree>
    <p:extLst>
      <p:ext uri="{BB962C8B-B14F-4D97-AF65-F5344CB8AC3E}">
        <p14:creationId xmlns:p14="http://schemas.microsoft.com/office/powerpoint/2010/main" val="323389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start of FDM 19-5-5, Guidance for Construction Estimates, explains the importance of reliable estimates. </a:t>
            </a:r>
          </a:p>
          <a:p>
            <a:endParaRPr lang="en-US" dirty="0"/>
          </a:p>
          <a:p>
            <a:r>
              <a:rPr lang="en-US" b="1" i="1" baseline="0" dirty="0"/>
              <a:t>Your estimate should be based upon current construction costs and requirements of the project, not on how much the department feels would be appropriate to pay based upon past or original estimates.</a:t>
            </a:r>
            <a:endParaRPr lang="en-US" b="1" dirty="0"/>
          </a:p>
          <a:p>
            <a:endParaRPr lang="en-US" dirty="0"/>
          </a:p>
          <a:p>
            <a:r>
              <a:rPr lang="en-US" dirty="0"/>
              <a:t>WisDOT’s program stability depends on reliable estimates. Project programming is based on the estimated cost of a project. WisDOT also balances project attributes, such as Concrete, Asphalt and Structures, to ensure optimum workload distribution between regions during the fiscal year   A reliable estimate allows WisDOT to make the best decisions with available funding.</a:t>
            </a:r>
          </a:p>
          <a:p>
            <a:endParaRPr lang="en-US" dirty="0"/>
          </a:p>
          <a:p>
            <a:pPr defTabSz="916503">
              <a:defRPr/>
            </a:pPr>
            <a:r>
              <a:rPr lang="en-US" dirty="0"/>
              <a:t>If estimates are below the low bid extra funding will be required.  If the funding is not available, it may result in the proposal being rejected or requiring the department to delay work on other needed projects. Local municipalities or counties with smaller budgets are more sensitive unanticipated cost increases, which increases the likelihood of the contract being rejected.</a:t>
            </a:r>
          </a:p>
          <a:p>
            <a:pPr defTabSz="916503">
              <a:defRPr/>
            </a:pPr>
            <a:endParaRPr lang="en-US" dirty="0"/>
          </a:p>
          <a:p>
            <a:pPr defTabSz="916503">
              <a:defRPr/>
            </a:pPr>
            <a:r>
              <a:rPr lang="en-US" dirty="0"/>
              <a:t>If estimates are above the low bid, it also create issues. The let savings may be fine for YOUR project. However, the state has budgeted a certain amount for the project, and if the project is bid much lower, more projects will need to be advanced to ensure the budgeted state program is spent. The advanced projects likely will be moved to unfavorable lettings at the end if the FY in late spring or early summer. If you look at FDM 19-5 Attachment 5.1, you will see that is typically the worst time to let projects.</a:t>
            </a:r>
          </a:p>
          <a:p>
            <a:pPr defTabSz="916503">
              <a:defRPr/>
            </a:pPr>
            <a:endParaRPr lang="en-US" dirty="0"/>
          </a:p>
          <a:p>
            <a:pPr defTabSz="916503">
              <a:defRPr/>
            </a:pPr>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34</a:t>
            </a:fld>
            <a:endParaRPr lang="en-US"/>
          </a:p>
        </p:txBody>
      </p:sp>
    </p:spTree>
    <p:extLst>
      <p:ext uri="{BB962C8B-B14F-4D97-AF65-F5344CB8AC3E}">
        <p14:creationId xmlns:p14="http://schemas.microsoft.com/office/powerpoint/2010/main" val="760623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I know you will not spend as much time developing your estimates compared to other deliverables such as the DSR, plans and specials. But a reliable and consistent construction estimate is very critical when you are trying to schedule your project, letting your project, and successfully awarding your project to a contractor for construction.</a:t>
            </a:r>
            <a:endParaRPr lang="en-US" i="0"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35</a:t>
            </a:fld>
            <a:endParaRPr lang="en-US"/>
          </a:p>
        </p:txBody>
      </p:sp>
    </p:spTree>
    <p:extLst>
      <p:ext uri="{BB962C8B-B14F-4D97-AF65-F5344CB8AC3E}">
        <p14:creationId xmlns:p14="http://schemas.microsoft.com/office/powerpoint/2010/main" val="15267191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The FDM 19-5-5 was completely overhauled as part of the May 2021 updates, and other updates were made in November 2022. The overall guidance remained the same. However, 19-5-5 has a much better flow which makes it easier for new designers to successfully develop estimates with minimal additional guidance. </a:t>
            </a:r>
          </a:p>
          <a:p>
            <a:pPr defTabSz="916503">
              <a:defRPr/>
            </a:pPr>
            <a:endParaRPr lang="en-US" dirty="0"/>
          </a:p>
          <a:p>
            <a:pPr defTabSz="916503">
              <a:defRPr/>
            </a:pPr>
            <a:r>
              <a:rPr lang="en-US" dirty="0"/>
              <a:t>All Estimating Webpage content has been copied to the various sections of FDM 19-5. This means that all estimating guidance or links to supplemental guidance are found in the FDM. The Estimating Webpages still exist, but they act as more of a location where tools and guidance that are regularly updated can be posted and maintained. Links to these tools and guidance is found in the FDM.</a:t>
            </a:r>
          </a:p>
          <a:p>
            <a:pPr defTabSz="916503">
              <a:defRPr/>
            </a:pPr>
            <a:endParaRPr lang="en-US" dirty="0"/>
          </a:p>
          <a:p>
            <a:pPr defTabSz="916503">
              <a:defRPr/>
            </a:pPr>
            <a:r>
              <a:rPr lang="en-US" dirty="0"/>
              <a:t>If you’re looking for estimate guidance or a tool, go to the FDM.</a:t>
            </a:r>
          </a:p>
          <a:p>
            <a:endParaRPr lang="en-US" dirty="0"/>
          </a:p>
          <a:p>
            <a:r>
              <a:rPr lang="en-US" dirty="0"/>
              <a:t>The additional content that can be found on the estimating webpages was added to FDM 19-5-5. This includes the confidentiality memo and information about the estimating user group.</a:t>
            </a:r>
          </a:p>
          <a:p>
            <a:r>
              <a:rPr lang="en-US" dirty="0"/>
              <a:t>The confidentiality memo explains that a construction estimate is always confidential, the contractor's bid tab information is confidential until the proposal is awarded.  The memo also provides insight on why confidentiality of this information is important to the bidding process.</a:t>
            </a:r>
          </a:p>
          <a:p>
            <a:endParaRPr lang="en-US" dirty="0"/>
          </a:p>
          <a:p>
            <a:r>
              <a:rPr lang="en-US" dirty="0"/>
              <a:t>The objective of The Estimating Users Group is to review, develop and recommend WisDOT procedures and best practices on cost estimating for projects. Under the leadership of the Proposal Management Section in the Bureau of Project Development, members from each region work together to develop construction estimate training, maintain the Estimating Webpages and maintain most of FDM 19-5.</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36</a:t>
            </a:fld>
            <a:endParaRPr lang="en-US"/>
          </a:p>
        </p:txBody>
      </p:sp>
    </p:spTree>
    <p:extLst>
      <p:ext uri="{BB962C8B-B14F-4D97-AF65-F5344CB8AC3E}">
        <p14:creationId xmlns:p14="http://schemas.microsoft.com/office/powerpoint/2010/main" val="2878829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section on the Estimating Users Group, the next new section of the FDM is the Estimate Types and Components Section.  This section explains that the Department primarily uses bid-based estimating’ which uses historical bid data to develop estimates. </a:t>
            </a:r>
          </a:p>
          <a:p>
            <a:endParaRPr lang="en-US" dirty="0"/>
          </a:p>
          <a:p>
            <a:r>
              <a:rPr lang="en-US" dirty="0"/>
              <a:t>The Department also uses Cost-based estimating, which creates an estimate like a contractor would.  Cost-based estimates are usually done for items with little or no bid history and very few similar items. The Cost-based estimate guidance has been greatly expanded using AASHTO’s Practical Guide to Cost Estimating and experience from construction staff. Cost-based estimating elements include labor, equipment, materials, overhead and profit. Each element of the guidance contains basic information on the process and where to find more information. </a:t>
            </a:r>
          </a:p>
          <a:p>
            <a:endParaRPr lang="en-US" dirty="0"/>
          </a:p>
          <a:p>
            <a:r>
              <a:rPr lang="en-US" dirty="0"/>
              <a:t>Estimate components include the various types of bid items including Standard Items, STSP Items and SPV items. Links to the relevant FDM sections and webpages are provided. </a:t>
            </a:r>
          </a:p>
          <a:p>
            <a:r>
              <a:rPr lang="en-US" dirty="0"/>
              <a:t>Allowance and Contingency items are defined from AASHTO’s Practical Guide to Cost Estimating. </a:t>
            </a:r>
          </a:p>
          <a:p>
            <a:pPr marL="171844" indent="-171844">
              <a:buFontTx/>
              <a:buChar char="-"/>
            </a:pPr>
            <a:r>
              <a:rPr lang="en-US" dirty="0"/>
              <a:t>An allowance item is a known part of the construction estimate, but standard items have not been quantified. Otherwise revered too as a known, unknowns.</a:t>
            </a:r>
          </a:p>
          <a:p>
            <a:pPr marL="171844" indent="-171844">
              <a:buFontTx/>
              <a:buChar char="-"/>
            </a:pPr>
            <a:r>
              <a:rPr lang="en-US" dirty="0"/>
              <a:t>A contingency item is an estimated cost associated with identified uncertainties. The uncertainties are usually identified through a risk assessment. Otherwise referred to as an unknown, unknowns.</a:t>
            </a:r>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37</a:t>
            </a:fld>
            <a:endParaRPr lang="en-US"/>
          </a:p>
        </p:txBody>
      </p:sp>
    </p:spTree>
    <p:extLst>
      <p:ext uri="{BB962C8B-B14F-4D97-AF65-F5344CB8AC3E}">
        <p14:creationId xmlns:p14="http://schemas.microsoft.com/office/powerpoint/2010/main" val="9921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estimate and item types are defined, estimating tool resources are listed. </a:t>
            </a:r>
          </a:p>
          <a:p>
            <a:endParaRPr lang="en-US" dirty="0"/>
          </a:p>
          <a:p>
            <a:r>
              <a:rPr lang="en-US" dirty="0"/>
              <a:t>Descriptions for each tool have been updated. The description for each tool explains who created and updated the tool, what type of application is needed for each tool, credentials required to use each tool, and additional guidance or links to additional guidance for each tool.</a:t>
            </a:r>
          </a:p>
          <a:p>
            <a:endParaRPr lang="en-US" dirty="0"/>
          </a:p>
          <a:p>
            <a:r>
              <a:rPr lang="en-US" dirty="0"/>
              <a:t>The estimating tools section is now divided into two main sections, primary tools, and other tools and resources. </a:t>
            </a:r>
          </a:p>
          <a:p>
            <a:endParaRPr lang="en-US" dirty="0"/>
          </a:p>
          <a:p>
            <a:r>
              <a:rPr lang="en-US" dirty="0"/>
              <a:t>Primary tools list the main tools used by the department for developing construction estimates. Table 5.1 has been added, and it shows what estimating tools are most applicable for each item type defined in the previous section.</a:t>
            </a:r>
          </a:p>
          <a:p>
            <a:endParaRPr lang="en-US" dirty="0"/>
          </a:p>
          <a:p>
            <a:r>
              <a:rPr lang="en-US" dirty="0"/>
              <a:t>Other tools and resources provide additional resources that can be helpful in estimate development.</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38</a:t>
            </a:fld>
            <a:endParaRPr lang="en-US"/>
          </a:p>
        </p:txBody>
      </p:sp>
    </p:spTree>
    <p:extLst>
      <p:ext uri="{BB962C8B-B14F-4D97-AF65-F5344CB8AC3E}">
        <p14:creationId xmlns:p14="http://schemas.microsoft.com/office/powerpoint/2010/main" val="34879390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table in FDM 19-5-5. This table shows what primary tool should be used for each type of bid item.  </a:t>
            </a:r>
          </a:p>
          <a:p>
            <a:r>
              <a:rPr lang="en-US" dirty="0"/>
              <a:t>The various items are listed on the left, including allowance items, quantifiable items, lump sum items, and specific bid items. </a:t>
            </a:r>
          </a:p>
          <a:p>
            <a:r>
              <a:rPr lang="en-US" dirty="0"/>
              <a:t>The primary tools </a:t>
            </a:r>
            <a:r>
              <a:rPr lang="en-US" strike="sngStrike" dirty="0"/>
              <a:t>with similar </a:t>
            </a:r>
            <a:r>
              <a:rPr lang="en-US" dirty="0"/>
              <a:t>projects are listed across the top. </a:t>
            </a:r>
          </a:p>
          <a:p>
            <a:endParaRPr lang="en-US" dirty="0"/>
          </a:p>
          <a:p>
            <a:r>
              <a:rPr lang="en-US" dirty="0"/>
              <a:t>The matrix below shows what estimating tools should be used with each item type. </a:t>
            </a:r>
          </a:p>
          <a:p>
            <a:pPr marL="171844" indent="-171844">
              <a:buFontTx/>
              <a:buChar char="-"/>
            </a:pPr>
            <a:r>
              <a:rPr lang="en-US" dirty="0"/>
              <a:t>Black squares are recommended tools for each item type.</a:t>
            </a:r>
          </a:p>
          <a:p>
            <a:pPr marL="171844" indent="-171844">
              <a:buFontTx/>
              <a:buChar char="-"/>
            </a:pPr>
            <a:r>
              <a:rPr lang="en-US" dirty="0"/>
              <a:t>Gray squares are tools that work in some instances which are defined on the right. </a:t>
            </a:r>
          </a:p>
          <a:p>
            <a:r>
              <a:rPr lang="en-US" dirty="0"/>
              <a:t>These notes are expanded in the FDM.</a:t>
            </a:r>
          </a:p>
          <a:p>
            <a:pPr marL="171844" indent="-171844">
              <a:buFontTx/>
              <a:buChar char="-"/>
            </a:pPr>
            <a:r>
              <a:rPr lang="en-US" dirty="0"/>
              <a:t>Note one explains that similar projects are not an estimating tool but are used in estimate development.</a:t>
            </a:r>
          </a:p>
          <a:p>
            <a:pPr marL="171844" indent="-171844">
              <a:buFontTx/>
              <a:buChar char="-"/>
            </a:pPr>
            <a:r>
              <a:rPr lang="en-US" dirty="0"/>
              <a:t>Note two says Bid Express results may not be similarly scoped if there are similar SPV item descriptions. Similar projects likely are needed to find similarly scoped items.</a:t>
            </a:r>
          </a:p>
          <a:p>
            <a:pPr marL="171844" indent="-171844">
              <a:buFontTx/>
              <a:buChar char="-"/>
            </a:pPr>
            <a:r>
              <a:rPr lang="en-US" dirty="0"/>
              <a:t>Note three says Estimator should only be used in the NW and SE Regions, where bid prices are consistent throughout the region. Prices can vary significantly throughout the other regions.</a:t>
            </a:r>
          </a:p>
          <a:p>
            <a:pPr marL="171844" indent="-171844">
              <a:buFontTx/>
              <a:buChar char="-"/>
            </a:pPr>
            <a:r>
              <a:rPr lang="en-US" dirty="0"/>
              <a:t>Note four says similar project may not be in a similarly priced, geographic area with HMA pavement items. </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39</a:t>
            </a:fld>
            <a:endParaRPr lang="en-US"/>
          </a:p>
        </p:txBody>
      </p:sp>
    </p:spTree>
    <p:extLst>
      <p:ext uri="{BB962C8B-B14F-4D97-AF65-F5344CB8AC3E}">
        <p14:creationId xmlns:p14="http://schemas.microsoft.com/office/powerpoint/2010/main" val="1004995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 iron and steel. National steel commodities have decreased down to about half of the unprecedented peak in January last year. The vertical, dashed line is where the graph was when I shared it last year. </a:t>
            </a:r>
          </a:p>
          <a:p>
            <a:endParaRPr lang="en-US" dirty="0"/>
          </a:p>
          <a:p>
            <a:r>
              <a:rPr lang="en-US" dirty="0"/>
              <a:t>Bid prices for piling, rebar and steel railing significantly vary between contractors. We believe some contractors still have materials they purchased at higher prices, or some steel suppliers still have higher prices. </a:t>
            </a:r>
          </a:p>
          <a:p>
            <a:r>
              <a:rPr lang="en-US" dirty="0"/>
              <a:t>Prices for monotubes and cast-iron pipes remain high.</a:t>
            </a:r>
          </a:p>
          <a:p>
            <a:endParaRPr lang="en-US" dirty="0"/>
          </a:p>
          <a:p>
            <a:r>
              <a:rPr lang="en-US" dirty="0"/>
              <a:t>The Producer Price Index for Nationwide Iron and Steel for the past 10 years is shown. These trends are consistent in Steel Mill Products and Concrete Reinforcing Bars Producer Price Indices. The Producer Price Index Graphs are from FRED Economic Data Webpages and the data comes from the U.S. Bureau of Labor Statistics.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22656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Estimating Webpages are the first of the “Other Tools and Resources” listed in FDM 19-5-5.5.2.   People from the Estimate Initiative and the Estimating Users Group worked together to develop training videos to guide people in estimate development.  The Estimate Training Webpage provides links to the videos. The training videos address the following topics: Estimate Documentation, Quantities 2 Plans and Estimating Webpages. Currently, Fred is working on a training video based upon FDM 19-5-5 and FDM 19-5-7 that will address estimate development. Once that is completed, he work on the Bid Express training video based upon the Bid Express User Guide.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40</a:t>
            </a:fld>
            <a:endParaRPr lang="en-US"/>
          </a:p>
        </p:txBody>
      </p:sp>
    </p:spTree>
    <p:extLst>
      <p:ext uri="{BB962C8B-B14F-4D97-AF65-F5344CB8AC3E}">
        <p14:creationId xmlns:p14="http://schemas.microsoft.com/office/powerpoint/2010/main" val="1590856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Tools and Resources,  the Construction Estimate Development Section has been reorganized to better match the Estimate Documentation Report.  The subsections within the Construction Estimate Development Section include similar projects guidance, project characteristics, bid item estimating guidance, and unit price guidance. </a:t>
            </a:r>
          </a:p>
          <a:p>
            <a:r>
              <a:rPr lang="en-US" dirty="0"/>
              <a:t>It includes relevant content from past presentations, such as the attachment that shows recommended letting months by Improvement Strategy. </a:t>
            </a:r>
          </a:p>
          <a:p>
            <a:r>
              <a:rPr lang="en-US" dirty="0"/>
              <a:t>Bid item estimating guidance includes additional guidance for specific bid items such as Mobilization, milling and asphalt pavement items.</a:t>
            </a:r>
          </a:p>
          <a:p>
            <a:r>
              <a:rPr lang="en-US" dirty="0"/>
              <a:t>Unit price guidance includes rounding unit prices, regression price guidance, calculating percentage items such as allowance and mobilization items, blending unit prices, and adjusting unit prices using the Wisconsin DOT Chained Fisher Construction Cost Index.</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41</a:t>
            </a:fld>
            <a:endParaRPr lang="en-US"/>
          </a:p>
        </p:txBody>
      </p:sp>
    </p:spTree>
    <p:extLst>
      <p:ext uri="{BB962C8B-B14F-4D97-AF65-F5344CB8AC3E}">
        <p14:creationId xmlns:p14="http://schemas.microsoft.com/office/powerpoint/2010/main" val="473117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attachment 5.1 of 19-5. This is only a portion of the table, but what is shown includes recommended letting months by Improvement Strategy for all proposals and bridge related contracts. If the letting date can be moved and the letting still has capacity, I would recommend to move the project’s letting into a more favorable letting. Estimate prices will need to be increased if a project is let in a less favorable month. Estimator already adjusts regression prices by season and do not need to be increased.</a:t>
            </a:r>
          </a:p>
          <a:p>
            <a:endParaRPr lang="en-US" dirty="0"/>
          </a:p>
          <a:p>
            <a:r>
              <a:rPr lang="en-US" dirty="0"/>
              <a:t>The letting date does influence bid prices. Bids are typically higher in the spring and summer months. Contracts let closer to when work is scheduled to begin will see higher bid prices, and contractors are focused on their on-hand work. Competition decreases as contractors fill up with work before a construction season in April and May lettings, which leads to higher prices.</a:t>
            </a:r>
          </a:p>
          <a:p>
            <a:endParaRPr lang="en-US" dirty="0"/>
          </a:p>
          <a:p>
            <a:r>
              <a:rPr lang="en-US" dirty="0"/>
              <a:t>For contracts less than $10 million, November through March letting months have higher estimate accuracy or the bids are low. Contractors are concentrating on bidding for work in the next construction season and bid aggressively.</a:t>
            </a:r>
          </a:p>
          <a:p>
            <a:endParaRPr lang="en-US" dirty="0"/>
          </a:p>
          <a:p>
            <a:r>
              <a:rPr lang="en-US" dirty="0"/>
              <a:t>A contract more than $10 million usually can be in any letting month. Larger contractors who bid on larger contracts likely have dedicated staff for developing bids.</a:t>
            </a:r>
          </a:p>
        </p:txBody>
      </p:sp>
      <p:sp>
        <p:nvSpPr>
          <p:cNvPr id="4" name="Header Placeholder 3"/>
          <p:cNvSpPr>
            <a:spLocks noGrp="1"/>
          </p:cNvSpPr>
          <p:nvPr>
            <p:ph type="hdr" sz="quarter"/>
          </p:nvPr>
        </p:nvSpPr>
        <p:spPr/>
        <p:txBody>
          <a:bodyPr/>
          <a:lstStyle/>
          <a:p>
            <a:r>
              <a:rPr lang="en-US"/>
              <a:t>Presentation Title</a:t>
            </a:r>
          </a:p>
        </p:txBody>
      </p:sp>
      <p:sp>
        <p:nvSpPr>
          <p:cNvPr id="5" name="Footer Placeholder 4"/>
          <p:cNvSpPr>
            <a:spLocks noGrp="1"/>
          </p:cNvSpPr>
          <p:nvPr>
            <p:ph type="ftr" sz="quarter" idx="4"/>
          </p:nvPr>
        </p:nvSpPr>
        <p:spPr/>
        <p:txBody>
          <a:bodyPr/>
          <a:lstStyle/>
          <a:p>
            <a:r>
              <a:rPr lang="en-US"/>
              <a:t>Wisconsin Department of Transportation</a:t>
            </a:r>
          </a:p>
        </p:txBody>
      </p:sp>
      <p:sp>
        <p:nvSpPr>
          <p:cNvPr id="6" name="Slide Number Placeholder 5"/>
          <p:cNvSpPr>
            <a:spLocks noGrp="1"/>
          </p:cNvSpPr>
          <p:nvPr>
            <p:ph type="sldNum" sz="quarter" idx="5"/>
          </p:nvPr>
        </p:nvSpPr>
        <p:spPr/>
        <p:txBody>
          <a:bodyPr/>
          <a:lstStyle/>
          <a:p>
            <a:fld id="{275C5B2A-C6C1-46CD-8323-5F37F4106C05}" type="slidenum">
              <a:rPr lang="en-US" smtClean="0"/>
              <a:t>42</a:t>
            </a:fld>
            <a:endParaRPr lang="en-US"/>
          </a:p>
        </p:txBody>
      </p:sp>
    </p:spTree>
    <p:extLst>
      <p:ext uri="{BB962C8B-B14F-4D97-AF65-F5344CB8AC3E}">
        <p14:creationId xmlns:p14="http://schemas.microsoft.com/office/powerpoint/2010/main" val="3874757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guidance was added for updating construction estimates after PS&amp;E. The Recent Trends Document is linked again in this section.  Update your estimate prior to submittal of the PS&amp;E. Unit prices and quantities can also be updated when addressing comments from the plan reviewers.  Any updates to estimates after advertisement will require an addenda.</a:t>
            </a:r>
          </a:p>
          <a:p>
            <a:endParaRPr lang="en-US" dirty="0"/>
          </a:p>
          <a:p>
            <a:r>
              <a:rPr lang="en-US" dirty="0"/>
              <a:t>Guidance was revised concerning reaching out to contractor after the bid opening. Any outreach to contractors or industry should be completed through Bureau of Project Development, or BPD.  BPD will  work with the contracting associations to obtain information on biddability and constructability information for a proposal. This is consistent with FDM 11-5-1.2 for collaboration with industry during the design process.</a:t>
            </a:r>
          </a:p>
          <a:p>
            <a:endParaRPr lang="en-US" dirty="0"/>
          </a:p>
          <a:p>
            <a:r>
              <a:rPr lang="en-US" dirty="0"/>
              <a:t>A link to information concerning WisDOT’s Unbalanced Bid Analysis in the Construction and Materials Manual has been added. </a:t>
            </a:r>
          </a:p>
          <a:p>
            <a:endParaRPr lang="en-US" dirty="0"/>
          </a:p>
          <a:p>
            <a:r>
              <a:rPr lang="en-US" dirty="0"/>
              <a:t>Those are the major updates last year to FDM 19-5 Construction Estimates.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Tree>
    <p:extLst>
      <p:ext uri="{BB962C8B-B14F-4D97-AF65-F5344CB8AC3E}">
        <p14:creationId xmlns:p14="http://schemas.microsoft.com/office/powerpoint/2010/main" val="2170533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want to share some information about the Bid Express Questions and Answers. </a:t>
            </a:r>
          </a:p>
          <a:p>
            <a:endParaRPr lang="en-US" dirty="0"/>
          </a:p>
          <a:p>
            <a:r>
              <a:rPr lang="en-US" dirty="0"/>
              <a:t>Once a question has been submitted and published, the question will be forwarded by BPD staff to the appropriate Project Manager, Project Designer, and Supervisor as listed within the plan letter and FIIPs. The Project Staff will provide the answer within 5 business days or less to the Bid QA mailbox. See FDM 19-22-5.</a:t>
            </a:r>
          </a:p>
          <a:p>
            <a:endParaRPr lang="en-US" dirty="0"/>
          </a:p>
          <a:p>
            <a:r>
              <a:rPr lang="en-US" dirty="0"/>
              <a:t>Bureau staff are copied on questions, as needed, to ensure answers are consistent with state policy and common practice.  Discussions and analysis may occur, but we still need the answer within 5 business days. Please be mindful of the timeframe we will reach out to you again if time permits, however, it is in the best interest of the project to provide answers to the questions or issue and addendum if needed.</a:t>
            </a:r>
          </a:p>
          <a:p>
            <a:endParaRPr lang="en-US" dirty="0"/>
          </a:p>
          <a:p>
            <a:r>
              <a:rPr lang="en-US" dirty="0"/>
              <a:t>We recommend that all contractor questions go through Bid Express. If a contractor calls you refer them to the Bid Express site.  Contractors can ask questions whether or not they have an account with BidX.com.  </a:t>
            </a:r>
          </a:p>
          <a:p>
            <a:r>
              <a:rPr lang="en-US" dirty="0"/>
              <a:t>All contractors need to be aware of questions and answers from other contractors. The contractor that calls you, has no incentive to submit a question to Bid Express, and has a bid advantage if other contractors are not made aware of the question and response. </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44</a:t>
            </a:fld>
            <a:endParaRPr lang="en-US"/>
          </a:p>
        </p:txBody>
      </p:sp>
    </p:spTree>
    <p:extLst>
      <p:ext uri="{BB962C8B-B14F-4D97-AF65-F5344CB8AC3E}">
        <p14:creationId xmlns:p14="http://schemas.microsoft.com/office/powerpoint/2010/main" val="2474816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important to explain in the Justification? Why was the low bid significantly different that the project estimate?  Did you estimate one or more of the items using a cost based estimating process and forget to add the labor?  Did something change between PSE and the Letting?  For example, did a competitor buy out a potential second bidder or an aggregate supply.  You know the various aspects of the project when you are developing the estimate, for example, location, staging, environmental constraints,  Railroad issues, Utility concerns.  These should be factored into the estimate.  Be careful when using regression prices.  They do not necessarily consider cost impacts for the characteristics of your projects.</a:t>
            </a:r>
          </a:p>
          <a:p>
            <a:endParaRPr lang="en-US" dirty="0"/>
          </a:p>
          <a:p>
            <a:r>
              <a:rPr lang="en-US" dirty="0"/>
              <a:t>Safety.  We are looking for information on a documented safety concern that will be addressed with this project.  Please provide data such as a crash rate comparison to the statewide crash rate for similar roadways.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45</a:t>
            </a:fld>
            <a:endParaRPr lang="en-US"/>
          </a:p>
        </p:txBody>
      </p:sp>
    </p:spTree>
    <p:extLst>
      <p:ext uri="{BB962C8B-B14F-4D97-AF65-F5344CB8AC3E}">
        <p14:creationId xmlns:p14="http://schemas.microsoft.com/office/powerpoint/2010/main" val="17957141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project is rejected and relet, even 2 months later, what are the project impacts.  Are there environmental restrictions such as fish spawning and Cricket Frog windows that will require the project to be pushed an entire year.  If that occurs what coordination would need to be revisited?</a:t>
            </a:r>
          </a:p>
          <a:p>
            <a:endParaRPr lang="en-US" dirty="0"/>
          </a:p>
          <a:p>
            <a:r>
              <a:rPr lang="en-US" dirty="0"/>
              <a:t>Are there other projects in the area that will be impacted by a delay in the construction of this project?  Is the corridor being used as a detour for another project the following year?  Are municipal utilities being relocated as part of the project?  What are the impacts to the municipality if the project is delayed.   Was utility work completed earlier in anticipation of the surface being replaced in a specific timeframe?</a:t>
            </a:r>
          </a:p>
          <a:p>
            <a:endParaRPr lang="en-US" dirty="0"/>
          </a:p>
          <a:p>
            <a:r>
              <a:rPr lang="en-US" dirty="0"/>
              <a:t>Are there maintenance concerns along the project?  Will maintenance need to be completed on this corridor if the project does not move forward?  If so, what will be done and how much will it cost.</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46</a:t>
            </a:fld>
            <a:endParaRPr lang="en-US"/>
          </a:p>
        </p:txBody>
      </p:sp>
    </p:spTree>
    <p:extLst>
      <p:ext uri="{BB962C8B-B14F-4D97-AF65-F5344CB8AC3E}">
        <p14:creationId xmlns:p14="http://schemas.microsoft.com/office/powerpoint/2010/main" val="21932251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is everything I wanted to cover today. If you have any questions or comments, feel free to ask now, email or call us using the contact information provided on the screen.</a:t>
            </a:r>
          </a:p>
          <a:p>
            <a:endParaRPr lang="en-US" dirty="0"/>
          </a:p>
          <a:p>
            <a:r>
              <a:rPr lang="en-US" dirty="0"/>
              <a:t>Thank you.</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Tree>
    <p:extLst>
      <p:ext uri="{BB962C8B-B14F-4D97-AF65-F5344CB8AC3E}">
        <p14:creationId xmlns:p14="http://schemas.microsoft.com/office/powerpoint/2010/main" val="2527517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Producer Price Index of Cement for the last 10 years. There are similar trends with sand and gravel. As you can see there is a consistent increase each year and this past year has been increasing more, but nothing as drastic as steel. </a:t>
            </a:r>
          </a:p>
          <a:p>
            <a:endParaRPr lang="en-US" dirty="0"/>
          </a:p>
          <a:p>
            <a:r>
              <a:rPr lang="en-US" dirty="0"/>
              <a:t>On a side note, the Nationwide Producer Price Index for Construction Machinery and Equipment have similar trends.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7224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item we use that contains cement and steel is concrete pipes. The Producer Price Index for Nationwide Concrete Pipe has increased at a higher rate last year, but not as drastic as steel. We have seen higher prices for concrete pipes, but the highest increases are usually due to deep pipes or pipes being completed a half at a time. So it’s something we should be aware of when developing estimates.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2610538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Plastic Construction Products has a similar trend as steel.  We have noticed that PVC for sanitary and water have increased, and prices for these are extremely high especially if pipes are deep, require rock excavation, or work is staged in an urban environment.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1575954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Until recently, worldwide crude oil, nationwide diesel, Wisconsin’s diesel, and national asphalt indices have all had very similar trends. Since November 2022, nationwide asphalt continues to decrease close to previous low index values experienced during the height of the pandemic when prices were very low. None of the other indices continue to decrease as low. We have seen contractor pass on this savings in competitive asphalt market areas.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Tree>
    <p:extLst>
      <p:ext uri="{BB962C8B-B14F-4D97-AF65-F5344CB8AC3E}">
        <p14:creationId xmlns:p14="http://schemas.microsoft.com/office/powerpoint/2010/main" val="184901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503">
              <a:defRPr/>
            </a:pPr>
            <a:r>
              <a:rPr lang="en-US" dirty="0"/>
              <a:t>Here is a graph for the average price of No. 2 Diesel in Wisconsin for the past 10 years. The prices shown on this graph do not include gas taxes. Average prices have dropped but remain at 2014 prices. In the last year, prices did increase to unprecedented amounts and have recently come below previous high prices from 2012 to 2014.</a:t>
            </a:r>
          </a:p>
          <a:p>
            <a:endParaRPr lang="en-US" dirty="0"/>
          </a:p>
          <a:p>
            <a:r>
              <a:rPr lang="en-US" dirty="0"/>
              <a:t>Asphalt pavement and any item sensitive to haul distances and fuel use will be affected. Items include earthwork, aggregate, concrete, and more. </a:t>
            </a:r>
            <a:endParaRPr lang="en-US" strike="sngStrike"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1992606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mall two logos and multiple lines - blu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C17704C9-2248-40AD-8B76-4C21771460A1}"/>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chemeClr val="bg1"/>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13" name="Text Placeholder 8">
            <a:extLst>
              <a:ext uri="{FF2B5EF4-FFF2-40B4-BE49-F238E27FC236}">
                <a16:creationId xmlns:a16="http://schemas.microsoft.com/office/drawing/2014/main" id="{77155724-E905-445E-AC3A-818472EA3CFA}"/>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chemeClr val="bg1"/>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14" name="Text Placeholder 12">
            <a:extLst>
              <a:ext uri="{FF2B5EF4-FFF2-40B4-BE49-F238E27FC236}">
                <a16:creationId xmlns:a16="http://schemas.microsoft.com/office/drawing/2014/main" id="{7A0048D5-6AFE-4260-8627-CDED70F43885}"/>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FFD966"/>
                </a:solidFill>
                <a:latin typeface="Arial Narrow" panose="020B0606020202030204" pitchFamily="34" charset="0"/>
              </a:defRPr>
            </a:lvl1pPr>
          </a:lstStyle>
          <a:p>
            <a:pPr lvl="0"/>
            <a:r>
              <a:rPr lang="en-US" dirty="0"/>
              <a:t>Title of presenter</a:t>
            </a:r>
          </a:p>
        </p:txBody>
      </p:sp>
      <p:sp>
        <p:nvSpPr>
          <p:cNvPr id="15" name="Text Placeholder 12">
            <a:extLst>
              <a:ext uri="{FF2B5EF4-FFF2-40B4-BE49-F238E27FC236}">
                <a16:creationId xmlns:a16="http://schemas.microsoft.com/office/drawing/2014/main" id="{E4D34EF8-7796-4C9C-B15B-CCB1C63239F7}"/>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FFD966"/>
                </a:solidFill>
                <a:latin typeface="Arial Narrow" panose="020B0606020202030204" pitchFamily="34" charset="0"/>
              </a:defRPr>
            </a:lvl1pPr>
          </a:lstStyle>
          <a:p>
            <a:pPr lvl="0"/>
            <a:r>
              <a:rPr lang="en-US" dirty="0"/>
              <a:t>Name of presenter</a:t>
            </a:r>
          </a:p>
        </p:txBody>
      </p:sp>
      <p:sp>
        <p:nvSpPr>
          <p:cNvPr id="16" name="Text Placeholder 12">
            <a:extLst>
              <a:ext uri="{FF2B5EF4-FFF2-40B4-BE49-F238E27FC236}">
                <a16:creationId xmlns:a16="http://schemas.microsoft.com/office/drawing/2014/main" id="{06B2D8AE-8AD5-42F4-B90C-94190CD83F4B}"/>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FFD966"/>
                </a:solidFill>
                <a:latin typeface="Arial Narrow" panose="020B0606020202030204" pitchFamily="34" charset="0"/>
              </a:defRPr>
            </a:lvl1pPr>
          </a:lstStyle>
          <a:p>
            <a:pPr lvl="0"/>
            <a:r>
              <a:rPr lang="en-US" dirty="0"/>
              <a:t>Month Day, Year</a:t>
            </a:r>
          </a:p>
        </p:txBody>
      </p:sp>
      <p:sp>
        <p:nvSpPr>
          <p:cNvPr id="20" name="Picture Placeholder 19">
            <a:extLst>
              <a:ext uri="{FF2B5EF4-FFF2-40B4-BE49-F238E27FC236}">
                <a16:creationId xmlns:a16="http://schemas.microsoft.com/office/drawing/2014/main" id="{ADEBFB67-53D0-49D1-9AA3-20F0462282DB}"/>
              </a:ext>
            </a:extLst>
          </p:cNvPr>
          <p:cNvSpPr>
            <a:spLocks noGrp="1"/>
          </p:cNvSpPr>
          <p:nvPr>
            <p:ph type="pic" sz="quarter" idx="15" hasCustomPrompt="1"/>
          </p:nvPr>
        </p:nvSpPr>
        <p:spPr>
          <a:xfrm>
            <a:off x="4578021" y="5261311"/>
            <a:ext cx="1371600" cy="1371600"/>
          </a:xfrm>
          <a:prstGeom prst="rect">
            <a:avLst/>
          </a:prstGeom>
        </p:spPr>
        <p:txBody>
          <a:bodyPr/>
          <a:lstStyle>
            <a:lvl1pPr marL="0" indent="0">
              <a:buNone/>
              <a:defRPr sz="1800"/>
            </a:lvl1pPr>
          </a:lstStyle>
          <a:p>
            <a:r>
              <a:rPr lang="en-US" dirty="0"/>
              <a:t>WisDOT Logo here</a:t>
            </a:r>
          </a:p>
        </p:txBody>
      </p:sp>
      <p:sp>
        <p:nvSpPr>
          <p:cNvPr id="10" name="Picture Placeholder 19">
            <a:extLst>
              <a:ext uri="{FF2B5EF4-FFF2-40B4-BE49-F238E27FC236}">
                <a16:creationId xmlns:a16="http://schemas.microsoft.com/office/drawing/2014/main" id="{6DC4AE82-0302-431F-A0ED-13D1C791795D}"/>
              </a:ext>
            </a:extLst>
          </p:cNvPr>
          <p:cNvSpPr>
            <a:spLocks noGrp="1"/>
          </p:cNvSpPr>
          <p:nvPr>
            <p:ph type="pic" sz="quarter" idx="16" hasCustomPrompt="1"/>
          </p:nvPr>
        </p:nvSpPr>
        <p:spPr>
          <a:xfrm>
            <a:off x="6471672" y="5261311"/>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2773089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2991775"/>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1"/>
            <a:ext cx="10972800" cy="3055172"/>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347348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3880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927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dot logo and title - gra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BE22464-4249-47EE-8C46-E5FB0B52F4F7}"/>
              </a:ext>
            </a:extLst>
          </p:cNvPr>
          <p:cNvSpPr>
            <a:spLocks noGrp="1"/>
          </p:cNvSpPr>
          <p:nvPr>
            <p:ph type="title" hasCustomPrompt="1"/>
          </p:nvPr>
        </p:nvSpPr>
        <p:spPr>
          <a:xfrm>
            <a:off x="594360" y="4284621"/>
            <a:ext cx="10972800" cy="1270528"/>
          </a:xfrm>
          <a:prstGeom prst="rect">
            <a:avLst/>
          </a:prstGeom>
        </p:spPr>
        <p:txBody>
          <a:bodyPr anchor="ctr" anchorCtr="0"/>
          <a:lstStyle>
            <a:lvl1pPr algn="ctr">
              <a:lnSpc>
                <a:spcPts val="6500"/>
              </a:lnSpc>
              <a:defRPr sz="6300" b="1" baseline="0">
                <a:solidFill>
                  <a:srgbClr val="1E384B"/>
                </a:solidFill>
                <a:latin typeface="Arial Narrow" panose="020B0606020202030204" pitchFamily="34" charset="0"/>
              </a:defRPr>
            </a:lvl1pPr>
          </a:lstStyle>
          <a:p>
            <a:pPr>
              <a:lnSpc>
                <a:spcPts val="6200"/>
              </a:lnSpc>
            </a:pPr>
            <a:r>
              <a:rPr lang="en-US" dirty="0"/>
              <a:t>Presentation title line 1</a:t>
            </a:r>
            <a:br>
              <a:rPr lang="en-US" dirty="0"/>
            </a:br>
            <a:r>
              <a:rPr lang="en-US" dirty="0"/>
              <a:t>Line 2 optional</a:t>
            </a:r>
          </a:p>
        </p:txBody>
      </p:sp>
    </p:spTree>
    <p:extLst>
      <p:ext uri="{BB962C8B-B14F-4D97-AF65-F5344CB8AC3E}">
        <p14:creationId xmlns:p14="http://schemas.microsoft.com/office/powerpoint/2010/main" val="391746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mall dot logo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2B5A80C0-2936-4233-A672-2BB6377C006D}"/>
              </a:ext>
            </a:extLst>
          </p:cNvPr>
          <p:cNvSpPr>
            <a:spLocks noGrp="1"/>
          </p:cNvSpPr>
          <p:nvPr>
            <p:ph type="body" sz="quarter" idx="10" hasCustomPrompt="1"/>
          </p:nvPr>
        </p:nvSpPr>
        <p:spPr>
          <a:xfrm>
            <a:off x="609600" y="2130359"/>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266BE8CF-B468-4EF8-860F-7D4ACD853DB6}"/>
              </a:ext>
            </a:extLst>
          </p:cNvPr>
          <p:cNvSpPr>
            <a:spLocks noGrp="1"/>
          </p:cNvSpPr>
          <p:nvPr>
            <p:ph type="body" sz="quarter" idx="11" hasCustomPrompt="1"/>
          </p:nvPr>
        </p:nvSpPr>
        <p:spPr>
          <a:xfrm>
            <a:off x="609600" y="4901403"/>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05359CCF-BDFE-4AA7-B8BB-1EB162C39CB1}"/>
              </a:ext>
            </a:extLst>
          </p:cNvPr>
          <p:cNvSpPr>
            <a:spLocks noGrp="1"/>
          </p:cNvSpPr>
          <p:nvPr>
            <p:ph type="body" sz="quarter" idx="12" hasCustomPrompt="1"/>
          </p:nvPr>
        </p:nvSpPr>
        <p:spPr>
          <a:xfrm>
            <a:off x="609600" y="4153731"/>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48BD4242-B30B-4DB6-A404-D48B80B58007}"/>
              </a:ext>
            </a:extLst>
          </p:cNvPr>
          <p:cNvSpPr>
            <a:spLocks noGrp="1"/>
          </p:cNvSpPr>
          <p:nvPr>
            <p:ph type="body" sz="quarter" idx="13" hasCustomPrompt="1"/>
          </p:nvPr>
        </p:nvSpPr>
        <p:spPr>
          <a:xfrm>
            <a:off x="609600" y="3618166"/>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6" name="Text Placeholder 12">
            <a:extLst>
              <a:ext uri="{FF2B5EF4-FFF2-40B4-BE49-F238E27FC236}">
                <a16:creationId xmlns:a16="http://schemas.microsoft.com/office/drawing/2014/main" id="{C3EAC5F1-D1DF-4F46-97A9-85313AA11012}"/>
              </a:ext>
            </a:extLst>
          </p:cNvPr>
          <p:cNvSpPr>
            <a:spLocks noGrp="1"/>
          </p:cNvSpPr>
          <p:nvPr>
            <p:ph type="body" sz="quarter" idx="14" hasCustomPrompt="1"/>
          </p:nvPr>
        </p:nvSpPr>
        <p:spPr>
          <a:xfrm>
            <a:off x="609600" y="5793927"/>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Tree>
    <p:extLst>
      <p:ext uri="{BB962C8B-B14F-4D97-AF65-F5344CB8AC3E}">
        <p14:creationId xmlns:p14="http://schemas.microsoft.com/office/powerpoint/2010/main" val="178429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wo logos and title - gray">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7110A8B-7108-4A0C-8CC1-6278CCCCABE5}"/>
              </a:ext>
            </a:extLst>
          </p:cNvPr>
          <p:cNvSpPr>
            <a:spLocks noGrp="1"/>
          </p:cNvSpPr>
          <p:nvPr>
            <p:ph type="body" sz="quarter" idx="10" hasCustomPrompt="1"/>
          </p:nvPr>
        </p:nvSpPr>
        <p:spPr>
          <a:xfrm>
            <a:off x="1223962" y="736979"/>
            <a:ext cx="9797823" cy="2398108"/>
          </a:xfrm>
          <a:prstGeom prst="rect">
            <a:avLst/>
          </a:prstGeom>
        </p:spPr>
        <p:txBody>
          <a:bodyPr anchor="ctr"/>
          <a:lstStyle>
            <a:lvl1pPr marL="0" indent="0" algn="ctr">
              <a:lnSpc>
                <a:spcPts val="6300"/>
              </a:lnSpc>
              <a:spcBef>
                <a:spcPts val="0"/>
              </a:spcBef>
              <a:buNone/>
              <a:defRPr sz="63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Picture Placeholder 19">
            <a:extLst>
              <a:ext uri="{FF2B5EF4-FFF2-40B4-BE49-F238E27FC236}">
                <a16:creationId xmlns:a16="http://schemas.microsoft.com/office/drawing/2014/main" id="{32D95146-FFF7-4DF0-B690-C64B5707C460}"/>
              </a:ext>
            </a:extLst>
          </p:cNvPr>
          <p:cNvSpPr>
            <a:spLocks noGrp="1"/>
          </p:cNvSpPr>
          <p:nvPr>
            <p:ph type="pic" sz="quarter" idx="15" hasCustomPrompt="1"/>
          </p:nvPr>
        </p:nvSpPr>
        <p:spPr>
          <a:xfrm>
            <a:off x="3560325" y="3428999"/>
            <a:ext cx="2286000" cy="2286000"/>
          </a:xfrm>
          <a:prstGeom prst="rect">
            <a:avLst/>
          </a:prstGeom>
        </p:spPr>
        <p:txBody>
          <a:bodyPr/>
          <a:lstStyle>
            <a:lvl1pPr marL="0" indent="0">
              <a:buNone/>
              <a:defRPr sz="1800"/>
            </a:lvl1pPr>
          </a:lstStyle>
          <a:p>
            <a:r>
              <a:rPr lang="en-US" dirty="0"/>
              <a:t>Double click to insert WisDOT Logo here</a:t>
            </a:r>
          </a:p>
        </p:txBody>
      </p:sp>
      <p:sp>
        <p:nvSpPr>
          <p:cNvPr id="4" name="Picture Placeholder 19">
            <a:extLst>
              <a:ext uri="{FF2B5EF4-FFF2-40B4-BE49-F238E27FC236}">
                <a16:creationId xmlns:a16="http://schemas.microsoft.com/office/drawing/2014/main" id="{A73017B4-5D4C-4EEB-ACC3-9EA2965B7EBD}"/>
              </a:ext>
            </a:extLst>
          </p:cNvPr>
          <p:cNvSpPr>
            <a:spLocks noGrp="1"/>
          </p:cNvSpPr>
          <p:nvPr>
            <p:ph type="pic" sz="quarter" idx="16" hasCustomPrompt="1"/>
          </p:nvPr>
        </p:nvSpPr>
        <p:spPr>
          <a:xfrm>
            <a:off x="6378104" y="3429001"/>
            <a:ext cx="2286000" cy="2286000"/>
          </a:xfrm>
          <a:prstGeom prst="rect">
            <a:avLst/>
          </a:prstGeom>
        </p:spPr>
        <p:txBody>
          <a:bodyPr/>
          <a:lstStyle>
            <a:lvl1pPr marL="0" indent="0">
              <a:buNone/>
              <a:defRPr sz="1800"/>
            </a:lvl1pPr>
          </a:lstStyle>
          <a:p>
            <a:r>
              <a:rPr lang="en-US" dirty="0"/>
              <a:t>Double click to insert Logo 2 here</a:t>
            </a:r>
          </a:p>
        </p:txBody>
      </p:sp>
    </p:spTree>
    <p:extLst>
      <p:ext uri="{BB962C8B-B14F-4D97-AF65-F5344CB8AC3E}">
        <p14:creationId xmlns:p14="http://schemas.microsoft.com/office/powerpoint/2010/main" val="729475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ll logos with multiple lines gray">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FDC6563F-0BC4-4AE4-BBC7-8196010DCFC3}"/>
              </a:ext>
            </a:extLst>
          </p:cNvPr>
          <p:cNvSpPr>
            <a:spLocks noGrp="1"/>
          </p:cNvSpPr>
          <p:nvPr>
            <p:ph type="body" sz="quarter" idx="10" hasCustomPrompt="1"/>
          </p:nvPr>
        </p:nvSpPr>
        <p:spPr>
          <a:xfrm>
            <a:off x="609600" y="525296"/>
            <a:ext cx="10972800" cy="2325813"/>
          </a:xfrm>
          <a:prstGeom prst="rect">
            <a:avLst/>
          </a:prstGeom>
        </p:spPr>
        <p:txBody>
          <a:bodyPr/>
          <a:lstStyle>
            <a:lvl1pPr marL="0" indent="0" algn="ctr">
              <a:lnSpc>
                <a:spcPts val="5800"/>
              </a:lnSpc>
              <a:spcBef>
                <a:spcPts val="0"/>
              </a:spcBef>
              <a:buNone/>
              <a:defRPr sz="5800" b="1">
                <a:solidFill>
                  <a:srgbClr val="1E384B"/>
                </a:solidFill>
                <a:latin typeface="Arial Narrow" panose="020B0606020202030204" pitchFamily="34" charset="0"/>
              </a:defRPr>
            </a:lvl1pPr>
          </a:lstStyle>
          <a:p>
            <a:pPr lvl="0"/>
            <a:r>
              <a:rPr lang="en-US" dirty="0"/>
              <a:t>Presentation title line 1</a:t>
            </a:r>
            <a:br>
              <a:rPr lang="en-US" dirty="0"/>
            </a:br>
            <a:r>
              <a:rPr lang="en-US" dirty="0"/>
              <a:t>Line 2 optional</a:t>
            </a:r>
          </a:p>
        </p:txBody>
      </p:sp>
      <p:sp>
        <p:nvSpPr>
          <p:cNvPr id="3" name="Text Placeholder 8">
            <a:extLst>
              <a:ext uri="{FF2B5EF4-FFF2-40B4-BE49-F238E27FC236}">
                <a16:creationId xmlns:a16="http://schemas.microsoft.com/office/drawing/2014/main" id="{424E048F-47F0-4494-B13A-01D097EF7862}"/>
              </a:ext>
            </a:extLst>
          </p:cNvPr>
          <p:cNvSpPr>
            <a:spLocks noGrp="1"/>
          </p:cNvSpPr>
          <p:nvPr>
            <p:ph type="body" sz="quarter" idx="11" hasCustomPrompt="1"/>
          </p:nvPr>
        </p:nvSpPr>
        <p:spPr>
          <a:xfrm>
            <a:off x="609600" y="3354708"/>
            <a:ext cx="10972800" cy="1762044"/>
          </a:xfrm>
          <a:prstGeom prst="rect">
            <a:avLst/>
          </a:prstGeom>
        </p:spPr>
        <p:txBody>
          <a:bodyPr/>
          <a:lstStyle>
            <a:lvl1pPr marL="0" indent="0" algn="ctr">
              <a:lnSpc>
                <a:spcPts val="2700"/>
              </a:lnSpc>
              <a:spcBef>
                <a:spcPts val="0"/>
              </a:spcBef>
              <a:buNone/>
              <a:defRPr sz="2900" b="0">
                <a:solidFill>
                  <a:srgbClr val="1E384B"/>
                </a:solidFill>
                <a:latin typeface="Arial Narrow" panose="020B0606020202030204" pitchFamily="34" charset="0"/>
              </a:defRPr>
            </a:lvl1pPr>
          </a:lstStyle>
          <a:p>
            <a:pPr lvl="0"/>
            <a:r>
              <a:rPr lang="en-US" dirty="0"/>
              <a:t>Name of conference or event</a:t>
            </a:r>
            <a:br>
              <a:rPr lang="en-US" dirty="0"/>
            </a:br>
            <a:r>
              <a:rPr lang="en-US" dirty="0"/>
              <a:t>Location, City, State</a:t>
            </a:r>
          </a:p>
        </p:txBody>
      </p:sp>
      <p:sp>
        <p:nvSpPr>
          <p:cNvPr id="4" name="Text Placeholder 12">
            <a:extLst>
              <a:ext uri="{FF2B5EF4-FFF2-40B4-BE49-F238E27FC236}">
                <a16:creationId xmlns:a16="http://schemas.microsoft.com/office/drawing/2014/main" id="{11F70289-AF48-4465-B230-1DFEBB651D2A}"/>
              </a:ext>
            </a:extLst>
          </p:cNvPr>
          <p:cNvSpPr>
            <a:spLocks noGrp="1"/>
          </p:cNvSpPr>
          <p:nvPr>
            <p:ph type="body" sz="quarter" idx="12" hasCustomPrompt="1"/>
          </p:nvPr>
        </p:nvSpPr>
        <p:spPr>
          <a:xfrm>
            <a:off x="609600" y="2548668"/>
            <a:ext cx="10972800" cy="661481"/>
          </a:xfrm>
          <a:prstGeom prst="rect">
            <a:avLst/>
          </a:prstGeom>
        </p:spPr>
        <p:txBody>
          <a:bodyPr/>
          <a:lstStyle>
            <a:lvl1pPr marL="0" indent="0" algn="ctr">
              <a:buNone/>
              <a:defRPr lang="en-US" sz="4000" b="0" dirty="0">
                <a:solidFill>
                  <a:srgbClr val="802F2D"/>
                </a:solidFill>
                <a:latin typeface="Arial Narrow" panose="020B0606020202030204" pitchFamily="34" charset="0"/>
              </a:defRPr>
            </a:lvl1pPr>
          </a:lstStyle>
          <a:p>
            <a:pPr lvl="0"/>
            <a:r>
              <a:rPr lang="en-US" dirty="0"/>
              <a:t>Title of presenter</a:t>
            </a:r>
          </a:p>
        </p:txBody>
      </p:sp>
      <p:sp>
        <p:nvSpPr>
          <p:cNvPr id="5" name="Text Placeholder 12">
            <a:extLst>
              <a:ext uri="{FF2B5EF4-FFF2-40B4-BE49-F238E27FC236}">
                <a16:creationId xmlns:a16="http://schemas.microsoft.com/office/drawing/2014/main" id="{6F768F66-6E09-42B6-A911-437D5C39C0C1}"/>
              </a:ext>
            </a:extLst>
          </p:cNvPr>
          <p:cNvSpPr>
            <a:spLocks noGrp="1"/>
          </p:cNvSpPr>
          <p:nvPr>
            <p:ph type="body" sz="quarter" idx="14" hasCustomPrompt="1"/>
          </p:nvPr>
        </p:nvSpPr>
        <p:spPr>
          <a:xfrm>
            <a:off x="609600" y="4276416"/>
            <a:ext cx="10972800" cy="736600"/>
          </a:xfrm>
          <a:prstGeom prst="rect">
            <a:avLst/>
          </a:prstGeom>
        </p:spPr>
        <p:txBody>
          <a:bodyPr/>
          <a:lstStyle>
            <a:lvl1pPr marL="0" indent="0" algn="ctr">
              <a:buNone/>
              <a:defRPr lang="en-US" sz="2500" b="1" dirty="0">
                <a:solidFill>
                  <a:srgbClr val="802F2D"/>
                </a:solidFill>
                <a:latin typeface="Arial Narrow" panose="020B0606020202030204" pitchFamily="34" charset="0"/>
              </a:defRPr>
            </a:lvl1pPr>
          </a:lstStyle>
          <a:p>
            <a:pPr lvl="0"/>
            <a:r>
              <a:rPr lang="en-US" dirty="0"/>
              <a:t>Month Day, Year</a:t>
            </a:r>
          </a:p>
        </p:txBody>
      </p:sp>
      <p:sp>
        <p:nvSpPr>
          <p:cNvPr id="7" name="Text Placeholder 12">
            <a:extLst>
              <a:ext uri="{FF2B5EF4-FFF2-40B4-BE49-F238E27FC236}">
                <a16:creationId xmlns:a16="http://schemas.microsoft.com/office/drawing/2014/main" id="{6FEAFA72-CAD3-4587-A7A7-A80189E7B4D8}"/>
              </a:ext>
            </a:extLst>
          </p:cNvPr>
          <p:cNvSpPr>
            <a:spLocks noGrp="1"/>
          </p:cNvSpPr>
          <p:nvPr>
            <p:ph type="body" sz="quarter" idx="13" hasCustomPrompt="1"/>
          </p:nvPr>
        </p:nvSpPr>
        <p:spPr>
          <a:xfrm>
            <a:off x="609600" y="2022831"/>
            <a:ext cx="10972800" cy="736600"/>
          </a:xfrm>
          <a:prstGeom prst="rect">
            <a:avLst/>
          </a:prstGeom>
        </p:spPr>
        <p:txBody>
          <a:bodyPr/>
          <a:lstStyle>
            <a:lvl1pPr marL="0" indent="0" algn="ctr">
              <a:buNone/>
              <a:defRPr lang="en-US" sz="4700" b="1" dirty="0">
                <a:solidFill>
                  <a:srgbClr val="802F2D"/>
                </a:solidFill>
                <a:latin typeface="Arial Narrow" panose="020B0606020202030204" pitchFamily="34" charset="0"/>
              </a:defRPr>
            </a:lvl1pPr>
          </a:lstStyle>
          <a:p>
            <a:pPr lvl="0"/>
            <a:r>
              <a:rPr lang="en-US" dirty="0"/>
              <a:t>Name of presenter</a:t>
            </a:r>
          </a:p>
        </p:txBody>
      </p:sp>
      <p:sp>
        <p:nvSpPr>
          <p:cNvPr id="8" name="Picture Placeholder 19">
            <a:extLst>
              <a:ext uri="{FF2B5EF4-FFF2-40B4-BE49-F238E27FC236}">
                <a16:creationId xmlns:a16="http://schemas.microsoft.com/office/drawing/2014/main" id="{C07CA59B-9353-45E9-A39A-295CBC8254AF}"/>
              </a:ext>
            </a:extLst>
          </p:cNvPr>
          <p:cNvSpPr>
            <a:spLocks noGrp="1"/>
          </p:cNvSpPr>
          <p:nvPr>
            <p:ph type="pic" sz="quarter" idx="15" hasCustomPrompt="1"/>
          </p:nvPr>
        </p:nvSpPr>
        <p:spPr>
          <a:xfrm>
            <a:off x="4578021" y="5081200"/>
            <a:ext cx="1371600" cy="1371600"/>
          </a:xfrm>
          <a:prstGeom prst="rect">
            <a:avLst/>
          </a:prstGeom>
        </p:spPr>
        <p:txBody>
          <a:bodyPr/>
          <a:lstStyle>
            <a:lvl1pPr marL="0" indent="0">
              <a:buNone/>
              <a:defRPr sz="1800"/>
            </a:lvl1pPr>
          </a:lstStyle>
          <a:p>
            <a:r>
              <a:rPr lang="en-US" dirty="0"/>
              <a:t>WisDOT Logo here</a:t>
            </a:r>
          </a:p>
        </p:txBody>
      </p:sp>
      <p:sp>
        <p:nvSpPr>
          <p:cNvPr id="9" name="Picture Placeholder 19">
            <a:extLst>
              <a:ext uri="{FF2B5EF4-FFF2-40B4-BE49-F238E27FC236}">
                <a16:creationId xmlns:a16="http://schemas.microsoft.com/office/drawing/2014/main" id="{E3DF7654-DDF7-4EE9-BE10-F9380375310D}"/>
              </a:ext>
            </a:extLst>
          </p:cNvPr>
          <p:cNvSpPr>
            <a:spLocks noGrp="1"/>
          </p:cNvSpPr>
          <p:nvPr>
            <p:ph type="pic" sz="quarter" idx="16" hasCustomPrompt="1"/>
          </p:nvPr>
        </p:nvSpPr>
        <p:spPr>
          <a:xfrm>
            <a:off x="6471672" y="5081200"/>
            <a:ext cx="1371600" cy="1371600"/>
          </a:xfrm>
          <a:prstGeom prst="rect">
            <a:avLst/>
          </a:prstGeom>
        </p:spPr>
        <p:txBody>
          <a:bodyPr/>
          <a:lstStyle>
            <a:lvl1pPr marL="0" indent="0">
              <a:buNone/>
              <a:defRPr sz="1800"/>
            </a:lvl1pPr>
          </a:lstStyle>
          <a:p>
            <a:r>
              <a:rPr lang="en-US" dirty="0"/>
              <a:t>Logo 2 here</a:t>
            </a:r>
          </a:p>
        </p:txBody>
      </p:sp>
    </p:spTree>
    <p:extLst>
      <p:ext uri="{BB962C8B-B14F-4D97-AF65-F5344CB8AC3E}">
        <p14:creationId xmlns:p14="http://schemas.microsoft.com/office/powerpoint/2010/main" val="4187233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080551"/>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080551"/>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3493363"/>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802F2D"/>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802F2D"/>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802F2D"/>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187083"/>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customXml" Target="../ink/ink2.xml"/><Relationship Id="rId4" Type="http://schemas.openxmlformats.org/officeDocument/2006/relationships/image" Target="../media/image14.png"/><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21.png"/><Relationship Id="rId3" Type="http://schemas.openxmlformats.org/officeDocument/2006/relationships/customXml" Target="../ink/ink4.xml"/><Relationship Id="rId7" Type="http://schemas.openxmlformats.org/officeDocument/2006/relationships/image" Target="../media/image3.png"/><Relationship Id="rId12" Type="http://schemas.openxmlformats.org/officeDocument/2006/relationships/customXml" Target="../ink/ink8.xm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customXml" Target="../ink/ink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customXml" Target="../ink/ink11.xml"/><Relationship Id="rId7" Type="http://schemas.openxmlformats.org/officeDocument/2006/relationships/customXml" Target="../ink/ink13.xml"/><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customXml" Target="../ink/ink12.xml"/><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customXml" Target="../ink/ink18.xml"/><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0.png"/><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customXml" Target="../ink/ink17.xml"/><Relationship Id="rId4" Type="http://schemas.openxmlformats.org/officeDocument/2006/relationships/image" Target="../media/image50.png"/><Relationship Id="rId9" Type="http://schemas.openxmlformats.org/officeDocument/2006/relationships/image" Target="../media/image19.png"/><Relationship Id="rId14" Type="http://schemas.openxmlformats.org/officeDocument/2006/relationships/customXml" Target="../ink/ink1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8.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7.png"/><Relationship Id="rId17" Type="http://schemas.openxmlformats.org/officeDocument/2006/relationships/image" Target="../media/image12.png"/><Relationship Id="rId2" Type="http://schemas.openxmlformats.org/officeDocument/2006/relationships/slideLayout" Target="../slideLayouts/slideLayout8.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6.png"/><Relationship Id="rId5" Type="http://schemas.openxmlformats.org/officeDocument/2006/relationships/slideLayout" Target="../slideLayouts/slideLayout11.xm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4.png"/><Relationship Id="rId14" Type="http://schemas.openxmlformats.org/officeDocument/2006/relationships/image" Target="../media/image9.png"/></Relationships>
</file>

<file path=ppt/slideMasters/_rels/slideMaster8.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theme" Target="../theme/theme8.xml"/><Relationship Id="rId1" Type="http://schemas.openxmlformats.org/officeDocument/2006/relationships/slideLayout" Target="../slideLayouts/slideLayout14.xml"/><Relationship Id="rId5" Type="http://schemas.openxmlformats.org/officeDocument/2006/relationships/image" Target="../media/image3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1E55E5-42DA-4CD3-B807-BB79F70BBB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252563" cy="6890273"/>
          </a:xfrm>
          <a:prstGeom prst="rect">
            <a:avLst/>
          </a:prstGeom>
        </p:spPr>
      </p:pic>
      <p:sp>
        <p:nvSpPr>
          <p:cNvPr id="3" name="bottom-blue-band">
            <a:extLst>
              <a:ext uri="{FF2B5EF4-FFF2-40B4-BE49-F238E27FC236}">
                <a16:creationId xmlns:a16="http://schemas.microsoft.com/office/drawing/2014/main" id="{3FD157BE-396F-4442-A841-88226B27E6D7}"/>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988399"/>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bottom-blue-band">
            <a:extLst>
              <a:ext uri="{FF2B5EF4-FFF2-40B4-BE49-F238E27FC236}">
                <a16:creationId xmlns:a16="http://schemas.microsoft.com/office/drawing/2014/main" id="{832469CB-5E78-4509-A575-3C6C8E0887F5}"/>
              </a:ext>
            </a:extLst>
          </p:cNvPr>
          <p:cNvSpPr/>
          <p:nvPr userDrawn="1"/>
        </p:nvSpPr>
        <p:spPr>
          <a:xfrm>
            <a:off x="-1" y="-1"/>
            <a:ext cx="12252560" cy="6890273"/>
          </a:xfrm>
          <a:prstGeom prst="rect">
            <a:avLst/>
          </a:prstGeom>
          <a:solidFill>
            <a:srgbClr val="00468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2064264"/>
      </p:ext>
    </p:extLst>
  </p:cSld>
  <p:clrMap bg1="lt1" tx1="dk1" bg2="lt2" tx2="dk2" accent1="accent1" accent2="accent2" accent3="accent3" accent4="accent4" accent5="accent5" accent6="accent6" hlink="hlink" folHlink="folHlink"/>
  <p:sldLayoutIdLst>
    <p:sldLayoutId id="2147483671"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bottom-gray-band">
            <a:extLst>
              <a:ext uri="{FF2B5EF4-FFF2-40B4-BE49-F238E27FC236}">
                <a16:creationId xmlns:a16="http://schemas.microsoft.com/office/drawing/2014/main" id="{90960825-3252-43F0-A755-670ABD161C1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pic>
        <p:nvPicPr>
          <p:cNvPr id="10" name="Picture 9">
            <a:extLst>
              <a:ext uri="{FF2B5EF4-FFF2-40B4-BE49-F238E27FC236}">
                <a16:creationId xmlns:a16="http://schemas.microsoft.com/office/drawing/2014/main" id="{A5739E91-6C5E-48DE-B11E-A3403681A54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80560" y="718073"/>
            <a:ext cx="3200400" cy="3200400"/>
          </a:xfrm>
          <a:prstGeom prst="rect">
            <a:avLst/>
          </a:prstGeom>
          <a:ln>
            <a:noFill/>
          </a:ln>
          <a:effectLst/>
        </p:spPr>
      </p:pic>
    </p:spTree>
    <p:extLst>
      <p:ext uri="{BB962C8B-B14F-4D97-AF65-F5344CB8AC3E}">
        <p14:creationId xmlns:p14="http://schemas.microsoft.com/office/powerpoint/2010/main" val="3456411752"/>
      </p:ext>
    </p:extLst>
  </p:cSld>
  <p:clrMap bg1="lt1" tx1="dk1" bg2="lt2" tx2="dk2" accent1="accent1" accent2="accent2" accent3="accent3" accent4="accent4" accent5="accent5" accent6="accent6" hlink="hlink" folHlink="folHlink"/>
  <p:sldLayoutIdLst>
    <p:sldLayoutId id="21474836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bottom-gray-band">
            <a:extLst>
              <a:ext uri="{FF2B5EF4-FFF2-40B4-BE49-F238E27FC236}">
                <a16:creationId xmlns:a16="http://schemas.microsoft.com/office/drawing/2014/main" id="{792AF2F4-EB2A-4703-9255-84109C7FEFB6}"/>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p:pic>
        <p:nvPicPr>
          <p:cNvPr id="16" name="Picture 15">
            <a:extLst>
              <a:ext uri="{FF2B5EF4-FFF2-40B4-BE49-F238E27FC236}">
                <a16:creationId xmlns:a16="http://schemas.microsoft.com/office/drawing/2014/main" id="{E41024B5-58D6-4BAB-827C-0BBE167D74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95900" y="403521"/>
            <a:ext cx="1600200" cy="1600200"/>
          </a:xfrm>
          <a:prstGeom prst="rect">
            <a:avLst/>
          </a:prstGeom>
          <a:effectLst/>
        </p:spPr>
      </p:pic>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4177496451"/>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15" name="Ink 14">
                <a:extLst>
                  <a:ext uri="{FF2B5EF4-FFF2-40B4-BE49-F238E27FC236}">
                    <a16:creationId xmlns:a16="http://schemas.microsoft.com/office/drawing/2014/main" id="{97760B69-030E-4EB7-B510-E390711039B8}"/>
                  </a:ext>
                </a:extLst>
              </p14:cNvPr>
              <p14:cNvContentPartPr/>
              <p14:nvPr userDrawn="1"/>
            </p14:nvContentPartPr>
            <p14:xfrm>
              <a:off x="2475360" y="8442195"/>
              <a:ext cx="360" cy="360"/>
            </p14:xfrm>
          </p:contentPart>
        </mc:Choice>
        <mc:Fallback xmlns="">
          <p:pic>
            <p:nvPicPr>
              <p:cNvPr id="15" name="Ink 14">
                <a:extLst>
                  <a:ext uri="{FF2B5EF4-FFF2-40B4-BE49-F238E27FC236}">
                    <a16:creationId xmlns:a16="http://schemas.microsoft.com/office/drawing/2014/main" id="{97760B69-030E-4EB7-B510-E390711039B8}"/>
                  </a:ext>
                </a:extLst>
              </p:cNvPr>
              <p:cNvPicPr/>
              <p:nvPr/>
            </p:nvPicPr>
            <p:blipFill>
              <a:blip r:embed="rId4"/>
              <a:stretch>
                <a:fillRect/>
              </a:stretch>
            </p:blipFill>
            <p:spPr>
              <a:xfrm>
                <a:off x="2466360" y="84331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367ECB24-8A2D-457C-9843-ECA8AA88B801}"/>
                  </a:ext>
                </a:extLst>
              </p14:cNvPr>
              <p14:cNvContentPartPr/>
              <p14:nvPr userDrawn="1"/>
            </p14:nvContentPartPr>
            <p14:xfrm>
              <a:off x="2562120" y="8430315"/>
              <a:ext cx="2880" cy="5040"/>
            </p14:xfrm>
          </p:contentPart>
        </mc:Choice>
        <mc:Fallback xmlns="">
          <p:pic>
            <p:nvPicPr>
              <p:cNvPr id="16" name="Ink 15">
                <a:extLst>
                  <a:ext uri="{FF2B5EF4-FFF2-40B4-BE49-F238E27FC236}">
                    <a16:creationId xmlns:a16="http://schemas.microsoft.com/office/drawing/2014/main" id="{367ECB24-8A2D-457C-9843-ECA8AA88B801}"/>
                  </a:ext>
                </a:extLst>
              </p:cNvPr>
              <p:cNvPicPr/>
              <p:nvPr/>
            </p:nvPicPr>
            <p:blipFill>
              <a:blip r:embed="rId6"/>
              <a:stretch>
                <a:fillRect/>
              </a:stretch>
            </p:blipFill>
            <p:spPr>
              <a:xfrm>
                <a:off x="2554120" y="8421915"/>
                <a:ext cx="18560" cy="2150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48D984E-D491-4B1B-BC26-416CD123B0D9}"/>
                  </a:ext>
                </a:extLst>
              </p14:cNvPr>
              <p14:cNvContentPartPr/>
              <p14:nvPr userDrawn="1"/>
            </p14:nvContentPartPr>
            <p14:xfrm>
              <a:off x="1513440" y="2295195"/>
              <a:ext cx="360" cy="1440"/>
            </p14:xfrm>
          </p:contentPart>
        </mc:Choice>
        <mc:Fallback xmlns="">
          <p:pic>
            <p:nvPicPr>
              <p:cNvPr id="17" name="Ink 16">
                <a:extLst>
                  <a:ext uri="{FF2B5EF4-FFF2-40B4-BE49-F238E27FC236}">
                    <a16:creationId xmlns:a16="http://schemas.microsoft.com/office/drawing/2014/main" id="{D48D984E-D491-4B1B-BC26-416CD123B0D9}"/>
                  </a:ext>
                </a:extLst>
              </p:cNvPr>
              <p:cNvPicPr/>
              <p:nvPr/>
            </p:nvPicPr>
            <p:blipFill>
              <a:blip r:embed="rId8"/>
              <a:stretch>
                <a:fillRect/>
              </a:stretch>
            </p:blipFill>
            <p:spPr>
              <a:xfrm>
                <a:off x="1504440" y="2286195"/>
                <a:ext cx="18000" cy="19080"/>
              </a:xfrm>
              <a:prstGeom prst="rect">
                <a:avLst/>
              </a:prstGeom>
            </p:spPr>
          </p:pic>
        </mc:Fallback>
      </mc:AlternateContent>
      <p:sp>
        <p:nvSpPr>
          <p:cNvPr id="6" name="bottom-gray-band">
            <a:extLst>
              <a:ext uri="{FF2B5EF4-FFF2-40B4-BE49-F238E27FC236}">
                <a16:creationId xmlns:a16="http://schemas.microsoft.com/office/drawing/2014/main" id="{2A9F5B3C-B025-418C-A3E7-6F635E97671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3535583235"/>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bottom-gray-band">
            <a:extLst>
              <a:ext uri="{FF2B5EF4-FFF2-40B4-BE49-F238E27FC236}">
                <a16:creationId xmlns:a16="http://schemas.microsoft.com/office/drawing/2014/main" id="{D51A15C8-6024-4F01-A045-F8F892FB4E2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06AA41C4-5E30-4CEE-B945-8D150E0DB6FD}"/>
                  </a:ext>
                </a:extLst>
              </p14:cNvPr>
              <p14:cNvContentPartPr/>
              <p14:nvPr userDrawn="1"/>
            </p14:nvContentPartPr>
            <p14:xfrm>
              <a:off x="4317209" y="2516211"/>
              <a:ext cx="360" cy="2520"/>
            </p14:xfrm>
          </p:contentPart>
        </mc:Choice>
        <mc:Fallback xmlns="">
          <p:pic>
            <p:nvPicPr>
              <p:cNvPr id="14" name="Ink 13">
                <a:extLst>
                  <a:ext uri="{FF2B5EF4-FFF2-40B4-BE49-F238E27FC236}">
                    <a16:creationId xmlns:a16="http://schemas.microsoft.com/office/drawing/2014/main" id="{06AA41C4-5E30-4CEE-B945-8D150E0DB6FD}"/>
                  </a:ext>
                </a:extLst>
              </p:cNvPr>
              <p:cNvPicPr/>
              <p:nvPr/>
            </p:nvPicPr>
            <p:blipFill>
              <a:blip r:embed="rId4"/>
              <a:stretch>
                <a:fillRect/>
              </a:stretch>
            </p:blipFill>
            <p:spPr>
              <a:xfrm>
                <a:off x="4308209" y="2505711"/>
                <a:ext cx="18000" cy="231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Ink 14">
                <a:extLst>
                  <a:ext uri="{FF2B5EF4-FFF2-40B4-BE49-F238E27FC236}">
                    <a16:creationId xmlns:a16="http://schemas.microsoft.com/office/drawing/2014/main" id="{A8AA807E-ED2D-473A-8FE6-C1FD5EEACA51}"/>
                  </a:ext>
                </a:extLst>
              </p14:cNvPr>
              <p14:cNvContentPartPr/>
              <p14:nvPr userDrawn="1"/>
            </p14:nvContentPartPr>
            <p14:xfrm>
              <a:off x="4504049" y="2618451"/>
              <a:ext cx="13320" cy="8280"/>
            </p14:xfrm>
          </p:contentPart>
        </mc:Choice>
        <mc:Fallback xmlns="">
          <p:pic>
            <p:nvPicPr>
              <p:cNvPr id="15" name="Ink 14">
                <a:extLst>
                  <a:ext uri="{FF2B5EF4-FFF2-40B4-BE49-F238E27FC236}">
                    <a16:creationId xmlns:a16="http://schemas.microsoft.com/office/drawing/2014/main" id="{A8AA807E-ED2D-473A-8FE6-C1FD5EEACA51}"/>
                  </a:ext>
                </a:extLst>
              </p:cNvPr>
              <p:cNvPicPr/>
              <p:nvPr/>
            </p:nvPicPr>
            <p:blipFill>
              <a:blip r:embed="rId6"/>
              <a:stretch>
                <a:fillRect/>
              </a:stretch>
            </p:blipFill>
            <p:spPr>
              <a:xfrm>
                <a:off x="4495049" y="2609451"/>
                <a:ext cx="309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889C6DBF-CEE1-4ED5-B5D7-0F5057913B51}"/>
                  </a:ext>
                </a:extLst>
              </p14:cNvPr>
              <p14:cNvContentPartPr/>
              <p14:nvPr userDrawn="1"/>
            </p14:nvContentPartPr>
            <p14:xfrm>
              <a:off x="2045160" y="7093906"/>
              <a:ext cx="3960" cy="11160"/>
            </p14:xfrm>
          </p:contentPart>
        </mc:Choice>
        <mc:Fallback xmlns="">
          <p:pic>
            <p:nvPicPr>
              <p:cNvPr id="18" name="Ink 17">
                <a:extLst>
                  <a:ext uri="{FF2B5EF4-FFF2-40B4-BE49-F238E27FC236}">
                    <a16:creationId xmlns:a16="http://schemas.microsoft.com/office/drawing/2014/main" id="{889C6DBF-CEE1-4ED5-B5D7-0F5057913B51}"/>
                  </a:ext>
                </a:extLst>
              </p:cNvPr>
              <p:cNvPicPr/>
              <p:nvPr/>
            </p:nvPicPr>
            <p:blipFill>
              <a:blip r:embed="rId9"/>
              <a:stretch>
                <a:fillRect/>
              </a:stretch>
            </p:blipFill>
            <p:spPr>
              <a:xfrm>
                <a:off x="2036160" y="7084906"/>
                <a:ext cx="21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Ink 18">
                <a:extLst>
                  <a:ext uri="{FF2B5EF4-FFF2-40B4-BE49-F238E27FC236}">
                    <a16:creationId xmlns:a16="http://schemas.microsoft.com/office/drawing/2014/main" id="{83590487-09C5-4469-8529-1FD065FF5286}"/>
                  </a:ext>
                </a:extLst>
              </p14:cNvPr>
              <p14:cNvContentPartPr/>
              <p14:nvPr userDrawn="1"/>
            </p14:nvContentPartPr>
            <p14:xfrm>
              <a:off x="2666880" y="5997346"/>
              <a:ext cx="9720" cy="7560"/>
            </p14:xfrm>
          </p:contentPart>
        </mc:Choice>
        <mc:Fallback xmlns="">
          <p:pic>
            <p:nvPicPr>
              <p:cNvPr id="19" name="Ink 18">
                <a:extLst>
                  <a:ext uri="{FF2B5EF4-FFF2-40B4-BE49-F238E27FC236}">
                    <a16:creationId xmlns:a16="http://schemas.microsoft.com/office/drawing/2014/main" id="{83590487-09C5-4469-8529-1FD065FF5286}"/>
                  </a:ext>
                </a:extLst>
              </p:cNvPr>
              <p:cNvPicPr/>
              <p:nvPr/>
            </p:nvPicPr>
            <p:blipFill>
              <a:blip r:embed="rId11"/>
              <a:stretch>
                <a:fillRect/>
              </a:stretch>
            </p:blipFill>
            <p:spPr>
              <a:xfrm>
                <a:off x="2658240" y="5988706"/>
                <a:ext cx="27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Ink 19">
                <a:extLst>
                  <a:ext uri="{FF2B5EF4-FFF2-40B4-BE49-F238E27FC236}">
                    <a16:creationId xmlns:a16="http://schemas.microsoft.com/office/drawing/2014/main" id="{0E7E49B5-4B31-47F9-B763-EACD4CC7758B}"/>
                  </a:ext>
                </a:extLst>
              </p14:cNvPr>
              <p14:cNvContentPartPr/>
              <p14:nvPr userDrawn="1"/>
            </p14:nvContentPartPr>
            <p14:xfrm>
              <a:off x="2813040" y="5744266"/>
              <a:ext cx="2880" cy="360"/>
            </p14:xfrm>
          </p:contentPart>
        </mc:Choice>
        <mc:Fallback xmlns="">
          <p:pic>
            <p:nvPicPr>
              <p:cNvPr id="20" name="Ink 19">
                <a:extLst>
                  <a:ext uri="{FF2B5EF4-FFF2-40B4-BE49-F238E27FC236}">
                    <a16:creationId xmlns:a16="http://schemas.microsoft.com/office/drawing/2014/main" id="{0E7E49B5-4B31-47F9-B763-EACD4CC7758B}"/>
                  </a:ext>
                </a:extLst>
              </p:cNvPr>
              <p:cNvPicPr/>
              <p:nvPr/>
            </p:nvPicPr>
            <p:blipFill>
              <a:blip r:embed="rId13"/>
              <a:stretch>
                <a:fillRect/>
              </a:stretch>
            </p:blipFill>
            <p:spPr>
              <a:xfrm>
                <a:off x="2804400" y="5735266"/>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6889C545-D24D-47DE-B8FA-505D488FCDBF}"/>
                  </a:ext>
                </a:extLst>
              </p14:cNvPr>
              <p14:cNvContentPartPr/>
              <p14:nvPr userDrawn="1"/>
            </p14:nvContentPartPr>
            <p14:xfrm>
              <a:off x="1157040" y="5776306"/>
              <a:ext cx="360" cy="8640"/>
            </p14:xfrm>
          </p:contentPart>
        </mc:Choice>
        <mc:Fallback xmlns="">
          <p:pic>
            <p:nvPicPr>
              <p:cNvPr id="21" name="Ink 20">
                <a:extLst>
                  <a:ext uri="{FF2B5EF4-FFF2-40B4-BE49-F238E27FC236}">
                    <a16:creationId xmlns:a16="http://schemas.microsoft.com/office/drawing/2014/main" id="{6889C545-D24D-47DE-B8FA-505D488FCDBF}"/>
                  </a:ext>
                </a:extLst>
              </p:cNvPr>
              <p:cNvPicPr/>
              <p:nvPr/>
            </p:nvPicPr>
            <p:blipFill>
              <a:blip r:embed="rId4"/>
              <a:stretch>
                <a:fillRect/>
              </a:stretch>
            </p:blipFill>
            <p:spPr>
              <a:xfrm>
                <a:off x="1148040" y="5767666"/>
                <a:ext cx="18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2596D848-4496-4361-B854-901000FAD8D2}"/>
                  </a:ext>
                </a:extLst>
              </p14:cNvPr>
              <p14:cNvContentPartPr/>
              <p14:nvPr userDrawn="1"/>
            </p14:nvContentPartPr>
            <p14:xfrm>
              <a:off x="2907000" y="5807266"/>
              <a:ext cx="360" cy="8640"/>
            </p14:xfrm>
          </p:contentPart>
        </mc:Choice>
        <mc:Fallback xmlns="">
          <p:pic>
            <p:nvPicPr>
              <p:cNvPr id="24" name="Ink 23">
                <a:extLst>
                  <a:ext uri="{FF2B5EF4-FFF2-40B4-BE49-F238E27FC236}">
                    <a16:creationId xmlns:a16="http://schemas.microsoft.com/office/drawing/2014/main" id="{2596D848-4496-4361-B854-901000FAD8D2}"/>
                  </a:ext>
                </a:extLst>
              </p:cNvPr>
              <p:cNvPicPr/>
              <p:nvPr/>
            </p:nvPicPr>
            <p:blipFill>
              <a:blip r:embed="rId4"/>
              <a:stretch>
                <a:fillRect/>
              </a:stretch>
            </p:blipFill>
            <p:spPr>
              <a:xfrm>
                <a:off x="2898360" y="5798266"/>
                <a:ext cx="18000" cy="26280"/>
              </a:xfrm>
              <a:prstGeom prst="rect">
                <a:avLst/>
              </a:prstGeom>
            </p:spPr>
          </p:pic>
        </mc:Fallback>
      </mc:AlternateContent>
    </p:spTree>
    <p:extLst>
      <p:ext uri="{BB962C8B-B14F-4D97-AF65-F5344CB8AC3E}">
        <p14:creationId xmlns:p14="http://schemas.microsoft.com/office/powerpoint/2010/main" val="274376176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bottom-gray-band">
            <a:extLst>
              <a:ext uri="{FF2B5EF4-FFF2-40B4-BE49-F238E27FC236}">
                <a16:creationId xmlns:a16="http://schemas.microsoft.com/office/drawing/2014/main" id="{91F5F483-CA5D-4C55-A53A-FA2A6E9F7157}"/>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
        <p:nvSpPr>
          <p:cNvPr id="6" name="bottom-gray-band">
            <a:extLst>
              <a:ext uri="{FF2B5EF4-FFF2-40B4-BE49-F238E27FC236}">
                <a16:creationId xmlns:a16="http://schemas.microsoft.com/office/drawing/2014/main" id="{28703C23-698D-4A63-AC95-A55044E9E48B}"/>
              </a:ext>
            </a:extLst>
          </p:cNvPr>
          <p:cNvSpPr/>
          <p:nvPr userDrawn="1"/>
        </p:nvSpPr>
        <p:spPr>
          <a:xfrm>
            <a:off x="-8878" y="6083629"/>
            <a:ext cx="12200878" cy="777240"/>
          </a:xfrm>
          <a:prstGeom prst="rect">
            <a:avLst/>
          </a:prstGeom>
          <a:solidFill>
            <a:srgbClr val="7B7B7B">
              <a:alpha val="20000"/>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8" name="red-blue-dot-logo">
            <a:extLst>
              <a:ext uri="{FF2B5EF4-FFF2-40B4-BE49-F238E27FC236}">
                <a16:creationId xmlns:a16="http://schemas.microsoft.com/office/drawing/2014/main" id="{44F0CF3F-708A-4352-9917-BB12635CCAC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28600" y="6163238"/>
            <a:ext cx="621792" cy="621792"/>
          </a:xfrm>
          <a:prstGeom prst="rect">
            <a:avLst/>
          </a:prstGeom>
          <a:effectLst/>
        </p:spPr>
      </p:pic>
      <p:grpSp>
        <p:nvGrpSpPr>
          <p:cNvPr id="3" name="Group 2">
            <a:extLst>
              <a:ext uri="{FF2B5EF4-FFF2-40B4-BE49-F238E27FC236}">
                <a16:creationId xmlns:a16="http://schemas.microsoft.com/office/drawing/2014/main" id="{18AE4FA9-BDC3-44E1-9274-AF8E81703EB3}"/>
              </a:ext>
            </a:extLst>
          </p:cNvPr>
          <p:cNvGrpSpPr/>
          <p:nvPr userDrawn="1"/>
        </p:nvGrpSpPr>
        <p:grpSpPr>
          <a:xfrm>
            <a:off x="1143000" y="6308269"/>
            <a:ext cx="4722902" cy="396708"/>
            <a:chOff x="310896" y="6308269"/>
            <a:chExt cx="4722902" cy="396708"/>
          </a:xfrm>
        </p:grpSpPr>
        <p:pic>
          <p:nvPicPr>
            <p:cNvPr id="9" name="ship">
              <a:extLst>
                <a:ext uri="{FF2B5EF4-FFF2-40B4-BE49-F238E27FC236}">
                  <a16:creationId xmlns:a16="http://schemas.microsoft.com/office/drawing/2014/main" id="{1A5C3283-931A-4876-8388-2ADB265962A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5864" y="6339218"/>
              <a:ext cx="741092" cy="365759"/>
            </a:xfrm>
            <a:prstGeom prst="rect">
              <a:avLst/>
            </a:prstGeom>
            <a:noFill/>
          </p:spPr>
        </p:pic>
        <p:pic>
          <p:nvPicPr>
            <p:cNvPr id="10" name="car">
              <a:extLst>
                <a:ext uri="{FF2B5EF4-FFF2-40B4-BE49-F238E27FC236}">
                  <a16:creationId xmlns:a16="http://schemas.microsoft.com/office/drawing/2014/main" id="{7DA00706-A050-4BF5-9107-6066A89C3E1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43574" y="6387992"/>
              <a:ext cx="420340" cy="244561"/>
            </a:xfrm>
            <a:prstGeom prst="rect">
              <a:avLst/>
            </a:prstGeom>
            <a:noFill/>
          </p:spPr>
        </p:pic>
        <p:pic>
          <p:nvPicPr>
            <p:cNvPr id="11" name="bike">
              <a:extLst>
                <a:ext uri="{FF2B5EF4-FFF2-40B4-BE49-F238E27FC236}">
                  <a16:creationId xmlns:a16="http://schemas.microsoft.com/office/drawing/2014/main" id="{A16439BD-DF25-4B02-B797-B39A2520CD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594" y="6317534"/>
              <a:ext cx="348178" cy="315019"/>
            </a:xfrm>
            <a:prstGeom prst="rect">
              <a:avLst/>
            </a:prstGeom>
            <a:noFill/>
          </p:spPr>
        </p:pic>
        <p:pic>
          <p:nvPicPr>
            <p:cNvPr id="12" name="pedestrian">
              <a:extLst>
                <a:ext uri="{FF2B5EF4-FFF2-40B4-BE49-F238E27FC236}">
                  <a16:creationId xmlns:a16="http://schemas.microsoft.com/office/drawing/2014/main" id="{37E33E3E-0EB9-4630-9E4C-BDC80412878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896" y="6308269"/>
              <a:ext cx="281616" cy="324284"/>
            </a:xfrm>
            <a:prstGeom prst="rect">
              <a:avLst/>
            </a:prstGeom>
            <a:noFill/>
          </p:spPr>
        </p:pic>
        <p:pic>
          <p:nvPicPr>
            <p:cNvPr id="13" name="plane">
              <a:extLst>
                <a:ext uri="{FF2B5EF4-FFF2-40B4-BE49-F238E27FC236}">
                  <a16:creationId xmlns:a16="http://schemas.microsoft.com/office/drawing/2014/main" id="{03DAF370-0D43-4944-832C-81AF6EE1C41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4477977" y="6449321"/>
              <a:ext cx="555821" cy="162259"/>
            </a:xfrm>
            <a:prstGeom prst="rect">
              <a:avLst/>
            </a:prstGeom>
            <a:noFill/>
          </p:spPr>
        </p:pic>
        <p:pic>
          <p:nvPicPr>
            <p:cNvPr id="14" name="rail">
              <a:extLst>
                <a:ext uri="{FF2B5EF4-FFF2-40B4-BE49-F238E27FC236}">
                  <a16:creationId xmlns:a16="http://schemas.microsoft.com/office/drawing/2014/main" id="{B8A42044-AB8E-4C9E-8661-20DF8ED4B2E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75871" y="6330726"/>
              <a:ext cx="518766" cy="301827"/>
            </a:xfrm>
            <a:prstGeom prst="rect">
              <a:avLst/>
            </a:prstGeom>
            <a:noFill/>
          </p:spPr>
        </p:pic>
        <p:pic>
          <p:nvPicPr>
            <p:cNvPr id="15" name="bus">
              <a:extLst>
                <a:ext uri="{FF2B5EF4-FFF2-40B4-BE49-F238E27FC236}">
                  <a16:creationId xmlns:a16="http://schemas.microsoft.com/office/drawing/2014/main" id="{CC990D97-241C-4147-A723-0FF0BDF0B53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626052" y="6322500"/>
              <a:ext cx="444657" cy="319106"/>
            </a:xfrm>
            <a:prstGeom prst="rect">
              <a:avLst/>
            </a:prstGeom>
            <a:noFill/>
          </p:spPr>
        </p:pic>
        <p:pic>
          <p:nvPicPr>
            <p:cNvPr id="16" name="semi">
              <a:extLst>
                <a:ext uri="{FF2B5EF4-FFF2-40B4-BE49-F238E27FC236}">
                  <a16:creationId xmlns:a16="http://schemas.microsoft.com/office/drawing/2014/main" id="{AB83D851-E459-4767-AFB8-046F5769F4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flipH="1">
              <a:off x="3021021" y="6387992"/>
              <a:ext cx="808490" cy="244561"/>
            </a:xfrm>
            <a:prstGeom prst="rect">
              <a:avLst/>
            </a:prstGeom>
            <a:noFill/>
          </p:spPr>
        </p:pic>
      </p:grpSp>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60" r:id="rId1"/>
    <p:sldLayoutId id="2147483657" r:id="rId2"/>
    <p:sldLayoutId id="2147483661" r:id="rId3"/>
    <p:sldLayoutId id="2147483658" r:id="rId4"/>
    <p:sldLayoutId id="2147483659" r:id="rId5"/>
    <p:sldLayoutId id="2147483663" r:id="rId6"/>
    <p:sldLayoutId id="2147483698"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EED4D3D1-4BB3-4BE9-A09B-23DE5A867B6C}"/>
                  </a:ext>
                </a:extLst>
              </p14:cNvPr>
              <p14:cNvContentPartPr/>
              <p14:nvPr userDrawn="1"/>
            </p14:nvContentPartPr>
            <p14:xfrm>
              <a:off x="881854" y="-353627"/>
              <a:ext cx="16560" cy="11160"/>
            </p14:xfrm>
          </p:contentPart>
        </mc:Choice>
        <mc:Fallback xmlns="">
          <p:pic>
            <p:nvPicPr>
              <p:cNvPr id="2" name="Ink 1">
                <a:extLst>
                  <a:ext uri="{FF2B5EF4-FFF2-40B4-BE49-F238E27FC236}">
                    <a16:creationId xmlns:a16="http://schemas.microsoft.com/office/drawing/2014/main" id="{EED4D3D1-4BB3-4BE9-A09B-23DE5A867B6C}"/>
                  </a:ext>
                </a:extLst>
              </p:cNvPr>
              <p:cNvPicPr/>
              <p:nvPr/>
            </p:nvPicPr>
            <p:blipFill>
              <a:blip r:embed="rId5"/>
              <a:stretch>
                <a:fillRect/>
              </a:stretch>
            </p:blipFill>
            <p:spPr>
              <a:xfrm>
                <a:off x="872854" y="-362267"/>
                <a:ext cx="34200" cy="28800"/>
              </a:xfrm>
              <a:prstGeom prst="rect">
                <a:avLst/>
              </a:prstGeom>
            </p:spPr>
          </p:pic>
        </mc:Fallback>
      </mc:AlternateContent>
      <p:sp>
        <p:nvSpPr>
          <p:cNvPr id="4" name="bottom-gray-band">
            <a:extLst>
              <a:ext uri="{FF2B5EF4-FFF2-40B4-BE49-F238E27FC236}">
                <a16:creationId xmlns:a16="http://schemas.microsoft.com/office/drawing/2014/main" id="{E013839C-D24C-4F7D-B128-E207CE572FAE}"/>
              </a:ext>
            </a:extLst>
          </p:cNvPr>
          <p:cNvSpPr>
            <a:spLocks noChangeAspect="1"/>
          </p:cNvSpPr>
          <p:nvPr userDrawn="1"/>
        </p:nvSpPr>
        <p:spPr>
          <a:xfrm>
            <a:off x="0" y="1690"/>
            <a:ext cx="12200878" cy="6867144"/>
          </a:xfrm>
          <a:prstGeom prst="rect">
            <a:avLst/>
          </a:prstGeom>
          <a:solidFill>
            <a:srgbClr val="E6E6E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1477392754"/>
      </p:ext>
    </p:extLst>
  </p:cSld>
  <p:clrMap bg1="lt1" tx1="dk1" bg2="lt2" tx2="dk2" accent1="accent1" accent2="accent2" accent3="accent3" accent4="accent4" accent5="accent5" accent6="accent6" hlink="hlink" folHlink="folHlink"/>
  <p:sldLayoutIdLst>
    <p:sldLayoutId id="2147483679" r:id="rId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hyperlink" Target="https://fred.stlouisfed.org/series/WPU112" TargetMode="External"/><Relationship Id="rId13" Type="http://schemas.openxmlformats.org/officeDocument/2006/relationships/hyperlink" Target="https://fred.stlouisfed.org/series/WPU05810212" TargetMode="External"/><Relationship Id="rId3" Type="http://schemas.openxmlformats.org/officeDocument/2006/relationships/hyperlink" Target="https://fred.stlouisfed.org/series/WPU101" TargetMode="External"/><Relationship Id="rId7" Type="http://schemas.openxmlformats.org/officeDocument/2006/relationships/hyperlink" Target="https://fred.stlouisfed.org/series/WPU1321" TargetMode="External"/><Relationship Id="rId12" Type="http://schemas.openxmlformats.org/officeDocument/2006/relationships/hyperlink" Target="https://fred.stlouisfed.org/series/WPU057303"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fred.stlouisfed.org/series/WPU1322" TargetMode="External"/><Relationship Id="rId11" Type="http://schemas.openxmlformats.org/officeDocument/2006/relationships/hyperlink" Target="http://apwmad0p4145:37108/hccidocs/contracting-info/fuelcostadjustmentcomputations.pdf" TargetMode="External"/><Relationship Id="rId5" Type="http://schemas.openxmlformats.org/officeDocument/2006/relationships/hyperlink" Target="https://fred.stlouisfed.org/series/WPU1074051" TargetMode="External"/><Relationship Id="rId10" Type="http://schemas.openxmlformats.org/officeDocument/2006/relationships/hyperlink" Target="https://fred.stlouisfed.org/series/WPU072106" TargetMode="External"/><Relationship Id="rId4" Type="http://schemas.openxmlformats.org/officeDocument/2006/relationships/hyperlink" Target="https://fred.stlouisfed.org/series/WPU1017" TargetMode="External"/><Relationship Id="rId9" Type="http://schemas.openxmlformats.org/officeDocument/2006/relationships/hyperlink" Target="https://fred.stlouisfed.org/series/WPU1332" TargetMode="External"/><Relationship Id="rId14" Type="http://schemas.openxmlformats.org/officeDocument/2006/relationships/hyperlink" Target="https://www.macrotrends.net/1369/crude-oil-price-history-chart"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uskyenergy.com/superior/general-faqs.asp"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hyperlink" Target="mailto:DOTBidxQA@dot.wi.gov"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hyperlink" Target="mailto:Jillene.Fehrman@dot.wi.gov"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31.jpeg"/><Relationship Id="rId4" Type="http://schemas.openxmlformats.org/officeDocument/2006/relationships/hyperlink" Target="mailto:fred.schunke@dot.wi.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321ED040-8E8F-4A74-B51A-8E953F89F212}"/>
              </a:ext>
            </a:extLst>
          </p:cNvPr>
          <p:cNvSpPr>
            <a:spLocks noGrp="1"/>
          </p:cNvSpPr>
          <p:nvPr>
            <p:ph type="body" sz="quarter" idx="10"/>
          </p:nvPr>
        </p:nvSpPr>
        <p:spPr>
          <a:xfrm>
            <a:off x="609600" y="525296"/>
            <a:ext cx="10972800" cy="2325813"/>
          </a:xfrm>
        </p:spPr>
        <p:txBody>
          <a:bodyPr/>
          <a:lstStyle/>
          <a:p>
            <a:r>
              <a:rPr lang="en-US" dirty="0"/>
              <a:t>Estimating Costs </a:t>
            </a:r>
          </a:p>
          <a:p>
            <a:r>
              <a:rPr lang="en-US" dirty="0"/>
              <a:t>on WisDOT Projects</a:t>
            </a:r>
          </a:p>
        </p:txBody>
      </p:sp>
      <p:sp>
        <p:nvSpPr>
          <p:cNvPr id="10" name="Text Placeholder 2">
            <a:extLst>
              <a:ext uri="{FF2B5EF4-FFF2-40B4-BE49-F238E27FC236}">
                <a16:creationId xmlns:a16="http://schemas.microsoft.com/office/drawing/2014/main" id="{AD12B8DA-C3C0-4199-97C4-33BF0B8EC8C3}"/>
              </a:ext>
            </a:extLst>
          </p:cNvPr>
          <p:cNvSpPr>
            <a:spLocks noGrp="1"/>
          </p:cNvSpPr>
          <p:nvPr>
            <p:ph type="body" sz="quarter" idx="11"/>
          </p:nvPr>
        </p:nvSpPr>
        <p:spPr>
          <a:xfrm>
            <a:off x="609600" y="5092583"/>
            <a:ext cx="10972800" cy="491563"/>
          </a:xfrm>
        </p:spPr>
        <p:txBody>
          <a:bodyPr/>
          <a:lstStyle/>
          <a:p>
            <a:r>
              <a:rPr lang="en-US" dirty="0"/>
              <a:t>Transportation Improvement Conference</a:t>
            </a:r>
          </a:p>
        </p:txBody>
      </p:sp>
      <p:sp>
        <p:nvSpPr>
          <p:cNvPr id="11" name="Text Placeholder 3">
            <a:extLst>
              <a:ext uri="{FF2B5EF4-FFF2-40B4-BE49-F238E27FC236}">
                <a16:creationId xmlns:a16="http://schemas.microsoft.com/office/drawing/2014/main" id="{84279FF5-8BDC-44E8-9E28-CEA8594C6659}"/>
              </a:ext>
            </a:extLst>
          </p:cNvPr>
          <p:cNvSpPr>
            <a:spLocks noGrp="1"/>
          </p:cNvSpPr>
          <p:nvPr>
            <p:ph type="body" sz="quarter" idx="12"/>
          </p:nvPr>
        </p:nvSpPr>
        <p:spPr>
          <a:xfrm>
            <a:off x="3556958" y="2767519"/>
            <a:ext cx="5078083" cy="661481"/>
          </a:xfrm>
        </p:spPr>
        <p:txBody>
          <a:bodyPr/>
          <a:lstStyle/>
          <a:p>
            <a:r>
              <a:rPr lang="en-US" sz="3600" dirty="0"/>
              <a:t>Proposal Management Chief</a:t>
            </a:r>
          </a:p>
        </p:txBody>
      </p:sp>
      <p:sp>
        <p:nvSpPr>
          <p:cNvPr id="12" name="Text Placeholder 4">
            <a:extLst>
              <a:ext uri="{FF2B5EF4-FFF2-40B4-BE49-F238E27FC236}">
                <a16:creationId xmlns:a16="http://schemas.microsoft.com/office/drawing/2014/main" id="{75A0E650-380A-4FD1-B428-8A664DD30A80}"/>
              </a:ext>
            </a:extLst>
          </p:cNvPr>
          <p:cNvSpPr>
            <a:spLocks noGrp="1"/>
          </p:cNvSpPr>
          <p:nvPr>
            <p:ph type="body" sz="quarter" idx="14"/>
          </p:nvPr>
        </p:nvSpPr>
        <p:spPr>
          <a:xfrm>
            <a:off x="609600" y="5535961"/>
            <a:ext cx="10972800" cy="539747"/>
          </a:xfrm>
        </p:spPr>
        <p:txBody>
          <a:bodyPr/>
          <a:lstStyle/>
          <a:p>
            <a:r>
              <a:rPr lang="en-US" dirty="0"/>
              <a:t>March 8, 2023</a:t>
            </a:r>
          </a:p>
        </p:txBody>
      </p:sp>
      <p:sp>
        <p:nvSpPr>
          <p:cNvPr id="13" name="Text Placeholder 6">
            <a:extLst>
              <a:ext uri="{FF2B5EF4-FFF2-40B4-BE49-F238E27FC236}">
                <a16:creationId xmlns:a16="http://schemas.microsoft.com/office/drawing/2014/main" id="{87DF2006-C305-48AE-AC98-3CE9AF9934E9}"/>
              </a:ext>
            </a:extLst>
          </p:cNvPr>
          <p:cNvSpPr>
            <a:spLocks noGrp="1"/>
          </p:cNvSpPr>
          <p:nvPr>
            <p:ph type="body" sz="quarter" idx="13"/>
          </p:nvPr>
        </p:nvSpPr>
        <p:spPr>
          <a:xfrm>
            <a:off x="3352800" y="2140404"/>
            <a:ext cx="5486400" cy="736600"/>
          </a:xfrm>
        </p:spPr>
        <p:txBody>
          <a:bodyPr/>
          <a:lstStyle/>
          <a:p>
            <a:r>
              <a:rPr lang="en-US" sz="4400" dirty="0"/>
              <a:t>Jill Fehrman</a:t>
            </a:r>
          </a:p>
        </p:txBody>
      </p:sp>
      <p:pic>
        <p:nvPicPr>
          <p:cNvPr id="3" name="Picture 2">
            <a:extLst>
              <a:ext uri="{FF2B5EF4-FFF2-40B4-BE49-F238E27FC236}">
                <a16:creationId xmlns:a16="http://schemas.microsoft.com/office/drawing/2014/main" id="{14FFC640-CF61-4951-8A80-B1A08AD64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0634" y="311604"/>
            <a:ext cx="1828800" cy="1828800"/>
          </a:xfrm>
          <a:prstGeom prst="rect">
            <a:avLst/>
          </a:prstGeom>
        </p:spPr>
      </p:pic>
      <p:sp>
        <p:nvSpPr>
          <p:cNvPr id="8" name="Text Placeholder 3">
            <a:extLst>
              <a:ext uri="{FF2B5EF4-FFF2-40B4-BE49-F238E27FC236}">
                <a16:creationId xmlns:a16="http://schemas.microsoft.com/office/drawing/2014/main" id="{095B6AB4-5087-4919-921B-E471927F9F42}"/>
              </a:ext>
            </a:extLst>
          </p:cNvPr>
          <p:cNvSpPr txBox="1">
            <a:spLocks/>
          </p:cNvSpPr>
          <p:nvPr/>
        </p:nvSpPr>
        <p:spPr>
          <a:xfrm>
            <a:off x="3352800" y="4259111"/>
            <a:ext cx="5486400" cy="661481"/>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NC Region QA Engineer</a:t>
            </a:r>
          </a:p>
        </p:txBody>
      </p:sp>
      <p:sp>
        <p:nvSpPr>
          <p:cNvPr id="14" name="Text Placeholder 6">
            <a:extLst>
              <a:ext uri="{FF2B5EF4-FFF2-40B4-BE49-F238E27FC236}">
                <a16:creationId xmlns:a16="http://schemas.microsoft.com/office/drawing/2014/main" id="{A5B40892-3F68-493F-AFE8-8C51A70901EA}"/>
              </a:ext>
            </a:extLst>
          </p:cNvPr>
          <p:cNvSpPr txBox="1">
            <a:spLocks/>
          </p:cNvSpPr>
          <p:nvPr/>
        </p:nvSpPr>
        <p:spPr>
          <a:xfrm>
            <a:off x="3352800" y="3729617"/>
            <a:ext cx="5486400" cy="736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700" b="1"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4400" dirty="0"/>
              <a:t>Fred Schunke</a:t>
            </a:r>
          </a:p>
        </p:txBody>
      </p:sp>
      <p:sp>
        <p:nvSpPr>
          <p:cNvPr id="15" name="Text Placeholder 3">
            <a:extLst>
              <a:ext uri="{FF2B5EF4-FFF2-40B4-BE49-F238E27FC236}">
                <a16:creationId xmlns:a16="http://schemas.microsoft.com/office/drawing/2014/main" id="{B6FC4089-54E0-4004-88EC-AE7B6DFBDF02}"/>
              </a:ext>
            </a:extLst>
          </p:cNvPr>
          <p:cNvSpPr txBox="1">
            <a:spLocks/>
          </p:cNvSpPr>
          <p:nvPr/>
        </p:nvSpPr>
        <p:spPr>
          <a:xfrm>
            <a:off x="5704361" y="3380603"/>
            <a:ext cx="783278" cy="4575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4000" b="0" kern="1200" dirty="0">
                <a:solidFill>
                  <a:srgbClr val="802F2D"/>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and</a:t>
            </a:r>
          </a:p>
        </p:txBody>
      </p:sp>
    </p:spTree>
    <p:extLst>
      <p:ext uri="{BB962C8B-B14F-4D97-AF65-F5344CB8AC3E}">
        <p14:creationId xmlns:p14="http://schemas.microsoft.com/office/powerpoint/2010/main" val="120898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Commodity Links</a:t>
            </a:r>
          </a:p>
        </p:txBody>
      </p:sp>
      <p:sp>
        <p:nvSpPr>
          <p:cNvPr id="3" name="Content Placeholder 2"/>
          <p:cNvSpPr>
            <a:spLocks noGrp="1"/>
          </p:cNvSpPr>
          <p:nvPr>
            <p:ph idx="1"/>
          </p:nvPr>
        </p:nvSpPr>
        <p:spPr/>
        <p:txBody>
          <a:bodyPr numCol="2"/>
          <a:lstStyle/>
          <a:p>
            <a:r>
              <a:rPr lang="en-US" sz="2800" b="1" dirty="0">
                <a:hlinkClick r:id="rId3"/>
              </a:rPr>
              <a:t>PPI  Iron and Steel (WPU101)</a:t>
            </a:r>
            <a:endParaRPr lang="en-US" sz="2800" b="1" dirty="0"/>
          </a:p>
          <a:p>
            <a:pPr lvl="1"/>
            <a:r>
              <a:rPr lang="en-US" sz="2400" dirty="0">
                <a:hlinkClick r:id="rId4"/>
              </a:rPr>
              <a:t>PPI Steel Mill Products (WPU1017)</a:t>
            </a:r>
            <a:endParaRPr lang="en-US" sz="2400" dirty="0"/>
          </a:p>
          <a:p>
            <a:pPr lvl="1"/>
            <a:r>
              <a:rPr lang="en-US" sz="2400" dirty="0">
                <a:hlinkClick r:id="rId5"/>
              </a:rPr>
              <a:t>PPI Concrete Reinforcing Bars (WPU1074051)</a:t>
            </a:r>
            <a:endParaRPr lang="en-US" sz="2400" dirty="0"/>
          </a:p>
          <a:p>
            <a:r>
              <a:rPr lang="en-US" sz="2800" b="1" dirty="0">
                <a:hlinkClick r:id="rId6"/>
              </a:rPr>
              <a:t>PPI Cement, Hydraulic (WPU1322)</a:t>
            </a:r>
            <a:endParaRPr lang="en-US" sz="2800" b="1" dirty="0"/>
          </a:p>
          <a:p>
            <a:pPr lvl="1"/>
            <a:r>
              <a:rPr lang="en-US" sz="2000" dirty="0">
                <a:hlinkClick r:id="rId7"/>
              </a:rPr>
              <a:t>PPI Construction Sand, Gravel, and Crushed Stone (WPU1321)</a:t>
            </a:r>
            <a:endParaRPr lang="en-US" sz="2000" dirty="0"/>
          </a:p>
          <a:p>
            <a:pPr lvl="1"/>
            <a:r>
              <a:rPr lang="en-US" sz="2000" dirty="0">
                <a:hlinkClick r:id="rId8"/>
              </a:rPr>
              <a:t>PPI Construction Machinery and Equipment (WPU112)</a:t>
            </a:r>
            <a:endParaRPr lang="en-US" sz="2000" dirty="0"/>
          </a:p>
          <a:p>
            <a:r>
              <a:rPr lang="en-US" sz="2400" b="1" dirty="0">
                <a:hlinkClick r:id="rId9"/>
              </a:rPr>
              <a:t>PPI Concrete Pipe (WPU1332)</a:t>
            </a:r>
            <a:endParaRPr lang="en-US" sz="2400" b="1" dirty="0"/>
          </a:p>
          <a:p>
            <a:r>
              <a:rPr lang="en-US" sz="2400" b="1" dirty="0">
                <a:hlinkClick r:id="rId10"/>
              </a:rPr>
              <a:t>PPI Plastic Construction Products (WPU072106)</a:t>
            </a:r>
            <a:endParaRPr lang="en-US" sz="2400" b="1" dirty="0"/>
          </a:p>
          <a:p>
            <a:r>
              <a:rPr lang="en-US" sz="2400" dirty="0">
                <a:hlinkClick r:id="rId11"/>
              </a:rPr>
              <a:t>Wisconsin’s Fuel Cost Adjustment</a:t>
            </a:r>
            <a:endParaRPr lang="en-US" sz="2400" dirty="0"/>
          </a:p>
          <a:p>
            <a:pPr lvl="1"/>
            <a:r>
              <a:rPr lang="en-US" sz="2000" dirty="0">
                <a:hlinkClick r:id="rId12"/>
              </a:rPr>
              <a:t>PPI </a:t>
            </a:r>
            <a:r>
              <a:rPr lang="es-ES" sz="2000" dirty="0">
                <a:hlinkClick r:id="rId12"/>
              </a:rPr>
              <a:t>No. 2 Diesel Fuel (WPU057303)</a:t>
            </a:r>
            <a:endParaRPr lang="es-ES" sz="2000" dirty="0"/>
          </a:p>
          <a:p>
            <a:pPr lvl="1"/>
            <a:r>
              <a:rPr lang="en-US" sz="2000" dirty="0">
                <a:hlinkClick r:id="rId13"/>
              </a:rPr>
              <a:t>PPI Asphalt (WPU05810212)</a:t>
            </a:r>
            <a:endParaRPr lang="en-US" sz="2000" dirty="0"/>
          </a:p>
          <a:p>
            <a:pPr lvl="1"/>
            <a:r>
              <a:rPr lang="en-US" sz="2000" dirty="0">
                <a:hlinkClick r:id="rId14"/>
              </a:rPr>
              <a:t>Crude Oil Prices</a:t>
            </a:r>
            <a:endParaRPr lang="es-ES" sz="2000" dirty="0"/>
          </a:p>
          <a:p>
            <a:pPr lvl="1"/>
            <a:endParaRPr lang="en-US" sz="1600" dirty="0">
              <a:hlinkClick r:id="rId8"/>
            </a:endParaRPr>
          </a:p>
        </p:txBody>
      </p:sp>
    </p:spTree>
    <p:extLst>
      <p:ext uri="{BB962C8B-B14F-4D97-AF65-F5344CB8AC3E}">
        <p14:creationId xmlns:p14="http://schemas.microsoft.com/office/powerpoint/2010/main" val="291206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Future Impacts</a:t>
            </a:r>
          </a:p>
        </p:txBody>
      </p:sp>
      <p:sp>
        <p:nvSpPr>
          <p:cNvPr id="3" name="Text Placeholder 2"/>
          <p:cNvSpPr>
            <a:spLocks noGrp="1"/>
          </p:cNvSpPr>
          <p:nvPr>
            <p:ph type="body" idx="1"/>
          </p:nvPr>
        </p:nvSpPr>
        <p:spPr>
          <a:xfrm>
            <a:off x="594360" y="2057400"/>
            <a:ext cx="10972800" cy="457200"/>
          </a:xfrm>
        </p:spPr>
        <p:txBody>
          <a:bodyPr/>
          <a:lstStyle/>
          <a:p>
            <a:r>
              <a:rPr lang="en-US" sz="3900" dirty="0"/>
              <a:t>Husky Energy’s Superior Refinery</a:t>
            </a:r>
          </a:p>
        </p:txBody>
      </p:sp>
      <p:sp>
        <p:nvSpPr>
          <p:cNvPr id="4" name="Content Placeholder 3"/>
          <p:cNvSpPr>
            <a:spLocks noGrp="1"/>
          </p:cNvSpPr>
          <p:nvPr>
            <p:ph idx="13"/>
          </p:nvPr>
        </p:nvSpPr>
        <p:spPr/>
        <p:txBody>
          <a:bodyPr/>
          <a:lstStyle/>
          <a:p>
            <a:r>
              <a:rPr lang="en-US" dirty="0"/>
              <a:t>The Refinery is expected to resume operations in 2023</a:t>
            </a:r>
            <a:endParaRPr lang="en-US" sz="2800" dirty="0"/>
          </a:p>
          <a:p>
            <a:r>
              <a:rPr lang="en-US" dirty="0"/>
              <a:t>Capacity will be 50,000 barrels per day</a:t>
            </a:r>
          </a:p>
          <a:p>
            <a:pPr lvl="1"/>
            <a:r>
              <a:rPr lang="en-US" dirty="0"/>
              <a:t>Products include asphalt, gasoline, diesel and fuel oils.</a:t>
            </a:r>
          </a:p>
          <a:p>
            <a:r>
              <a:rPr lang="en-US" dirty="0">
                <a:hlinkClick r:id="rId3"/>
              </a:rPr>
              <a:t>https://huskyenergy.com/superior/general-faqs.asp</a:t>
            </a:r>
            <a:endParaRPr lang="en-US" dirty="0"/>
          </a:p>
          <a:p>
            <a:r>
              <a:rPr lang="en-US" dirty="0"/>
              <a:t>Hopefully, diesel and asphalt prices decrease </a:t>
            </a:r>
          </a:p>
        </p:txBody>
      </p:sp>
    </p:spTree>
    <p:extLst>
      <p:ext uri="{BB962C8B-B14F-4D97-AF65-F5344CB8AC3E}">
        <p14:creationId xmlns:p14="http://schemas.microsoft.com/office/powerpoint/2010/main" val="2085991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graphicFrame>
        <p:nvGraphicFramePr>
          <p:cNvPr id="5" name="Chart 4">
            <a:extLst>
              <a:ext uri="{FF2B5EF4-FFF2-40B4-BE49-F238E27FC236}">
                <a16:creationId xmlns:a16="http://schemas.microsoft.com/office/drawing/2014/main" id="{CEBFFBE4-C366-4C9E-A36E-0E6DDAFD2F74}"/>
              </a:ext>
            </a:extLst>
          </p:cNvPr>
          <p:cNvGraphicFramePr>
            <a:graphicFrameLocks noGrp="1"/>
          </p:cNvGraphicFramePr>
          <p:nvPr>
            <p:extLst>
              <p:ext uri="{D42A27DB-BD31-4B8C-83A1-F6EECF244321}">
                <p14:modId xmlns:p14="http://schemas.microsoft.com/office/powerpoint/2010/main" val="3601191712"/>
              </p:ext>
            </p:extLst>
          </p:nvPr>
        </p:nvGraphicFramePr>
        <p:xfrm>
          <a:off x="0" y="1799376"/>
          <a:ext cx="12192000" cy="5058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3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Construction Cost Index</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endParaRPr lang="en-US" dirty="0"/>
          </a:p>
        </p:txBody>
      </p:sp>
      <p:pic>
        <p:nvPicPr>
          <p:cNvPr id="7" name="Picture 6">
            <a:extLst>
              <a:ext uri="{FF2B5EF4-FFF2-40B4-BE49-F238E27FC236}">
                <a16:creationId xmlns:a16="http://schemas.microsoft.com/office/drawing/2014/main" id="{9CC24474-29B5-4AA3-A9B6-1F61A2B12D20}"/>
              </a:ext>
            </a:extLst>
          </p:cNvPr>
          <p:cNvPicPr>
            <a:picLocks noChangeAspect="1"/>
          </p:cNvPicPr>
          <p:nvPr/>
        </p:nvPicPr>
        <p:blipFill>
          <a:blip r:embed="rId3"/>
          <a:stretch>
            <a:fillRect/>
          </a:stretch>
        </p:blipFill>
        <p:spPr>
          <a:xfrm>
            <a:off x="173427" y="1543534"/>
            <a:ext cx="11543347" cy="5314466"/>
          </a:xfrm>
          <a:prstGeom prst="rect">
            <a:avLst/>
          </a:prstGeom>
        </p:spPr>
      </p:pic>
    </p:spTree>
    <p:extLst>
      <p:ext uri="{BB962C8B-B14F-4D97-AF65-F5344CB8AC3E}">
        <p14:creationId xmlns:p14="http://schemas.microsoft.com/office/powerpoint/2010/main" val="145253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3900" dirty="0"/>
              <a:t>Asphalt Pavement Items</a:t>
            </a:r>
          </a:p>
        </p:txBody>
      </p:sp>
      <p:sp>
        <p:nvSpPr>
          <p:cNvPr id="4" name="Content Placeholder 3"/>
          <p:cNvSpPr>
            <a:spLocks noGrp="1"/>
          </p:cNvSpPr>
          <p:nvPr>
            <p:ph idx="13"/>
          </p:nvPr>
        </p:nvSpPr>
        <p:spPr/>
        <p:txBody>
          <a:bodyPr/>
          <a:lstStyle/>
          <a:p>
            <a:r>
              <a:rPr lang="en-US" dirty="0"/>
              <a:t>Average prices for the past year are shown</a:t>
            </a:r>
          </a:p>
          <a:p>
            <a:r>
              <a:rPr lang="en-US" dirty="0"/>
              <a:t>Gradation 5, Binder 58-34 or SMA asphalt mixes cost more</a:t>
            </a:r>
          </a:p>
        </p:txBody>
      </p:sp>
      <p:pic>
        <p:nvPicPr>
          <p:cNvPr id="6" name="Picture 5">
            <a:extLst>
              <a:ext uri="{FF2B5EF4-FFF2-40B4-BE49-F238E27FC236}">
                <a16:creationId xmlns:a16="http://schemas.microsoft.com/office/drawing/2014/main" id="{847C2972-74BA-42EA-8049-160EF9B78C1E}"/>
              </a:ext>
            </a:extLst>
          </p:cNvPr>
          <p:cNvPicPr>
            <a:picLocks noChangeAspect="1"/>
          </p:cNvPicPr>
          <p:nvPr/>
        </p:nvPicPr>
        <p:blipFill>
          <a:blip r:embed="rId3"/>
          <a:stretch>
            <a:fillRect/>
          </a:stretch>
        </p:blipFill>
        <p:spPr>
          <a:xfrm>
            <a:off x="0" y="4057868"/>
            <a:ext cx="12192000" cy="1677107"/>
          </a:xfrm>
          <a:prstGeom prst="rect">
            <a:avLst/>
          </a:prstGeom>
        </p:spPr>
      </p:pic>
    </p:spTree>
    <p:extLst>
      <p:ext uri="{BB962C8B-B14F-4D97-AF65-F5344CB8AC3E}">
        <p14:creationId xmlns:p14="http://schemas.microsoft.com/office/powerpoint/2010/main" val="263023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Removing Asphaltic Surface Milling</a:t>
            </a:r>
          </a:p>
        </p:txBody>
      </p:sp>
      <p:sp>
        <p:nvSpPr>
          <p:cNvPr id="4" name="Content Placeholder 3"/>
          <p:cNvSpPr>
            <a:spLocks noGrp="1"/>
          </p:cNvSpPr>
          <p:nvPr>
            <p:ph idx="13"/>
          </p:nvPr>
        </p:nvSpPr>
        <p:spPr/>
        <p:txBody>
          <a:bodyPr/>
          <a:lstStyle/>
          <a:p>
            <a:r>
              <a:rPr lang="en-US" sz="3500" dirty="0"/>
              <a:t>Guidance is in FDM 19-5-5.6.3 pg. 18</a:t>
            </a:r>
            <a:endParaRPr lang="en-US" sz="3100" dirty="0"/>
          </a:p>
          <a:p>
            <a:r>
              <a:rPr lang="en-US" sz="3500" dirty="0"/>
              <a:t>Average prices should not be used</a:t>
            </a:r>
          </a:p>
          <a:p>
            <a:pPr lvl="1"/>
            <a:r>
              <a:rPr lang="en-US" sz="3500" dirty="0"/>
              <a:t>If the millings can be reused, prices are lower</a:t>
            </a:r>
          </a:p>
          <a:p>
            <a:pPr lvl="2"/>
            <a:r>
              <a:rPr lang="en-US" sz="3100" dirty="0"/>
              <a:t>Prices are very low in competitive areas</a:t>
            </a:r>
          </a:p>
          <a:p>
            <a:pPr lvl="1"/>
            <a:r>
              <a:rPr lang="en-US" sz="3500" dirty="0"/>
              <a:t>If the millings cannot be reused, prices are higher</a:t>
            </a:r>
          </a:p>
          <a:p>
            <a:pPr lvl="2"/>
            <a:r>
              <a:rPr lang="en-US" sz="3100" dirty="0"/>
              <a:t>Sealcoats, chip seal, long haul distances, urban area or staging</a:t>
            </a:r>
          </a:p>
          <a:p>
            <a:endParaRPr lang="en-US" dirty="0"/>
          </a:p>
          <a:p>
            <a:endParaRPr lang="en-US" dirty="0"/>
          </a:p>
        </p:txBody>
      </p:sp>
    </p:spTree>
    <p:extLst>
      <p:ext uri="{BB962C8B-B14F-4D97-AF65-F5344CB8AC3E}">
        <p14:creationId xmlns:p14="http://schemas.microsoft.com/office/powerpoint/2010/main" val="159862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3" name="Text Placeholder 2"/>
          <p:cNvSpPr>
            <a:spLocks noGrp="1"/>
          </p:cNvSpPr>
          <p:nvPr>
            <p:ph type="body" idx="1"/>
          </p:nvPr>
        </p:nvSpPr>
        <p:spPr>
          <a:xfrm>
            <a:off x="594360" y="2057400"/>
            <a:ext cx="10972800" cy="457200"/>
          </a:xfrm>
        </p:spPr>
        <p:txBody>
          <a:bodyPr/>
          <a:lstStyle/>
          <a:p>
            <a:r>
              <a:rPr lang="en-US" sz="4000" dirty="0"/>
              <a:t>Concrete Masonry Bridges</a:t>
            </a:r>
          </a:p>
        </p:txBody>
      </p:sp>
      <p:sp>
        <p:nvSpPr>
          <p:cNvPr id="4" name="Content Placeholder 3"/>
          <p:cNvSpPr>
            <a:spLocks noGrp="1"/>
          </p:cNvSpPr>
          <p:nvPr>
            <p:ph idx="13"/>
          </p:nvPr>
        </p:nvSpPr>
        <p:spPr>
          <a:xfrm>
            <a:off x="594360" y="2702257"/>
            <a:ext cx="10972800" cy="2991775"/>
          </a:xfrm>
        </p:spPr>
        <p:txBody>
          <a:bodyPr/>
          <a:lstStyle/>
          <a:p>
            <a:r>
              <a:rPr lang="en-US" sz="3600" dirty="0"/>
              <a:t>Regression prices should not be used</a:t>
            </a:r>
          </a:p>
          <a:p>
            <a:pPr lvl="1"/>
            <a:r>
              <a:rPr lang="en-US" sz="3600" dirty="0"/>
              <a:t>Prices vary for slab-spans, girder and rehabilitated bridges</a:t>
            </a:r>
          </a:p>
          <a:p>
            <a:pPr lvl="1"/>
            <a:r>
              <a:rPr lang="en-US" sz="3600" dirty="0"/>
              <a:t>Concrete Masonry Bridges, Removing Structure and Excavation for Structures should be estimated at the </a:t>
            </a:r>
            <a:r>
              <a:rPr lang="en-US" sz="3600" b="1" dirty="0"/>
              <a:t>same time</a:t>
            </a:r>
          </a:p>
          <a:p>
            <a:pPr lvl="2"/>
            <a:r>
              <a:rPr lang="en-US" sz="3200" dirty="0"/>
              <a:t>Each contractor will bid these items differently</a:t>
            </a:r>
          </a:p>
          <a:p>
            <a:endParaRPr lang="en-US" sz="3600" dirty="0"/>
          </a:p>
          <a:p>
            <a:endParaRPr lang="en-US" sz="3500" dirty="0"/>
          </a:p>
          <a:p>
            <a:endParaRPr lang="en-US" dirty="0"/>
          </a:p>
        </p:txBody>
      </p:sp>
    </p:spTree>
    <p:extLst>
      <p:ext uri="{BB962C8B-B14F-4D97-AF65-F5344CB8AC3E}">
        <p14:creationId xmlns:p14="http://schemas.microsoft.com/office/powerpoint/2010/main" val="304272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endParaRPr lang="en-US" sz="3900" dirty="0">
              <a:solidFill>
                <a:srgbClr val="802F2D"/>
              </a:solidFill>
            </a:endParaRPr>
          </a:p>
        </p:txBody>
      </p:sp>
      <p:sp>
        <p:nvSpPr>
          <p:cNvPr id="4" name="Content Placeholder 3"/>
          <p:cNvSpPr>
            <a:spLocks noGrp="1"/>
          </p:cNvSpPr>
          <p:nvPr>
            <p:ph idx="13"/>
          </p:nvPr>
        </p:nvSpPr>
        <p:spPr/>
        <p:txBody>
          <a:bodyPr/>
          <a:lstStyle/>
          <a:p>
            <a:r>
              <a:rPr lang="en-US" sz="3600" dirty="0"/>
              <a:t>Major update in May 2021</a:t>
            </a:r>
          </a:p>
          <a:p>
            <a:pPr lvl="1"/>
            <a:r>
              <a:rPr lang="en-US" sz="3200" dirty="0"/>
              <a:t>Additional updates in November 2022</a:t>
            </a:r>
          </a:p>
          <a:p>
            <a:r>
              <a:rPr lang="en-US" sz="3600" dirty="0"/>
              <a:t>Better flow and new content for new designers</a:t>
            </a:r>
          </a:p>
          <a:p>
            <a:pPr lvl="1"/>
            <a:r>
              <a:rPr lang="en-US" sz="3200" dirty="0"/>
              <a:t>Decrease additional guidance for new designers</a:t>
            </a:r>
            <a:endParaRPr lang="en-US" sz="3600" dirty="0"/>
          </a:p>
          <a:p>
            <a:r>
              <a:rPr lang="en-US" sz="3600" dirty="0"/>
              <a:t>All Estimating Webpage Content in FDM</a:t>
            </a:r>
            <a:endParaRPr lang="en-US" dirty="0"/>
          </a:p>
          <a:p>
            <a:endParaRPr lang="en-US" dirty="0"/>
          </a:p>
        </p:txBody>
      </p:sp>
    </p:spTree>
    <p:extLst>
      <p:ext uri="{BB962C8B-B14F-4D97-AF65-F5344CB8AC3E}">
        <p14:creationId xmlns:p14="http://schemas.microsoft.com/office/powerpoint/2010/main" val="241331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70177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Estimating Tool Updates</a:t>
            </a:r>
          </a:p>
        </p:txBody>
      </p:sp>
      <p:sp>
        <p:nvSpPr>
          <p:cNvPr id="3" name="Content Placeholder 2"/>
          <p:cNvSpPr>
            <a:spLocks noGrp="1"/>
          </p:cNvSpPr>
          <p:nvPr>
            <p:ph idx="1"/>
          </p:nvPr>
        </p:nvSpPr>
        <p:spPr/>
        <p:txBody>
          <a:bodyPr/>
          <a:lstStyle/>
          <a:p>
            <a:r>
              <a:rPr lang="en-US" sz="3600" dirty="0"/>
              <a:t>Similar Projects Tool Update</a:t>
            </a:r>
          </a:p>
          <a:p>
            <a:pPr lvl="1"/>
            <a:r>
              <a:rPr lang="en-US" sz="3200" dirty="0"/>
              <a:t>Cost per Mile</a:t>
            </a:r>
          </a:p>
          <a:p>
            <a:r>
              <a:rPr lang="en-US" sz="3600" dirty="0"/>
              <a:t>Bid Item List</a:t>
            </a:r>
          </a:p>
          <a:p>
            <a:pPr lvl="1"/>
            <a:r>
              <a:rPr lang="en-US" sz="3200" dirty="0"/>
              <a:t>Standard, STSP and SPV items</a:t>
            </a:r>
          </a:p>
          <a:p>
            <a:pPr lvl="1"/>
            <a:r>
              <a:rPr lang="en-US" sz="3200" dirty="0"/>
              <a:t>Current and obsolete items</a:t>
            </a:r>
          </a:p>
          <a:p>
            <a:pPr lvl="1"/>
            <a:r>
              <a:rPr lang="en-US" sz="3200" dirty="0"/>
              <a:t>Copied from AWP Item Overview</a:t>
            </a:r>
          </a:p>
          <a:p>
            <a:pPr lvl="2"/>
            <a:r>
              <a:rPr lang="en-US" sz="2800" dirty="0"/>
              <a:t>https://wisdot-pr-prod.infotechfl.com/#/RefItem/Overview</a:t>
            </a:r>
          </a:p>
          <a:p>
            <a:pPr marL="0" indent="0">
              <a:buNone/>
            </a:pPr>
            <a:endParaRPr lang="en-US" dirty="0"/>
          </a:p>
        </p:txBody>
      </p:sp>
    </p:spTree>
    <p:extLst>
      <p:ext uri="{BB962C8B-B14F-4D97-AF65-F5344CB8AC3E}">
        <p14:creationId xmlns:p14="http://schemas.microsoft.com/office/powerpoint/2010/main" val="420307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What are we going to talk about today?</a:t>
            </a:r>
          </a:p>
        </p:txBody>
      </p:sp>
      <p:sp>
        <p:nvSpPr>
          <p:cNvPr id="3" name="Text Placeholder 2"/>
          <p:cNvSpPr>
            <a:spLocks noGrp="1"/>
          </p:cNvSpPr>
          <p:nvPr>
            <p:ph type="body" idx="1"/>
          </p:nvPr>
        </p:nvSpPr>
        <p:spPr>
          <a:xfrm>
            <a:off x="594360" y="2057400"/>
            <a:ext cx="10972800" cy="457200"/>
          </a:xfrm>
        </p:spPr>
        <p:txBody>
          <a:bodyPr/>
          <a:lstStyle/>
          <a:p>
            <a:r>
              <a:rPr lang="en-US" sz="3900" dirty="0"/>
              <a:t>Learning Objectives</a:t>
            </a:r>
          </a:p>
        </p:txBody>
      </p:sp>
      <p:sp>
        <p:nvSpPr>
          <p:cNvPr id="4" name="Content Placeholder 3"/>
          <p:cNvSpPr>
            <a:spLocks noGrp="1"/>
          </p:cNvSpPr>
          <p:nvPr>
            <p:ph idx="13"/>
          </p:nvPr>
        </p:nvSpPr>
        <p:spPr/>
        <p:txBody>
          <a:bodyPr/>
          <a:lstStyle/>
          <a:p>
            <a:r>
              <a:rPr lang="en-US" dirty="0"/>
              <a:t>Examine recent trends in unit bid prices.</a:t>
            </a:r>
          </a:p>
          <a:p>
            <a:r>
              <a:rPr lang="en-US" dirty="0"/>
              <a:t>Learn the latest estimating guidance and tool updates.</a:t>
            </a:r>
          </a:p>
          <a:p>
            <a:r>
              <a:rPr lang="en-US" dirty="0"/>
              <a:t>Understand central office expectations and guidance when responding to justification emails.</a:t>
            </a:r>
          </a:p>
        </p:txBody>
      </p:sp>
    </p:spTree>
    <p:extLst>
      <p:ext uri="{BB962C8B-B14F-4D97-AF65-F5344CB8AC3E}">
        <p14:creationId xmlns:p14="http://schemas.microsoft.com/office/powerpoint/2010/main" val="137837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Estimate Documentation Updates</a:t>
            </a:r>
          </a:p>
        </p:txBody>
      </p:sp>
      <p:sp>
        <p:nvSpPr>
          <p:cNvPr id="3" name="Content Placeholder 2"/>
          <p:cNvSpPr>
            <a:spLocks noGrp="1"/>
          </p:cNvSpPr>
          <p:nvPr>
            <p:ph idx="1"/>
          </p:nvPr>
        </p:nvSpPr>
        <p:spPr/>
        <p:txBody>
          <a:bodyPr/>
          <a:lstStyle/>
          <a:p>
            <a:r>
              <a:rPr lang="en-US" sz="4000" dirty="0"/>
              <a:t>Similar Projects Table added</a:t>
            </a:r>
          </a:p>
          <a:p>
            <a:endParaRPr lang="en-US" sz="4000" dirty="0"/>
          </a:p>
          <a:p>
            <a:endParaRPr lang="en-US" sz="4000" dirty="0"/>
          </a:p>
          <a:p>
            <a:endParaRPr lang="en-US" sz="4000" dirty="0"/>
          </a:p>
          <a:p>
            <a:r>
              <a:rPr lang="en-US" sz="4000" dirty="0"/>
              <a:t>Significant Items Table added</a:t>
            </a:r>
            <a:endParaRPr lang="en-US" sz="3600" dirty="0"/>
          </a:p>
          <a:p>
            <a:endParaRPr lang="en-US" sz="3500" dirty="0"/>
          </a:p>
          <a:p>
            <a:endParaRPr lang="en-US" sz="3200" dirty="0"/>
          </a:p>
          <a:p>
            <a:pPr marL="0" indent="0">
              <a:buNone/>
            </a:pPr>
            <a:endParaRPr lang="en-US" dirty="0"/>
          </a:p>
        </p:txBody>
      </p:sp>
      <p:pic>
        <p:nvPicPr>
          <p:cNvPr id="5" name="Picture 4">
            <a:extLst>
              <a:ext uri="{FF2B5EF4-FFF2-40B4-BE49-F238E27FC236}">
                <a16:creationId xmlns:a16="http://schemas.microsoft.com/office/drawing/2014/main" id="{20ABDC39-5250-46B1-82E4-4CCD6F9DF0D3}"/>
              </a:ext>
            </a:extLst>
          </p:cNvPr>
          <p:cNvPicPr>
            <a:picLocks noChangeAspect="1"/>
          </p:cNvPicPr>
          <p:nvPr/>
        </p:nvPicPr>
        <p:blipFill>
          <a:blip r:embed="rId3"/>
          <a:stretch>
            <a:fillRect/>
          </a:stretch>
        </p:blipFill>
        <p:spPr>
          <a:xfrm>
            <a:off x="594360" y="2923943"/>
            <a:ext cx="11191966" cy="1574485"/>
          </a:xfrm>
          <a:prstGeom prst="rect">
            <a:avLst/>
          </a:prstGeom>
        </p:spPr>
      </p:pic>
      <p:pic>
        <p:nvPicPr>
          <p:cNvPr id="7" name="Picture 6">
            <a:extLst>
              <a:ext uri="{FF2B5EF4-FFF2-40B4-BE49-F238E27FC236}">
                <a16:creationId xmlns:a16="http://schemas.microsoft.com/office/drawing/2014/main" id="{38E69034-2DCB-46A9-8E2B-60437DF23890}"/>
              </a:ext>
            </a:extLst>
          </p:cNvPr>
          <p:cNvPicPr>
            <a:picLocks noChangeAspect="1"/>
          </p:cNvPicPr>
          <p:nvPr/>
        </p:nvPicPr>
        <p:blipFill>
          <a:blip r:embed="rId4"/>
          <a:stretch>
            <a:fillRect/>
          </a:stretch>
        </p:blipFill>
        <p:spPr>
          <a:xfrm>
            <a:off x="0" y="5205536"/>
            <a:ext cx="12192000" cy="1536981"/>
          </a:xfrm>
          <a:prstGeom prst="rect">
            <a:avLst/>
          </a:prstGeom>
        </p:spPr>
      </p:pic>
    </p:spTree>
    <p:extLst>
      <p:ext uri="{BB962C8B-B14F-4D97-AF65-F5344CB8AC3E}">
        <p14:creationId xmlns:p14="http://schemas.microsoft.com/office/powerpoint/2010/main" val="976154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Criteria to Send Justification Emails</a:t>
            </a:r>
          </a:p>
        </p:txBody>
      </p:sp>
      <p:sp>
        <p:nvSpPr>
          <p:cNvPr id="3" name="Content Placeholder 2"/>
          <p:cNvSpPr>
            <a:spLocks noGrp="1"/>
          </p:cNvSpPr>
          <p:nvPr>
            <p:ph idx="1"/>
          </p:nvPr>
        </p:nvSpPr>
        <p:spPr/>
        <p:txBody>
          <a:bodyPr numCol="2"/>
          <a:lstStyle/>
          <a:p>
            <a:r>
              <a:rPr lang="en-US" sz="3600" dirty="0"/>
              <a:t>Low bid &gt; 5% overestimate</a:t>
            </a:r>
          </a:p>
          <a:p>
            <a:r>
              <a:rPr lang="en-US" sz="3600" dirty="0"/>
              <a:t>Low bid &gt; 10% below estimate</a:t>
            </a:r>
          </a:p>
          <a:p>
            <a:r>
              <a:rPr lang="en-US" sz="3600" dirty="0"/>
              <a:t>Items with bid flip concern</a:t>
            </a:r>
          </a:p>
          <a:p>
            <a:endParaRPr lang="en-US" sz="3600" dirty="0"/>
          </a:p>
          <a:p>
            <a:endParaRPr lang="en-US" sz="3600" dirty="0"/>
          </a:p>
          <a:p>
            <a:endParaRPr lang="en-US" sz="3600" dirty="0"/>
          </a:p>
          <a:p>
            <a:r>
              <a:rPr lang="en-US" sz="3600" dirty="0"/>
              <a:t>Sent to:</a:t>
            </a:r>
          </a:p>
          <a:p>
            <a:pPr lvl="1"/>
            <a:r>
              <a:rPr lang="en-US" sz="3200" dirty="0"/>
              <a:t>Design team</a:t>
            </a:r>
          </a:p>
          <a:p>
            <a:pPr lvl="1"/>
            <a:r>
              <a:rPr lang="en-US" sz="3200" dirty="0"/>
              <a:t>Region QA Engineer(s), </a:t>
            </a:r>
          </a:p>
          <a:p>
            <a:pPr lvl="1"/>
            <a:r>
              <a:rPr lang="en-US" sz="3200" dirty="0"/>
              <a:t>Supervisor</a:t>
            </a:r>
          </a:p>
          <a:p>
            <a:pPr lvl="1"/>
            <a:r>
              <a:rPr lang="en-US" sz="3200" dirty="0"/>
              <a:t>Design and planning chiefs</a:t>
            </a:r>
          </a:p>
          <a:p>
            <a:pPr marL="0" indent="0">
              <a:buNone/>
            </a:pPr>
            <a:endParaRPr lang="en-US" dirty="0"/>
          </a:p>
        </p:txBody>
      </p:sp>
    </p:spTree>
    <p:extLst>
      <p:ext uri="{BB962C8B-B14F-4D97-AF65-F5344CB8AC3E}">
        <p14:creationId xmlns:p14="http://schemas.microsoft.com/office/powerpoint/2010/main" val="207031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Timeline for Letting Review</a:t>
            </a:r>
          </a:p>
        </p:txBody>
      </p:sp>
      <p:sp>
        <p:nvSpPr>
          <p:cNvPr id="3" name="Content Placeholder 2"/>
          <p:cNvSpPr>
            <a:spLocks noGrp="1"/>
          </p:cNvSpPr>
          <p:nvPr>
            <p:ph idx="1"/>
          </p:nvPr>
        </p:nvSpPr>
        <p:spPr/>
        <p:txBody>
          <a:bodyPr/>
          <a:lstStyle/>
          <a:p>
            <a:endParaRPr lang="en-US" sz="3200" dirty="0"/>
          </a:p>
          <a:p>
            <a:pPr marL="0" indent="0">
              <a:buNone/>
            </a:pPr>
            <a:endParaRPr lang="en-US" dirty="0"/>
          </a:p>
        </p:txBody>
      </p:sp>
      <p:graphicFrame>
        <p:nvGraphicFramePr>
          <p:cNvPr id="6" name="Diagram 5">
            <a:extLst>
              <a:ext uri="{FF2B5EF4-FFF2-40B4-BE49-F238E27FC236}">
                <a16:creationId xmlns:a16="http://schemas.microsoft.com/office/drawing/2014/main" id="{CD052F8E-665C-4123-A3C4-1EFEDDE65E21}"/>
              </a:ext>
            </a:extLst>
          </p:cNvPr>
          <p:cNvGraphicFramePr/>
          <p:nvPr>
            <p:extLst>
              <p:ext uri="{D42A27DB-BD31-4B8C-83A1-F6EECF244321}">
                <p14:modId xmlns:p14="http://schemas.microsoft.com/office/powerpoint/2010/main" val="3940035960"/>
              </p:ext>
            </p:extLst>
          </p:nvPr>
        </p:nvGraphicFramePr>
        <p:xfrm>
          <a:off x="-174171" y="1611086"/>
          <a:ext cx="12366171" cy="5246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47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Proposal Description</a:t>
            </a:r>
          </a:p>
          <a:p>
            <a:pPr lvl="1"/>
            <a:r>
              <a:rPr lang="en-US" dirty="0"/>
              <a:t>Project location and length</a:t>
            </a:r>
          </a:p>
          <a:p>
            <a:pPr lvl="1"/>
            <a:r>
              <a:rPr lang="en-US" dirty="0"/>
              <a:t>Main work and items</a:t>
            </a:r>
          </a:p>
          <a:p>
            <a:pPr lvl="1"/>
            <a:r>
              <a:rPr lang="en-US" dirty="0"/>
              <a:t>Coordination with others (utilities, RR, etc.)</a:t>
            </a:r>
          </a:p>
          <a:p>
            <a:pPr lvl="1"/>
            <a:r>
              <a:rPr lang="en-US" dirty="0"/>
              <a:t>Hazardous materials</a:t>
            </a:r>
          </a:p>
          <a:p>
            <a:pPr lvl="1"/>
            <a:r>
              <a:rPr lang="en-US" dirty="0"/>
              <a:t>Schedule constraints (stream limits, etc.)</a:t>
            </a:r>
          </a:p>
          <a:p>
            <a:pPr lvl="1"/>
            <a:r>
              <a:rPr lang="en-US" dirty="0"/>
              <a:t>Staging</a:t>
            </a:r>
          </a:p>
          <a:p>
            <a:pPr lvl="1"/>
            <a:r>
              <a:rPr lang="en-US" dirty="0"/>
              <a:t>Completion time requirements</a:t>
            </a:r>
          </a:p>
        </p:txBody>
      </p:sp>
    </p:spTree>
    <p:extLst>
      <p:ext uri="{BB962C8B-B14F-4D97-AF65-F5344CB8AC3E}">
        <p14:creationId xmlns:p14="http://schemas.microsoft.com/office/powerpoint/2010/main" val="381365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dirty="0"/>
              <a:t>Difference between bid and estimate</a:t>
            </a:r>
          </a:p>
          <a:p>
            <a:r>
              <a:rPr lang="en-US" dirty="0"/>
              <a:t>Number of competitive bids</a:t>
            </a:r>
          </a:p>
          <a:p>
            <a:r>
              <a:rPr lang="en-US" dirty="0"/>
              <a:t>List items much higher or lower than estimate</a:t>
            </a:r>
          </a:p>
          <a:p>
            <a:pPr lvl="1"/>
            <a:r>
              <a:rPr lang="en-US" dirty="0"/>
              <a:t>Review their bid history</a:t>
            </a:r>
          </a:p>
          <a:p>
            <a:r>
              <a:rPr lang="en-US" dirty="0"/>
              <a:t>Review justification email responses</a:t>
            </a:r>
          </a:p>
          <a:p>
            <a:pPr lvl="1"/>
            <a:r>
              <a:rPr lang="en-US" dirty="0"/>
              <a:t>Copy item notes</a:t>
            </a:r>
          </a:p>
          <a:p>
            <a:pPr lvl="1"/>
            <a:r>
              <a:rPr lang="en-US" dirty="0"/>
              <a:t>Why bid was above or below estimate</a:t>
            </a:r>
          </a:p>
          <a:p>
            <a:pPr lvl="1"/>
            <a:r>
              <a:rPr lang="en-US" dirty="0"/>
              <a:t>Reasons this contract should not be relet</a:t>
            </a:r>
          </a:p>
        </p:txBody>
      </p:sp>
    </p:spTree>
    <p:extLst>
      <p:ext uri="{BB962C8B-B14F-4D97-AF65-F5344CB8AC3E}">
        <p14:creationId xmlns:p14="http://schemas.microsoft.com/office/powerpoint/2010/main" val="234047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Letting Review Tasks</a:t>
            </a:r>
          </a:p>
        </p:txBody>
      </p:sp>
      <p:sp>
        <p:nvSpPr>
          <p:cNvPr id="3" name="Content Placeholder 2"/>
          <p:cNvSpPr>
            <a:spLocks noGrp="1"/>
          </p:cNvSpPr>
          <p:nvPr>
            <p:ph idx="1"/>
          </p:nvPr>
        </p:nvSpPr>
        <p:spPr/>
        <p:txBody>
          <a:bodyPr/>
          <a:lstStyle/>
          <a:p>
            <a:r>
              <a:rPr lang="en-US" sz="3600" dirty="0"/>
              <a:t>Review bid flip concern items</a:t>
            </a:r>
          </a:p>
          <a:p>
            <a:r>
              <a:rPr lang="en-US" sz="3600" dirty="0"/>
              <a:t>Contractor capacity</a:t>
            </a:r>
          </a:p>
          <a:p>
            <a:r>
              <a:rPr lang="en-US" sz="3600" dirty="0"/>
              <a:t>Ensure no holds exist (DNR, real estate, RR, etc.)</a:t>
            </a:r>
          </a:p>
          <a:p>
            <a:r>
              <a:rPr lang="en-US" sz="3600" dirty="0"/>
              <a:t>When the bid is more than 5% overestimate:</a:t>
            </a:r>
          </a:p>
          <a:p>
            <a:pPr lvl="1"/>
            <a:r>
              <a:rPr lang="en-US" sz="3200" dirty="0"/>
              <a:t>Region and local agency concurrence</a:t>
            </a:r>
          </a:p>
          <a:p>
            <a:pPr lvl="1"/>
            <a:r>
              <a:rPr lang="en-US" sz="3200" dirty="0"/>
              <a:t>If needed, AO and SO concurrence</a:t>
            </a:r>
          </a:p>
        </p:txBody>
      </p:sp>
    </p:spTree>
    <p:extLst>
      <p:ext uri="{BB962C8B-B14F-4D97-AF65-F5344CB8AC3E}">
        <p14:creationId xmlns:p14="http://schemas.microsoft.com/office/powerpoint/2010/main" val="240298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r>
              <a:rPr lang="en-US" sz="2800" dirty="0"/>
              <a:t>Justification Guidance</a:t>
            </a:r>
          </a:p>
          <a:p>
            <a:pPr lvl="1"/>
            <a:r>
              <a:rPr lang="en-US" sz="2400" dirty="0"/>
              <a:t>Found in FDM and Estimate Development Page</a:t>
            </a:r>
          </a:p>
          <a:p>
            <a:r>
              <a:rPr lang="en-US" sz="2800" dirty="0"/>
              <a:t>Engineers Estimate Report</a:t>
            </a:r>
          </a:p>
          <a:p>
            <a:pPr lvl="1"/>
            <a:r>
              <a:rPr lang="en-US" sz="2400" dirty="0"/>
              <a:t>Bid tabulations for two low bids and estimate</a:t>
            </a:r>
          </a:p>
          <a:p>
            <a:r>
              <a:rPr lang="en-US" sz="2800" dirty="0"/>
              <a:t>Significant Items Report</a:t>
            </a:r>
          </a:p>
          <a:p>
            <a:pPr lvl="1"/>
            <a:r>
              <a:rPr lang="en-US" sz="2400" dirty="0"/>
              <a:t>Bid summary and items bid significantly different from estimate</a:t>
            </a:r>
          </a:p>
          <a:p>
            <a:r>
              <a:rPr lang="en-US" sz="2800" dirty="0"/>
              <a:t>Final Detail Cost Estimate Report</a:t>
            </a:r>
          </a:p>
          <a:p>
            <a:pPr lvl="1"/>
            <a:r>
              <a:rPr lang="en-US" sz="2400" dirty="0"/>
              <a:t>Low bid summary includes project, funding and category totals</a:t>
            </a:r>
            <a:endParaRPr lang="en-US" dirty="0"/>
          </a:p>
        </p:txBody>
      </p:sp>
    </p:spTree>
    <p:extLst>
      <p:ext uri="{BB962C8B-B14F-4D97-AF65-F5344CB8AC3E}">
        <p14:creationId xmlns:p14="http://schemas.microsoft.com/office/powerpoint/2010/main" val="205665727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62D2-8563-48ED-9F81-54C573288E3C}"/>
              </a:ext>
            </a:extLst>
          </p:cNvPr>
          <p:cNvSpPr>
            <a:spLocks noGrp="1"/>
          </p:cNvSpPr>
          <p:nvPr>
            <p:ph type="title"/>
          </p:nvPr>
        </p:nvSpPr>
        <p:spPr/>
        <p:txBody>
          <a:bodyPr/>
          <a:lstStyle/>
          <a:p>
            <a:r>
              <a:rPr lang="en-US" dirty="0"/>
              <a:t>Justification Attachments</a:t>
            </a:r>
          </a:p>
        </p:txBody>
      </p:sp>
      <p:sp>
        <p:nvSpPr>
          <p:cNvPr id="3" name="Content Placeholder 2">
            <a:extLst>
              <a:ext uri="{FF2B5EF4-FFF2-40B4-BE49-F238E27FC236}">
                <a16:creationId xmlns:a16="http://schemas.microsoft.com/office/drawing/2014/main" id="{F79DE778-2D28-4739-9B92-E643D1E6FFBB}"/>
              </a:ext>
            </a:extLst>
          </p:cNvPr>
          <p:cNvSpPr>
            <a:spLocks noGrp="1"/>
          </p:cNvSpPr>
          <p:nvPr>
            <p:ph idx="1"/>
          </p:nvPr>
        </p:nvSpPr>
        <p:spPr/>
        <p:txBody>
          <a:bodyPr/>
          <a:lstStyle/>
          <a:p>
            <a:endParaRPr lang="en-US" sz="3200" dirty="0"/>
          </a:p>
        </p:txBody>
      </p:sp>
      <p:pic>
        <p:nvPicPr>
          <p:cNvPr id="5" name="Picture 4">
            <a:extLst>
              <a:ext uri="{FF2B5EF4-FFF2-40B4-BE49-F238E27FC236}">
                <a16:creationId xmlns:a16="http://schemas.microsoft.com/office/drawing/2014/main" id="{8C4F2FAB-0EC5-4ACA-81E0-F5F7F61ED3D0}"/>
              </a:ext>
            </a:extLst>
          </p:cNvPr>
          <p:cNvPicPr>
            <a:picLocks noChangeAspect="1"/>
          </p:cNvPicPr>
          <p:nvPr/>
        </p:nvPicPr>
        <p:blipFill rotWithShape="1">
          <a:blip r:embed="rId3"/>
          <a:srcRect l="559" t="1943" r="1534" b="2251"/>
          <a:stretch/>
        </p:blipFill>
        <p:spPr>
          <a:xfrm>
            <a:off x="0" y="1903653"/>
            <a:ext cx="12192000" cy="4258055"/>
          </a:xfrm>
          <a:prstGeom prst="rect">
            <a:avLst/>
          </a:prstGeom>
        </p:spPr>
      </p:pic>
    </p:spTree>
    <p:extLst>
      <p:ext uri="{BB962C8B-B14F-4D97-AF65-F5344CB8AC3E}">
        <p14:creationId xmlns:p14="http://schemas.microsoft.com/office/powerpoint/2010/main" val="246300760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Macroeconomic trends impact all proposals</a:t>
            </a:r>
          </a:p>
          <a:p>
            <a:pPr lvl="1"/>
            <a:r>
              <a:rPr lang="en-US" dirty="0"/>
              <a:t>Adjust historic prices into current dollars </a:t>
            </a:r>
          </a:p>
          <a:p>
            <a:pPr lvl="2"/>
            <a:r>
              <a:rPr lang="en-US" dirty="0"/>
              <a:t>See FDM 19-5-5.6.4 Page 22</a:t>
            </a:r>
          </a:p>
          <a:p>
            <a:pPr lvl="2"/>
            <a:r>
              <a:rPr lang="en-US" dirty="0"/>
              <a:t>Asphalt CCI</a:t>
            </a:r>
          </a:p>
          <a:p>
            <a:pPr lvl="2"/>
            <a:r>
              <a:rPr lang="en-US" dirty="0"/>
              <a:t>Concrete  Pavement CCI</a:t>
            </a:r>
          </a:p>
          <a:p>
            <a:pPr lvl="2"/>
            <a:r>
              <a:rPr lang="en-US" dirty="0"/>
              <a:t>Structure CCI</a:t>
            </a:r>
          </a:p>
          <a:p>
            <a:pPr lvl="1"/>
            <a:r>
              <a:rPr lang="en-US" dirty="0"/>
              <a:t>Do not need a large paragraph that mimics recent trends document</a:t>
            </a:r>
          </a:p>
          <a:p>
            <a:pPr lvl="2"/>
            <a:r>
              <a:rPr lang="en-US" dirty="0"/>
              <a:t>Only a short summary needed</a:t>
            </a:r>
          </a:p>
          <a:p>
            <a:pPr lvl="1"/>
            <a:r>
              <a:rPr lang="en-US" dirty="0"/>
              <a:t>Usually not the only reason for high bid prices</a:t>
            </a:r>
          </a:p>
        </p:txBody>
      </p:sp>
    </p:spTree>
    <p:extLst>
      <p:ext uri="{BB962C8B-B14F-4D97-AF65-F5344CB8AC3E}">
        <p14:creationId xmlns:p14="http://schemas.microsoft.com/office/powerpoint/2010/main" val="402237217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280C-3A14-464E-8D03-62792FE03D01}"/>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2EC87EB-9ACC-45FC-9482-269B9495B4C6}"/>
              </a:ext>
            </a:extLst>
          </p:cNvPr>
          <p:cNvSpPr>
            <a:spLocks noGrp="1"/>
          </p:cNvSpPr>
          <p:nvPr>
            <p:ph idx="1"/>
          </p:nvPr>
        </p:nvSpPr>
        <p:spPr/>
        <p:txBody>
          <a:bodyPr/>
          <a:lstStyle/>
          <a:p>
            <a:r>
              <a:rPr lang="en-US" dirty="0"/>
              <a:t>Need more thought-out reasons than</a:t>
            </a:r>
          </a:p>
          <a:p>
            <a:pPr lvl="1"/>
            <a:r>
              <a:rPr lang="en-US" dirty="0"/>
              <a:t>“Bid is higher or lower than expected”</a:t>
            </a:r>
          </a:p>
          <a:p>
            <a:pPr lvl="1"/>
            <a:r>
              <a:rPr lang="en-US" dirty="0"/>
              <a:t>Listing items and difference amounts</a:t>
            </a:r>
          </a:p>
          <a:p>
            <a:r>
              <a:rPr lang="en-US" dirty="0"/>
              <a:t>Focus on bid items differences that caused justification</a:t>
            </a:r>
          </a:p>
          <a:p>
            <a:pPr lvl="1"/>
            <a:r>
              <a:rPr lang="en-US" dirty="0"/>
              <a:t>Do not justify price differences for all Significant Item Report Items</a:t>
            </a:r>
          </a:p>
          <a:p>
            <a:r>
              <a:rPr lang="en-US" dirty="0"/>
              <a:t>Most justifications do not need an attached document</a:t>
            </a:r>
          </a:p>
          <a:p>
            <a:pPr lvl="1"/>
            <a:r>
              <a:rPr lang="en-US" dirty="0"/>
              <a:t>Separate justification attachment may be needed for AO/SO review contracts</a:t>
            </a:r>
          </a:p>
          <a:p>
            <a:r>
              <a:rPr lang="en-US" dirty="0"/>
              <a:t>Do not repeat yourself</a:t>
            </a:r>
          </a:p>
        </p:txBody>
      </p:sp>
    </p:spTree>
    <p:extLst>
      <p:ext uri="{BB962C8B-B14F-4D97-AF65-F5344CB8AC3E}">
        <p14:creationId xmlns:p14="http://schemas.microsoft.com/office/powerpoint/2010/main" val="697452383"/>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Item Trends</a:t>
            </a:r>
          </a:p>
        </p:txBody>
      </p:sp>
      <p:sp>
        <p:nvSpPr>
          <p:cNvPr id="4" name="Content Placeholder 3"/>
          <p:cNvSpPr>
            <a:spLocks noGrp="1"/>
          </p:cNvSpPr>
          <p:nvPr>
            <p:ph idx="13"/>
          </p:nvPr>
        </p:nvSpPr>
        <p:spPr>
          <a:xfrm>
            <a:off x="594360" y="2043894"/>
            <a:ext cx="10972800" cy="3502315"/>
          </a:xfrm>
        </p:spPr>
        <p:txBody>
          <a:bodyPr numCol="2"/>
          <a:lstStyle/>
          <a:p>
            <a:r>
              <a:rPr lang="en-US" dirty="0"/>
              <a:t>Recent Trends Document</a:t>
            </a:r>
          </a:p>
          <a:p>
            <a:pPr lvl="1"/>
            <a:r>
              <a:rPr lang="en-US" dirty="0"/>
              <a:t>FDM 19-5-5.6.2 pg. 19 &amp; FDM 19-5-7.3.1 pg. 25</a:t>
            </a:r>
          </a:p>
          <a:p>
            <a:pPr lvl="1"/>
            <a:r>
              <a:rPr lang="en-US" dirty="0"/>
              <a:t>Updated almost monthly</a:t>
            </a:r>
          </a:p>
          <a:p>
            <a:pPr lvl="1"/>
            <a:r>
              <a:rPr lang="en-US" dirty="0"/>
              <a:t>Contains latest item estimating guidance</a:t>
            </a:r>
          </a:p>
          <a:p>
            <a:pPr lvl="1"/>
            <a:r>
              <a:rPr lang="en-US" dirty="0"/>
              <a:t>Latest bidding trends</a:t>
            </a:r>
          </a:p>
          <a:p>
            <a:r>
              <a:rPr lang="en-US" dirty="0"/>
              <a:t>Bid Item Estimating Guidance</a:t>
            </a:r>
          </a:p>
          <a:p>
            <a:pPr lvl="1"/>
            <a:r>
              <a:rPr lang="en-US" dirty="0"/>
              <a:t>FDM 19-5-5.6.3 pg. 19</a:t>
            </a:r>
          </a:p>
          <a:p>
            <a:pPr lvl="1"/>
            <a:r>
              <a:rPr lang="en-US" dirty="0"/>
              <a:t>Contains more permanent estimating guidance</a:t>
            </a:r>
            <a:endParaRPr lang="en-US" sz="2400" dirty="0"/>
          </a:p>
        </p:txBody>
      </p:sp>
    </p:spTree>
    <p:extLst>
      <p:ext uri="{BB962C8B-B14F-4D97-AF65-F5344CB8AC3E}">
        <p14:creationId xmlns:p14="http://schemas.microsoft.com/office/powerpoint/2010/main" val="7401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04D5D-37EA-48D2-B919-594E402F0B63}"/>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90D1599D-3DB3-4927-AF06-700E7BF7024F}"/>
              </a:ext>
            </a:extLst>
          </p:cNvPr>
          <p:cNvSpPr>
            <a:spLocks noGrp="1"/>
          </p:cNvSpPr>
          <p:nvPr>
            <p:ph idx="1"/>
          </p:nvPr>
        </p:nvSpPr>
        <p:spPr/>
        <p:txBody>
          <a:bodyPr/>
          <a:lstStyle/>
          <a:p>
            <a:r>
              <a:rPr lang="en-US" dirty="0"/>
              <a:t>Lump similar items or work together</a:t>
            </a:r>
          </a:p>
          <a:p>
            <a:pPr lvl="1"/>
            <a:r>
              <a:rPr lang="en-US" dirty="0"/>
              <a:t>Culvert pipe example</a:t>
            </a:r>
          </a:p>
          <a:p>
            <a:pPr lvl="1"/>
            <a:r>
              <a:rPr lang="en-US" dirty="0"/>
              <a:t>Curb ramp example</a:t>
            </a:r>
          </a:p>
          <a:p>
            <a:r>
              <a:rPr lang="en-US" dirty="0"/>
              <a:t>Lump unbalanced items together</a:t>
            </a:r>
          </a:p>
          <a:p>
            <a:pPr lvl="1"/>
            <a:r>
              <a:rPr lang="en-US" dirty="0"/>
              <a:t>More consistent with bid order and estimate</a:t>
            </a:r>
          </a:p>
          <a:p>
            <a:pPr lvl="1"/>
            <a:r>
              <a:rPr lang="en-US" dirty="0"/>
              <a:t>Review characteristics for all unbalanced items</a:t>
            </a:r>
          </a:p>
          <a:p>
            <a:endParaRPr lang="en-US" dirty="0"/>
          </a:p>
        </p:txBody>
      </p:sp>
    </p:spTree>
    <p:extLst>
      <p:ext uri="{BB962C8B-B14F-4D97-AF65-F5344CB8AC3E}">
        <p14:creationId xmlns:p14="http://schemas.microsoft.com/office/powerpoint/2010/main" val="3024968378"/>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$105,000 overestimate</a:t>
            </a:r>
          </a:p>
          <a:p>
            <a:pPr lvl="1"/>
            <a:endParaRPr lang="en-US" dirty="0"/>
          </a:p>
        </p:txBody>
      </p:sp>
    </p:spTree>
    <p:extLst>
      <p:ext uri="{BB962C8B-B14F-4D97-AF65-F5344CB8AC3E}">
        <p14:creationId xmlns:p14="http://schemas.microsoft.com/office/powerpoint/2010/main" val="1751578071"/>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35164692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33FC4-4701-438C-B85A-BDEFA762C2DD}"/>
              </a:ext>
            </a:extLst>
          </p:cNvPr>
          <p:cNvSpPr>
            <a:spLocks noGrp="1"/>
          </p:cNvSpPr>
          <p:nvPr>
            <p:ph type="title"/>
          </p:nvPr>
        </p:nvSpPr>
        <p:spPr/>
        <p:txBody>
          <a:bodyPr/>
          <a:lstStyle/>
          <a:p>
            <a:r>
              <a:rPr lang="en-US" dirty="0"/>
              <a:t>Justification Guidance and Expectations</a:t>
            </a:r>
          </a:p>
        </p:txBody>
      </p:sp>
      <p:sp>
        <p:nvSpPr>
          <p:cNvPr id="3" name="Content Placeholder 2">
            <a:extLst>
              <a:ext uri="{FF2B5EF4-FFF2-40B4-BE49-F238E27FC236}">
                <a16:creationId xmlns:a16="http://schemas.microsoft.com/office/drawing/2014/main" id="{F3D2F5B5-D840-4BAA-AB11-60FC40DFF9DC}"/>
              </a:ext>
            </a:extLst>
          </p:cNvPr>
          <p:cNvSpPr>
            <a:spLocks noGrp="1"/>
          </p:cNvSpPr>
          <p:nvPr>
            <p:ph idx="1"/>
          </p:nvPr>
        </p:nvSpPr>
        <p:spPr/>
        <p:txBody>
          <a:bodyPr/>
          <a:lstStyle/>
          <a:p>
            <a:r>
              <a:rPr lang="en-US" dirty="0"/>
              <a:t>Bridge Replacement Contract</a:t>
            </a:r>
          </a:p>
          <a:p>
            <a:pPr lvl="1"/>
            <a:r>
              <a:rPr lang="en-US" dirty="0"/>
              <a:t>15% or $150,000 overestimate</a:t>
            </a:r>
          </a:p>
          <a:p>
            <a:pPr lvl="2"/>
            <a:r>
              <a:rPr lang="en-US" dirty="0"/>
              <a:t>Need $100,000 of items bid overestimate</a:t>
            </a:r>
          </a:p>
          <a:p>
            <a:pPr lvl="1"/>
            <a:r>
              <a:rPr lang="en-US" dirty="0"/>
              <a:t>Removing Structure and Concrete Masonry Bridges $25,000 overestimate</a:t>
            </a:r>
          </a:p>
          <a:p>
            <a:pPr lvl="2"/>
            <a:r>
              <a:rPr lang="en-US" dirty="0"/>
              <a:t>Removing Structure $105,000 overestimate</a:t>
            </a:r>
          </a:p>
          <a:p>
            <a:pPr lvl="2"/>
            <a:r>
              <a:rPr lang="en-US" dirty="0"/>
              <a:t>Concrete Masonry Bridges $80,000 underestimate</a:t>
            </a:r>
          </a:p>
          <a:p>
            <a:pPr lvl="1"/>
            <a:r>
              <a:rPr lang="en-US" dirty="0"/>
              <a:t>Cofferdams $50,000 overestimate</a:t>
            </a:r>
          </a:p>
          <a:p>
            <a:pPr lvl="1"/>
            <a:r>
              <a:rPr lang="en-US" dirty="0"/>
              <a:t>Mobilization $35,000 overestimate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30301528"/>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Reliable Estimates</a:t>
            </a:r>
          </a:p>
        </p:txBody>
      </p:sp>
      <p:sp>
        <p:nvSpPr>
          <p:cNvPr id="4" name="Content Placeholder 3"/>
          <p:cNvSpPr>
            <a:spLocks noGrp="1"/>
          </p:cNvSpPr>
          <p:nvPr>
            <p:ph idx="13"/>
          </p:nvPr>
        </p:nvSpPr>
        <p:spPr/>
        <p:txBody>
          <a:bodyPr/>
          <a:lstStyle/>
          <a:p>
            <a:r>
              <a:rPr lang="en-US" dirty="0"/>
              <a:t>Estimate based on current costs</a:t>
            </a:r>
          </a:p>
          <a:p>
            <a:r>
              <a:rPr lang="en-US" dirty="0"/>
              <a:t>Program and budget stability</a:t>
            </a:r>
          </a:p>
          <a:p>
            <a:pPr lvl="1"/>
            <a:r>
              <a:rPr lang="en-US" dirty="0"/>
              <a:t>Balance workloads and spending by region, contract type and funding sources</a:t>
            </a:r>
          </a:p>
          <a:p>
            <a:r>
              <a:rPr lang="en-US" dirty="0"/>
              <a:t>Low and High estimates impact program stability and are not beneficial</a:t>
            </a:r>
          </a:p>
          <a:p>
            <a:pPr lvl="1"/>
            <a:r>
              <a:rPr lang="en-US" dirty="0"/>
              <a:t>Low estimates impact local agency funding</a:t>
            </a:r>
          </a:p>
          <a:p>
            <a:pPr lvl="1"/>
            <a:r>
              <a:rPr lang="en-US" dirty="0"/>
              <a:t>High estimates impact advanceable projects being let in unfavorable months</a:t>
            </a:r>
          </a:p>
          <a:p>
            <a:endParaRPr lang="en-US" dirty="0"/>
          </a:p>
        </p:txBody>
      </p:sp>
    </p:spTree>
    <p:extLst>
      <p:ext uri="{BB962C8B-B14F-4D97-AF65-F5344CB8AC3E}">
        <p14:creationId xmlns:p14="http://schemas.microsoft.com/office/powerpoint/2010/main" val="424808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Start of 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Importance of Estimates</a:t>
            </a:r>
          </a:p>
        </p:txBody>
      </p:sp>
      <p:sp>
        <p:nvSpPr>
          <p:cNvPr id="4" name="Content Placeholder 3"/>
          <p:cNvSpPr>
            <a:spLocks noGrp="1"/>
          </p:cNvSpPr>
          <p:nvPr>
            <p:ph idx="13"/>
          </p:nvPr>
        </p:nvSpPr>
        <p:spPr/>
        <p:txBody>
          <a:bodyPr/>
          <a:lstStyle/>
          <a:p>
            <a:r>
              <a:rPr lang="en-US" sz="4400" dirty="0"/>
              <a:t>May not spend a lot of time on them</a:t>
            </a:r>
          </a:p>
          <a:p>
            <a:r>
              <a:rPr lang="en-US" sz="4400" dirty="0"/>
              <a:t>Very critical when trying to schedule, let and award</a:t>
            </a:r>
          </a:p>
          <a:p>
            <a:endParaRPr lang="en-US" dirty="0"/>
          </a:p>
          <a:p>
            <a:endParaRPr lang="en-US" dirty="0"/>
          </a:p>
        </p:txBody>
      </p:sp>
    </p:spTree>
    <p:extLst>
      <p:ext uri="{BB962C8B-B14F-4D97-AF65-F5344CB8AC3E}">
        <p14:creationId xmlns:p14="http://schemas.microsoft.com/office/powerpoint/2010/main" val="3503559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3600" dirty="0"/>
              <a:t>Better flow and new content for new designers</a:t>
            </a:r>
          </a:p>
          <a:p>
            <a:pPr lvl="1"/>
            <a:r>
              <a:rPr lang="en-US" sz="3200" dirty="0"/>
              <a:t>Decrease additional guidance for new designers</a:t>
            </a:r>
            <a:endParaRPr lang="en-US" sz="3600" dirty="0"/>
          </a:p>
          <a:p>
            <a:r>
              <a:rPr lang="en-US" sz="3600" dirty="0"/>
              <a:t>Additional Estimating Webpage content copied to FDM 19-5</a:t>
            </a:r>
          </a:p>
          <a:p>
            <a:pPr lvl="1"/>
            <a:r>
              <a:rPr lang="en-US" sz="3200" dirty="0"/>
              <a:t>Estimates are Confidential</a:t>
            </a:r>
          </a:p>
          <a:p>
            <a:pPr lvl="2"/>
            <a:r>
              <a:rPr lang="en-US" sz="2800" dirty="0"/>
              <a:t>Link to Confidentiality Memo</a:t>
            </a:r>
          </a:p>
          <a:p>
            <a:pPr lvl="1"/>
            <a:r>
              <a:rPr lang="en-US" sz="3200" dirty="0"/>
              <a:t>Estimating Users Group</a:t>
            </a:r>
          </a:p>
          <a:p>
            <a:endParaRPr lang="en-US" dirty="0"/>
          </a:p>
          <a:p>
            <a:endParaRPr lang="en-US" dirty="0"/>
          </a:p>
        </p:txBody>
      </p:sp>
    </p:spTree>
    <p:extLst>
      <p:ext uri="{BB962C8B-B14F-4D97-AF65-F5344CB8AC3E}">
        <p14:creationId xmlns:p14="http://schemas.microsoft.com/office/powerpoint/2010/main" val="1880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a:t>
            </a:r>
          </a:p>
        </p:txBody>
      </p:sp>
      <p:sp>
        <p:nvSpPr>
          <p:cNvPr id="3" name="Text Placeholder 2"/>
          <p:cNvSpPr>
            <a:spLocks noGrp="1"/>
          </p:cNvSpPr>
          <p:nvPr>
            <p:ph type="body" idx="1"/>
          </p:nvPr>
        </p:nvSpPr>
        <p:spPr>
          <a:xfrm>
            <a:off x="594360" y="2057400"/>
            <a:ext cx="10972800" cy="457200"/>
          </a:xfrm>
        </p:spPr>
        <p:txBody>
          <a:bodyPr/>
          <a:lstStyle/>
          <a:p>
            <a:r>
              <a:rPr lang="en-US" sz="3900" dirty="0"/>
              <a:t>Estimate Types and Components</a:t>
            </a:r>
            <a:endParaRPr lang="en-US" sz="3900" dirty="0">
              <a:solidFill>
                <a:srgbClr val="802F2D"/>
              </a:solidFill>
            </a:endParaRPr>
          </a:p>
        </p:txBody>
      </p:sp>
      <p:sp>
        <p:nvSpPr>
          <p:cNvPr id="4" name="Content Placeholder 3"/>
          <p:cNvSpPr>
            <a:spLocks noGrp="1"/>
          </p:cNvSpPr>
          <p:nvPr>
            <p:ph idx="13"/>
          </p:nvPr>
        </p:nvSpPr>
        <p:spPr/>
        <p:txBody>
          <a:bodyPr/>
          <a:lstStyle/>
          <a:p>
            <a:r>
              <a:rPr lang="en-US" dirty="0"/>
              <a:t>Bid-based estimating primarily used</a:t>
            </a:r>
          </a:p>
          <a:p>
            <a:r>
              <a:rPr lang="en-US" dirty="0"/>
              <a:t>Cost-based estimating for new or SPV items</a:t>
            </a:r>
          </a:p>
          <a:p>
            <a:pPr lvl="1"/>
            <a:r>
              <a:rPr lang="en-US" dirty="0"/>
              <a:t>Labor + equipment + materials + overhead + profit</a:t>
            </a:r>
          </a:p>
          <a:p>
            <a:r>
              <a:rPr lang="en-US" dirty="0"/>
              <a:t>Item types listed with relevant links</a:t>
            </a:r>
          </a:p>
          <a:p>
            <a:r>
              <a:rPr lang="en-US" dirty="0"/>
              <a:t>Allowance items - known unknowns</a:t>
            </a:r>
          </a:p>
          <a:p>
            <a:r>
              <a:rPr lang="en-US" dirty="0"/>
              <a:t>Contingency items - unknown unknowns</a:t>
            </a:r>
          </a:p>
          <a:p>
            <a:endParaRPr lang="en-US" dirty="0"/>
          </a:p>
          <a:p>
            <a:endParaRPr lang="en-US" dirty="0"/>
          </a:p>
        </p:txBody>
      </p:sp>
    </p:spTree>
    <p:extLst>
      <p:ext uri="{BB962C8B-B14F-4D97-AF65-F5344CB8AC3E}">
        <p14:creationId xmlns:p14="http://schemas.microsoft.com/office/powerpoint/2010/main" val="129464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a:t>
            </a:r>
          </a:p>
        </p:txBody>
      </p:sp>
      <p:sp>
        <p:nvSpPr>
          <p:cNvPr id="3" name="Text Placeholder 2"/>
          <p:cNvSpPr>
            <a:spLocks noGrp="1"/>
          </p:cNvSpPr>
          <p:nvPr>
            <p:ph type="body" idx="1"/>
          </p:nvPr>
        </p:nvSpPr>
        <p:spPr>
          <a:xfrm>
            <a:off x="594360" y="2057400"/>
            <a:ext cx="10972800" cy="457200"/>
          </a:xfrm>
        </p:spPr>
        <p:txBody>
          <a:bodyPr/>
          <a:lstStyle/>
          <a:p>
            <a:r>
              <a:rPr lang="en-US" sz="3900" dirty="0"/>
              <a:t>Tools and Resources</a:t>
            </a:r>
          </a:p>
        </p:txBody>
      </p:sp>
      <p:sp>
        <p:nvSpPr>
          <p:cNvPr id="4" name="Content Placeholder 3"/>
          <p:cNvSpPr>
            <a:spLocks noGrp="1"/>
          </p:cNvSpPr>
          <p:nvPr>
            <p:ph idx="13"/>
          </p:nvPr>
        </p:nvSpPr>
        <p:spPr>
          <a:xfrm>
            <a:off x="594360" y="3071004"/>
            <a:ext cx="11003280" cy="2991775"/>
          </a:xfrm>
        </p:spPr>
        <p:txBody>
          <a:bodyPr numCol="2"/>
          <a:lstStyle/>
          <a:p>
            <a:r>
              <a:rPr lang="en-US" sz="3600" dirty="0"/>
              <a:t>Descriptions updated</a:t>
            </a:r>
          </a:p>
          <a:p>
            <a:pPr lvl="1"/>
            <a:r>
              <a:rPr lang="en-US" sz="3200" dirty="0"/>
              <a:t>Who created and update the tools</a:t>
            </a:r>
          </a:p>
          <a:p>
            <a:pPr lvl="1"/>
            <a:r>
              <a:rPr lang="en-US" sz="3200" dirty="0"/>
              <a:t>Type of application</a:t>
            </a:r>
          </a:p>
          <a:p>
            <a:pPr lvl="1"/>
            <a:r>
              <a:rPr lang="en-US" sz="3200" dirty="0"/>
              <a:t>Credentials to use tools</a:t>
            </a:r>
          </a:p>
          <a:p>
            <a:pPr lvl="1"/>
            <a:r>
              <a:rPr lang="en-US" sz="3200" dirty="0"/>
              <a:t>Link to tool guidance</a:t>
            </a:r>
          </a:p>
          <a:p>
            <a:r>
              <a:rPr lang="en-US" sz="3600" dirty="0"/>
              <a:t>Primary tools</a:t>
            </a:r>
          </a:p>
          <a:p>
            <a:pPr lvl="1"/>
            <a:r>
              <a:rPr lang="en-US" sz="3200" dirty="0"/>
              <a:t>Table showing what tools are recommended for each item type</a:t>
            </a:r>
          </a:p>
          <a:p>
            <a:r>
              <a:rPr lang="en-US" sz="3600" dirty="0"/>
              <a:t>Other tools and resources</a:t>
            </a:r>
            <a:endParaRPr lang="en-US" sz="2800" dirty="0"/>
          </a:p>
        </p:txBody>
      </p:sp>
      <p:sp>
        <p:nvSpPr>
          <p:cNvPr id="5" name="Content Placeholder 3">
            <a:extLst>
              <a:ext uri="{FF2B5EF4-FFF2-40B4-BE49-F238E27FC236}">
                <a16:creationId xmlns:a16="http://schemas.microsoft.com/office/drawing/2014/main" id="{BC90C560-5C5C-4AA9-9AA0-044C6519B692}"/>
              </a:ext>
            </a:extLst>
          </p:cNvPr>
          <p:cNvSpPr txBox="1">
            <a:spLocks/>
          </p:cNvSpPr>
          <p:nvPr/>
        </p:nvSpPr>
        <p:spPr>
          <a:xfrm>
            <a:off x="6096000" y="3071003"/>
            <a:ext cx="5501640" cy="2991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802F2D"/>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802F2D"/>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9578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11FED1-6D07-4E07-94C8-44F4B445461B}"/>
              </a:ext>
            </a:extLst>
          </p:cNvPr>
          <p:cNvPicPr>
            <a:picLocks noChangeAspect="1"/>
          </p:cNvPicPr>
          <p:nvPr/>
        </p:nvPicPr>
        <p:blipFill>
          <a:blip r:embed="rId3"/>
          <a:stretch>
            <a:fillRect/>
          </a:stretch>
        </p:blipFill>
        <p:spPr>
          <a:xfrm>
            <a:off x="440191" y="801617"/>
            <a:ext cx="7891650" cy="6056383"/>
          </a:xfrm>
          <a:prstGeom prst="rect">
            <a:avLst/>
          </a:prstGeom>
        </p:spPr>
      </p:pic>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sp>
        <p:nvSpPr>
          <p:cNvPr id="5" name="Content Placeholder 3">
            <a:extLst>
              <a:ext uri="{FF2B5EF4-FFF2-40B4-BE49-F238E27FC236}">
                <a16:creationId xmlns:a16="http://schemas.microsoft.com/office/drawing/2014/main" id="{CA49DE37-65D3-4F82-9A07-1AD4B507DB09}"/>
              </a:ext>
            </a:extLst>
          </p:cNvPr>
          <p:cNvSpPr txBox="1">
            <a:spLocks/>
          </p:cNvSpPr>
          <p:nvPr/>
        </p:nvSpPr>
        <p:spPr>
          <a:xfrm>
            <a:off x="8331841" y="801618"/>
            <a:ext cx="3235318" cy="59277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solidFill>
                  <a:srgbClr val="00416A"/>
                </a:solidFill>
                <a:latin typeface="Arial Narrow" panose="020B0606020202030204" pitchFamily="34" charset="0"/>
              </a:rPr>
              <a:t>Not an estimating tool.</a:t>
            </a:r>
          </a:p>
          <a:p>
            <a:pPr marL="514350" indent="-514350">
              <a:buFont typeface="+mj-lt"/>
              <a:buAutoNum type="arabicPeriod"/>
            </a:pPr>
            <a:r>
              <a:rPr lang="en-US" dirty="0">
                <a:solidFill>
                  <a:srgbClr val="00416A"/>
                </a:solidFill>
                <a:latin typeface="Arial Narrow" panose="020B0606020202030204" pitchFamily="34" charset="0"/>
              </a:rPr>
              <a:t>Not similarly scoped. Find similar projects.</a:t>
            </a:r>
          </a:p>
          <a:p>
            <a:pPr marL="514350" indent="-514350">
              <a:buFont typeface="+mj-lt"/>
              <a:buAutoNum type="arabicPeriod"/>
            </a:pPr>
            <a:r>
              <a:rPr lang="en-US" dirty="0">
                <a:solidFill>
                  <a:srgbClr val="00416A"/>
                </a:solidFill>
                <a:latin typeface="Arial Narrow" panose="020B0606020202030204" pitchFamily="34" charset="0"/>
              </a:rPr>
              <a:t>Only in NW and SE Regions</a:t>
            </a:r>
          </a:p>
          <a:p>
            <a:pPr marL="514350" indent="-514350">
              <a:buFont typeface="+mj-lt"/>
              <a:buAutoNum type="arabicPeriod"/>
            </a:pPr>
            <a:r>
              <a:rPr lang="en-US" dirty="0">
                <a:solidFill>
                  <a:srgbClr val="00416A"/>
                </a:solidFill>
                <a:latin typeface="Arial Narrow" panose="020B0606020202030204" pitchFamily="34" charset="0"/>
              </a:rPr>
              <a:t>May not be in a similarly priced, geographic area.</a:t>
            </a:r>
            <a:endParaRPr lang="en-US" dirty="0">
              <a:latin typeface="Arial Narrow" panose="020B0606020202030204" pitchFamily="34" charset="0"/>
            </a:endParaRPr>
          </a:p>
          <a:p>
            <a:endParaRPr lang="en-US" dirty="0"/>
          </a:p>
          <a:p>
            <a:endParaRPr lang="en-US" dirty="0"/>
          </a:p>
        </p:txBody>
      </p:sp>
    </p:spTree>
    <p:extLst>
      <p:ext uri="{BB962C8B-B14F-4D97-AF65-F5344CB8AC3E}">
        <p14:creationId xmlns:p14="http://schemas.microsoft.com/office/powerpoint/2010/main" val="729237321"/>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Iron and Steel (10 years)</a:t>
            </a:r>
          </a:p>
        </p:txBody>
      </p:sp>
      <p:pic>
        <p:nvPicPr>
          <p:cNvPr id="6" name="Picture 5" descr="Chart, line chart&#10;&#10;Description automatically generated">
            <a:extLst>
              <a:ext uri="{FF2B5EF4-FFF2-40B4-BE49-F238E27FC236}">
                <a16:creationId xmlns:a16="http://schemas.microsoft.com/office/drawing/2014/main" id="{377CD0FE-13C5-449C-B44A-F6F2D6E2C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8" name="Straight Connector 7">
            <a:extLst>
              <a:ext uri="{FF2B5EF4-FFF2-40B4-BE49-F238E27FC236}">
                <a16:creationId xmlns:a16="http://schemas.microsoft.com/office/drawing/2014/main" id="{DCE287FF-5496-4E14-BA74-3B1C1C56349B}"/>
              </a:ext>
            </a:extLst>
          </p:cNvPr>
          <p:cNvCxnSpPr>
            <a:cxnSpLocks/>
          </p:cNvCxnSpPr>
          <p:nvPr/>
        </p:nvCxnSpPr>
        <p:spPr>
          <a:xfrm>
            <a:off x="1077976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959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19-5-5.5.2</a:t>
            </a:r>
          </a:p>
        </p:txBody>
      </p:sp>
      <p:sp>
        <p:nvSpPr>
          <p:cNvPr id="3" name="Text Placeholder 2"/>
          <p:cNvSpPr>
            <a:spLocks noGrp="1"/>
          </p:cNvSpPr>
          <p:nvPr>
            <p:ph type="body" idx="1"/>
          </p:nvPr>
        </p:nvSpPr>
        <p:spPr>
          <a:xfrm>
            <a:off x="594360" y="2057400"/>
            <a:ext cx="10972800" cy="457200"/>
          </a:xfrm>
        </p:spPr>
        <p:txBody>
          <a:bodyPr/>
          <a:lstStyle/>
          <a:p>
            <a:r>
              <a:rPr lang="en-US" sz="3900" dirty="0"/>
              <a:t>Training Videos</a:t>
            </a:r>
          </a:p>
        </p:txBody>
      </p:sp>
      <p:sp>
        <p:nvSpPr>
          <p:cNvPr id="4" name="Content Placeholder 3"/>
          <p:cNvSpPr>
            <a:spLocks noGrp="1"/>
          </p:cNvSpPr>
          <p:nvPr>
            <p:ph idx="13"/>
          </p:nvPr>
        </p:nvSpPr>
        <p:spPr/>
        <p:txBody>
          <a:bodyPr/>
          <a:lstStyle/>
          <a:p>
            <a:r>
              <a:rPr lang="en-US" dirty="0"/>
              <a:t>Estimate Documentation</a:t>
            </a:r>
          </a:p>
          <a:p>
            <a:r>
              <a:rPr lang="en-US" dirty="0"/>
              <a:t>Quantities 2 Plans</a:t>
            </a:r>
          </a:p>
          <a:p>
            <a:r>
              <a:rPr lang="en-US" dirty="0"/>
              <a:t>Estimating Webpages</a:t>
            </a:r>
          </a:p>
          <a:p>
            <a:r>
              <a:rPr lang="en-US" dirty="0"/>
              <a:t>Future Training Videos</a:t>
            </a:r>
          </a:p>
          <a:p>
            <a:pPr lvl="1"/>
            <a:r>
              <a:rPr lang="en-US" dirty="0"/>
              <a:t>Estimate Development based on FDM 19-5-5 and FDM 19-5-7</a:t>
            </a:r>
          </a:p>
          <a:p>
            <a:pPr lvl="1"/>
            <a:r>
              <a:rPr lang="en-US" dirty="0"/>
              <a:t>Bid Express</a:t>
            </a:r>
          </a:p>
          <a:p>
            <a:endParaRPr lang="en-US" dirty="0"/>
          </a:p>
          <a:p>
            <a:endParaRPr lang="en-US" dirty="0"/>
          </a:p>
        </p:txBody>
      </p:sp>
    </p:spTree>
    <p:extLst>
      <p:ext uri="{BB962C8B-B14F-4D97-AF65-F5344CB8AC3E}">
        <p14:creationId xmlns:p14="http://schemas.microsoft.com/office/powerpoint/2010/main" val="68512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19-5-5.6</a:t>
            </a:r>
          </a:p>
        </p:txBody>
      </p:sp>
      <p:sp>
        <p:nvSpPr>
          <p:cNvPr id="3" name="Text Placeholder 2"/>
          <p:cNvSpPr>
            <a:spLocks noGrp="1"/>
          </p:cNvSpPr>
          <p:nvPr>
            <p:ph type="body" idx="1"/>
          </p:nvPr>
        </p:nvSpPr>
        <p:spPr>
          <a:xfrm>
            <a:off x="594360" y="2057400"/>
            <a:ext cx="10972800" cy="457200"/>
          </a:xfrm>
        </p:spPr>
        <p:txBody>
          <a:bodyPr/>
          <a:lstStyle/>
          <a:p>
            <a:r>
              <a:rPr lang="en-US" sz="3900" dirty="0"/>
              <a:t>Construction Estimate Development</a:t>
            </a:r>
          </a:p>
        </p:txBody>
      </p:sp>
      <p:sp>
        <p:nvSpPr>
          <p:cNvPr id="4" name="Content Placeholder 3"/>
          <p:cNvSpPr>
            <a:spLocks noGrp="1"/>
          </p:cNvSpPr>
          <p:nvPr>
            <p:ph idx="13"/>
          </p:nvPr>
        </p:nvSpPr>
        <p:spPr/>
        <p:txBody>
          <a:bodyPr/>
          <a:lstStyle/>
          <a:p>
            <a:r>
              <a:rPr lang="en-US" dirty="0"/>
              <a:t>Estimate Development reorganized to match Estimate Documentation</a:t>
            </a:r>
          </a:p>
          <a:p>
            <a:pPr lvl="1"/>
            <a:r>
              <a:rPr lang="en-US" dirty="0"/>
              <a:t>Similar projects guidance</a:t>
            </a:r>
          </a:p>
          <a:p>
            <a:pPr lvl="1"/>
            <a:r>
              <a:rPr lang="en-US" dirty="0"/>
              <a:t>Project characteristics greatly expanded</a:t>
            </a:r>
          </a:p>
          <a:p>
            <a:pPr lvl="2"/>
            <a:r>
              <a:rPr lang="en-US" dirty="0"/>
              <a:t>Subheadings matching Estimate Documentation</a:t>
            </a:r>
          </a:p>
          <a:p>
            <a:pPr lvl="2"/>
            <a:r>
              <a:rPr lang="en-US" dirty="0"/>
              <a:t>Content from past presentations</a:t>
            </a:r>
          </a:p>
          <a:p>
            <a:pPr lvl="1"/>
            <a:r>
              <a:rPr lang="en-US" dirty="0"/>
              <a:t>Bid Item Estimating Guidance</a:t>
            </a:r>
          </a:p>
          <a:p>
            <a:pPr lvl="1"/>
            <a:r>
              <a:rPr lang="en-US" dirty="0"/>
              <a:t>Unit Price Guidance</a:t>
            </a:r>
          </a:p>
          <a:p>
            <a:endParaRPr lang="en-US" dirty="0"/>
          </a:p>
          <a:p>
            <a:endParaRPr lang="en-US" dirty="0"/>
          </a:p>
        </p:txBody>
      </p:sp>
    </p:spTree>
    <p:extLst>
      <p:ext uri="{BB962C8B-B14F-4D97-AF65-F5344CB8AC3E}">
        <p14:creationId xmlns:p14="http://schemas.microsoft.com/office/powerpoint/2010/main" val="22248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32BB64-FB61-463C-88A8-EF25EAC7B790}"/>
              </a:ext>
            </a:extLst>
          </p:cNvPr>
          <p:cNvSpPr txBox="1">
            <a:spLocks/>
          </p:cNvSpPr>
          <p:nvPr/>
        </p:nvSpPr>
        <p:spPr>
          <a:xfrm>
            <a:off x="440191" y="128588"/>
            <a:ext cx="109728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900" b="1" dirty="0">
                <a:solidFill>
                  <a:srgbClr val="802F2D"/>
                </a:solidFill>
                <a:latin typeface="Arial Narrow" panose="020B0606020202030204" pitchFamily="34" charset="0"/>
              </a:rPr>
              <a:t>Tools to Estimate Each Item Type</a:t>
            </a:r>
          </a:p>
        </p:txBody>
      </p:sp>
      <p:grpSp>
        <p:nvGrpSpPr>
          <p:cNvPr id="7" name="Group 6">
            <a:extLst>
              <a:ext uri="{FF2B5EF4-FFF2-40B4-BE49-F238E27FC236}">
                <a16:creationId xmlns:a16="http://schemas.microsoft.com/office/drawing/2014/main" id="{D20B6B2F-AFD6-4FC5-AAD2-E9BA1C53D1A0}"/>
              </a:ext>
            </a:extLst>
          </p:cNvPr>
          <p:cNvGrpSpPr/>
          <p:nvPr/>
        </p:nvGrpSpPr>
        <p:grpSpPr>
          <a:xfrm>
            <a:off x="1481839" y="782623"/>
            <a:ext cx="8889503" cy="6050351"/>
            <a:chOff x="699974" y="801619"/>
            <a:chExt cx="10453232" cy="7114652"/>
          </a:xfrm>
        </p:grpSpPr>
        <p:pic>
          <p:nvPicPr>
            <p:cNvPr id="4" name="Picture 3">
              <a:extLst>
                <a:ext uri="{FF2B5EF4-FFF2-40B4-BE49-F238E27FC236}">
                  <a16:creationId xmlns:a16="http://schemas.microsoft.com/office/drawing/2014/main" id="{C66A063A-4394-4689-8F58-FDB864B3199B}"/>
                </a:ext>
              </a:extLst>
            </p:cNvPr>
            <p:cNvPicPr>
              <a:picLocks noChangeAspect="1"/>
            </p:cNvPicPr>
            <p:nvPr/>
          </p:nvPicPr>
          <p:blipFill rotWithShape="1">
            <a:blip r:embed="rId3"/>
            <a:srcRect b="60048"/>
            <a:stretch/>
          </p:blipFill>
          <p:spPr>
            <a:xfrm>
              <a:off x="699975" y="801619"/>
              <a:ext cx="10453231" cy="5020062"/>
            </a:xfrm>
            <a:prstGeom prst="rect">
              <a:avLst/>
            </a:prstGeom>
          </p:spPr>
        </p:pic>
        <p:pic>
          <p:nvPicPr>
            <p:cNvPr id="6" name="Picture 5">
              <a:extLst>
                <a:ext uri="{FF2B5EF4-FFF2-40B4-BE49-F238E27FC236}">
                  <a16:creationId xmlns:a16="http://schemas.microsoft.com/office/drawing/2014/main" id="{245708EF-D5EC-4118-9E57-169BDA9616E8}"/>
                </a:ext>
              </a:extLst>
            </p:cNvPr>
            <p:cNvPicPr>
              <a:picLocks noChangeAspect="1"/>
            </p:cNvPicPr>
            <p:nvPr/>
          </p:nvPicPr>
          <p:blipFill rotWithShape="1">
            <a:blip r:embed="rId3"/>
            <a:srcRect t="83330"/>
            <a:stretch/>
          </p:blipFill>
          <p:spPr>
            <a:xfrm>
              <a:off x="699974" y="5821681"/>
              <a:ext cx="10453231" cy="2094590"/>
            </a:xfrm>
            <a:prstGeom prst="rect">
              <a:avLst/>
            </a:prstGeom>
          </p:spPr>
        </p:pic>
      </p:grpSp>
    </p:spTree>
    <p:extLst>
      <p:ext uri="{BB962C8B-B14F-4D97-AF65-F5344CB8AC3E}">
        <p14:creationId xmlns:p14="http://schemas.microsoft.com/office/powerpoint/2010/main" val="3913641271"/>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FDM 19-5-7</a:t>
            </a:r>
          </a:p>
        </p:txBody>
      </p:sp>
      <p:sp>
        <p:nvSpPr>
          <p:cNvPr id="3" name="Text Placeholder 2"/>
          <p:cNvSpPr>
            <a:spLocks noGrp="1"/>
          </p:cNvSpPr>
          <p:nvPr>
            <p:ph type="body" idx="1"/>
          </p:nvPr>
        </p:nvSpPr>
        <p:spPr>
          <a:xfrm>
            <a:off x="594360" y="2057400"/>
            <a:ext cx="10972800" cy="457200"/>
          </a:xfrm>
        </p:spPr>
        <p:txBody>
          <a:bodyPr/>
          <a:lstStyle/>
          <a:p>
            <a:r>
              <a:rPr lang="en-US" sz="3900" dirty="0">
                <a:solidFill>
                  <a:srgbClr val="802F2D"/>
                </a:solidFill>
              </a:rPr>
              <a:t>May 2021 Updates</a:t>
            </a:r>
          </a:p>
        </p:txBody>
      </p:sp>
      <p:sp>
        <p:nvSpPr>
          <p:cNvPr id="4" name="Content Placeholder 3"/>
          <p:cNvSpPr>
            <a:spLocks noGrp="1"/>
          </p:cNvSpPr>
          <p:nvPr>
            <p:ph idx="13"/>
          </p:nvPr>
        </p:nvSpPr>
        <p:spPr/>
        <p:txBody>
          <a:bodyPr/>
          <a:lstStyle/>
          <a:p>
            <a:r>
              <a:rPr lang="en-US" sz="4000" dirty="0"/>
              <a:t>Updating construction estimates after PS&amp;E</a:t>
            </a:r>
          </a:p>
          <a:p>
            <a:r>
              <a:rPr lang="en-US" sz="4000" dirty="0"/>
              <a:t>How to reach out to contractors after a letting</a:t>
            </a:r>
          </a:p>
          <a:p>
            <a:pPr lvl="1"/>
            <a:r>
              <a:rPr lang="en-US" sz="3600" dirty="0"/>
              <a:t>Only reach out to contractors through BPD</a:t>
            </a:r>
          </a:p>
          <a:p>
            <a:pPr lvl="1"/>
            <a:r>
              <a:rPr lang="en-US" sz="3600" dirty="0"/>
              <a:t>Consistent with FDM 11-5-1.2</a:t>
            </a:r>
          </a:p>
          <a:p>
            <a:r>
              <a:rPr lang="en-US" sz="4000" dirty="0"/>
              <a:t>Link to Unbalanced Bid Analysis in CMM 210.2.1</a:t>
            </a:r>
            <a:endParaRPr lang="en-US" dirty="0"/>
          </a:p>
          <a:p>
            <a:endParaRPr lang="en-US" dirty="0"/>
          </a:p>
          <a:p>
            <a:endParaRPr lang="en-US" dirty="0"/>
          </a:p>
        </p:txBody>
      </p:sp>
    </p:spTree>
    <p:extLst>
      <p:ext uri="{BB962C8B-B14F-4D97-AF65-F5344CB8AC3E}">
        <p14:creationId xmlns:p14="http://schemas.microsoft.com/office/powerpoint/2010/main" val="34812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Bid Express Questions and Answers</a:t>
            </a:r>
          </a:p>
        </p:txBody>
      </p:sp>
      <p:sp>
        <p:nvSpPr>
          <p:cNvPr id="3" name="Content Placeholder 2"/>
          <p:cNvSpPr>
            <a:spLocks noGrp="1"/>
          </p:cNvSpPr>
          <p:nvPr>
            <p:ph idx="1"/>
          </p:nvPr>
        </p:nvSpPr>
        <p:spPr/>
        <p:txBody>
          <a:bodyPr/>
          <a:lstStyle/>
          <a:p>
            <a:r>
              <a:rPr lang="en-US" sz="3600" dirty="0"/>
              <a:t>Project staff to provide answers within 5 business days</a:t>
            </a:r>
          </a:p>
          <a:p>
            <a:pPr lvl="1"/>
            <a:r>
              <a:rPr lang="en-US" sz="3200" dirty="0"/>
              <a:t>See FDM 19-22-5</a:t>
            </a:r>
          </a:p>
          <a:p>
            <a:r>
              <a:rPr lang="en-US" sz="3600" dirty="0"/>
              <a:t>Recommend that all questions go through Bid Express</a:t>
            </a:r>
          </a:p>
          <a:p>
            <a:r>
              <a:rPr lang="en-US" sz="3600" dirty="0"/>
              <a:t>If a contractor calls, send a summary of questions and answers to </a:t>
            </a:r>
            <a:r>
              <a:rPr lang="en-US" sz="3600" dirty="0">
                <a:hlinkClick r:id="rId3"/>
              </a:rPr>
              <a:t>DOTBidxQA@dot.wi.gov</a:t>
            </a:r>
            <a:endParaRPr lang="en-US" sz="3600" dirty="0"/>
          </a:p>
          <a:p>
            <a:pPr lvl="1"/>
            <a:r>
              <a:rPr lang="en-US" sz="3200" dirty="0"/>
              <a:t>All contractors need to be aware of questions and answers received</a:t>
            </a:r>
          </a:p>
          <a:p>
            <a:pPr lvl="2"/>
            <a:r>
              <a:rPr lang="en-US" sz="2800" dirty="0"/>
              <a:t>Otherwise, contractors who call receive a bid advantage</a:t>
            </a:r>
          </a:p>
          <a:p>
            <a:endParaRPr lang="en-US" sz="3200" dirty="0"/>
          </a:p>
          <a:p>
            <a:pPr marL="0" indent="0">
              <a:buNone/>
            </a:pPr>
            <a:endParaRPr lang="en-US" dirty="0"/>
          </a:p>
        </p:txBody>
      </p:sp>
    </p:spTree>
    <p:extLst>
      <p:ext uri="{BB962C8B-B14F-4D97-AF65-F5344CB8AC3E}">
        <p14:creationId xmlns:p14="http://schemas.microsoft.com/office/powerpoint/2010/main" val="102575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3"/>
            <a:ext cx="10972800" cy="3821502"/>
          </a:xfrm>
        </p:spPr>
        <p:txBody>
          <a:bodyPr/>
          <a:lstStyle/>
          <a:p>
            <a:r>
              <a:rPr lang="en-US" sz="3500" dirty="0"/>
              <a:t>Why was the bid significantly different than the estimate?</a:t>
            </a:r>
          </a:p>
          <a:p>
            <a:pPr lvl="1"/>
            <a:r>
              <a:rPr lang="en-US" sz="3100" dirty="0"/>
              <a:t>Did you omit the labor for a cost-based approach?</a:t>
            </a:r>
          </a:p>
          <a:p>
            <a:pPr lvl="1"/>
            <a:r>
              <a:rPr lang="en-US" sz="3100" dirty="0"/>
              <a:t>Did something change between PSE and the Letting?</a:t>
            </a:r>
          </a:p>
          <a:p>
            <a:pPr lvl="1"/>
            <a:r>
              <a:rPr lang="en-US" sz="3100" dirty="0"/>
              <a:t>Designers are aware of location, staging, environmental constraints.</a:t>
            </a:r>
          </a:p>
          <a:p>
            <a:pPr lvl="2"/>
            <a:r>
              <a:rPr lang="en-US" sz="2700" dirty="0"/>
              <a:t>These characteristics should be considered in the estimate.</a:t>
            </a:r>
          </a:p>
          <a:p>
            <a:r>
              <a:rPr lang="en-US" sz="3500" dirty="0"/>
              <a:t>What safety issues will the project address (HSIP)?</a:t>
            </a:r>
          </a:p>
          <a:p>
            <a:pPr lvl="1"/>
            <a:r>
              <a:rPr lang="en-US" sz="3100" dirty="0"/>
              <a:t>Identify what is being done to address the safety concern.</a:t>
            </a:r>
          </a:p>
          <a:p>
            <a:pPr lvl="1"/>
            <a:r>
              <a:rPr lang="en-US" sz="3100" dirty="0"/>
              <a:t>Provide a crash rate comparison to the statewide average crash rates.</a:t>
            </a:r>
          </a:p>
          <a:p>
            <a:endParaRPr lang="en-US" sz="3200" dirty="0"/>
          </a:p>
          <a:p>
            <a:pPr marL="0" indent="0">
              <a:buNone/>
            </a:pPr>
            <a:endParaRPr lang="en-US" dirty="0"/>
          </a:p>
        </p:txBody>
      </p:sp>
    </p:spTree>
    <p:extLst>
      <p:ext uri="{BB962C8B-B14F-4D97-AF65-F5344CB8AC3E}">
        <p14:creationId xmlns:p14="http://schemas.microsoft.com/office/powerpoint/2010/main" val="21757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Justifications</a:t>
            </a:r>
          </a:p>
        </p:txBody>
      </p:sp>
      <p:sp>
        <p:nvSpPr>
          <p:cNvPr id="3" name="Content Placeholder 2"/>
          <p:cNvSpPr>
            <a:spLocks noGrp="1"/>
          </p:cNvSpPr>
          <p:nvPr>
            <p:ph idx="1"/>
          </p:nvPr>
        </p:nvSpPr>
        <p:spPr>
          <a:xfrm>
            <a:off x="594360" y="1919922"/>
            <a:ext cx="10972800" cy="4032303"/>
          </a:xfrm>
        </p:spPr>
        <p:txBody>
          <a:bodyPr/>
          <a:lstStyle/>
          <a:p>
            <a:r>
              <a:rPr lang="en-US" sz="3500" dirty="0"/>
              <a:t>Environmental restrictions or commitments that impact schedule.</a:t>
            </a:r>
          </a:p>
          <a:p>
            <a:pPr lvl="1"/>
            <a:r>
              <a:rPr lang="en-US" sz="3100" dirty="0"/>
              <a:t>Stream disturbance - Fish spawning and Cricket Frog windows.</a:t>
            </a:r>
          </a:p>
          <a:p>
            <a:r>
              <a:rPr lang="en-US" sz="3500" dirty="0"/>
              <a:t>Impacting schedules of other area projects.</a:t>
            </a:r>
          </a:p>
          <a:p>
            <a:pPr lvl="1"/>
            <a:r>
              <a:rPr lang="en-US" sz="3100" dirty="0"/>
              <a:t>The roadway is being used as a detour the following construction year.</a:t>
            </a:r>
          </a:p>
          <a:p>
            <a:pPr lvl="1"/>
            <a:r>
              <a:rPr lang="en-US" sz="3100" dirty="0"/>
              <a:t>Municipal utilities are being relocated as part of the project.</a:t>
            </a:r>
          </a:p>
          <a:p>
            <a:r>
              <a:rPr lang="en-US" sz="3500" dirty="0"/>
              <a:t>Maintenance concerns.</a:t>
            </a:r>
          </a:p>
          <a:p>
            <a:pPr lvl="1"/>
            <a:r>
              <a:rPr lang="en-US" sz="3100" dirty="0"/>
              <a:t>Will maintenance need to complete work on the corridor to keep the route viable for another year?  If so, how much will it cost.</a:t>
            </a:r>
          </a:p>
          <a:p>
            <a:pPr marL="0" indent="0">
              <a:buNone/>
            </a:pPr>
            <a:endParaRPr lang="en-US" dirty="0"/>
          </a:p>
        </p:txBody>
      </p:sp>
    </p:spTree>
    <p:extLst>
      <p:ext uri="{BB962C8B-B14F-4D97-AF65-F5344CB8AC3E}">
        <p14:creationId xmlns:p14="http://schemas.microsoft.com/office/powerpoint/2010/main" val="42630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Contact Information</a:t>
            </a:r>
          </a:p>
        </p:txBody>
      </p:sp>
      <p:sp>
        <p:nvSpPr>
          <p:cNvPr id="3" name="Content Placeholder 2"/>
          <p:cNvSpPr>
            <a:spLocks noGrp="1"/>
          </p:cNvSpPr>
          <p:nvPr>
            <p:ph idx="1"/>
          </p:nvPr>
        </p:nvSpPr>
        <p:spPr>
          <a:xfrm>
            <a:off x="594360" y="1584960"/>
            <a:ext cx="7056120" cy="4194403"/>
          </a:xfrm>
        </p:spPr>
        <p:txBody>
          <a:bodyPr/>
          <a:lstStyle/>
          <a:p>
            <a:pPr marL="0" indent="0">
              <a:buNone/>
            </a:pPr>
            <a:r>
              <a:rPr lang="en-US" sz="3500" dirty="0"/>
              <a:t>Jill Fehrman</a:t>
            </a:r>
          </a:p>
          <a:p>
            <a:r>
              <a:rPr lang="en-US" sz="3500" dirty="0"/>
              <a:t>Proposal Management Chief DTSD-BPD</a:t>
            </a:r>
          </a:p>
          <a:p>
            <a:r>
              <a:rPr lang="en-US" sz="3500" dirty="0">
                <a:hlinkClick r:id="rId3"/>
              </a:rPr>
              <a:t>Jillene.Fehrman@dot.wi.gov</a:t>
            </a:r>
            <a:endParaRPr lang="en-US" sz="3500" dirty="0"/>
          </a:p>
          <a:p>
            <a:r>
              <a:rPr lang="en-US" sz="3500" dirty="0"/>
              <a:t>(608) 266-3721</a:t>
            </a:r>
          </a:p>
          <a:p>
            <a:pPr marL="0" indent="0">
              <a:buNone/>
            </a:pPr>
            <a:endParaRPr lang="en-US" sz="3500" dirty="0"/>
          </a:p>
          <a:p>
            <a:pPr marL="0" indent="0">
              <a:buNone/>
            </a:pPr>
            <a:r>
              <a:rPr lang="en-US" sz="3500" dirty="0"/>
              <a:t>Fred Schunke</a:t>
            </a:r>
          </a:p>
          <a:p>
            <a:r>
              <a:rPr lang="en-US" sz="3500" dirty="0"/>
              <a:t>Design QA Engineer NCR</a:t>
            </a:r>
          </a:p>
          <a:p>
            <a:r>
              <a:rPr lang="en-US" sz="3500" dirty="0">
                <a:hlinkClick r:id="rId4"/>
              </a:rPr>
              <a:t>fred.schunke@dot.wi.gov</a:t>
            </a:r>
            <a:endParaRPr lang="en-US" sz="3500" dirty="0"/>
          </a:p>
          <a:p>
            <a:r>
              <a:rPr lang="en-US" sz="3500" dirty="0"/>
              <a:t>(715) 421-8359</a:t>
            </a:r>
          </a:p>
          <a:p>
            <a:pPr marL="0" indent="0">
              <a:buNone/>
            </a:pPr>
            <a:endParaRPr lang="en-US" sz="3500" dirty="0"/>
          </a:p>
          <a:p>
            <a:endParaRPr lang="en-US" sz="3500" dirty="0"/>
          </a:p>
        </p:txBody>
      </p:sp>
      <p:pic>
        <p:nvPicPr>
          <p:cNvPr id="2050" name="Picture 2" descr="Black Rotary Telephone on White Surface">
            <a:extLst>
              <a:ext uri="{FF2B5EF4-FFF2-40B4-BE49-F238E27FC236}">
                <a16:creationId xmlns:a16="http://schemas.microsoft.com/office/drawing/2014/main" id="{5D88A40A-2605-487C-8317-A07AD360B8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6327" y="2736328"/>
            <a:ext cx="476250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87876"/>
      </p:ext>
    </p:extLst>
  </p:cSld>
  <p:clrMapOvr>
    <a:masterClrMapping/>
  </p:clrMapOvr>
  <mc:AlternateContent xmlns:mc="http://schemas.openxmlformats.org/markup-compatibility/2006" xmlns:p14="http://schemas.microsoft.com/office/powerpoint/2010/main">
    <mc:Choice Requires="p14">
      <p:transition spd="med" p14:dur="700" advTm="20930">
        <p:fade/>
      </p:transition>
    </mc:Choice>
    <mc:Fallback xmlns="">
      <p:transition spd="med" advTm="2093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Cement (10 years)</a:t>
            </a:r>
          </a:p>
        </p:txBody>
      </p:sp>
      <p:pic>
        <p:nvPicPr>
          <p:cNvPr id="5" name="Picture 4" descr="Chart, line chart&#10;&#10;Description automatically generated">
            <a:extLst>
              <a:ext uri="{FF2B5EF4-FFF2-40B4-BE49-F238E27FC236}">
                <a16:creationId xmlns:a16="http://schemas.microsoft.com/office/drawing/2014/main" id="{7587BCE4-3B79-4A87-8354-D557692E2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680" y="2571750"/>
            <a:ext cx="11125200" cy="4286250"/>
          </a:xfrm>
          <a:prstGeom prst="rect">
            <a:avLst/>
          </a:prstGeom>
        </p:spPr>
      </p:pic>
      <p:cxnSp>
        <p:nvCxnSpPr>
          <p:cNvPr id="7" name="Straight Connector 6">
            <a:extLst>
              <a:ext uri="{FF2B5EF4-FFF2-40B4-BE49-F238E27FC236}">
                <a16:creationId xmlns:a16="http://schemas.microsoft.com/office/drawing/2014/main" id="{A208A805-E29C-4E90-9862-F9EBD9274733}"/>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0889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Concrete Pipe (10 years)</a:t>
            </a:r>
          </a:p>
        </p:txBody>
      </p:sp>
      <p:pic>
        <p:nvPicPr>
          <p:cNvPr id="6" name="Picture 5" descr="Chart, line chart&#10;&#10;Description automatically generated">
            <a:extLst>
              <a:ext uri="{FF2B5EF4-FFF2-40B4-BE49-F238E27FC236}">
                <a16:creationId xmlns:a16="http://schemas.microsoft.com/office/drawing/2014/main" id="{DC815946-0424-47D9-A3A2-4C96748A9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241" y="2571750"/>
            <a:ext cx="11125200" cy="4286250"/>
          </a:xfrm>
          <a:prstGeom prst="rect">
            <a:avLst/>
          </a:prstGeom>
        </p:spPr>
      </p:pic>
      <p:cxnSp>
        <p:nvCxnSpPr>
          <p:cNvPr id="7" name="Straight Connector 6">
            <a:extLst>
              <a:ext uri="{FF2B5EF4-FFF2-40B4-BE49-F238E27FC236}">
                <a16:creationId xmlns:a16="http://schemas.microsoft.com/office/drawing/2014/main" id="{356A3DC5-67DD-481D-A89B-093EE08F46CC}"/>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6641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Plastic Construction Products (10 years)</a:t>
            </a:r>
          </a:p>
        </p:txBody>
      </p:sp>
      <p:pic>
        <p:nvPicPr>
          <p:cNvPr id="5" name="Picture 4" descr="Graphical user interface, chart, line chart&#10;&#10;Description automatically generated">
            <a:extLst>
              <a:ext uri="{FF2B5EF4-FFF2-40B4-BE49-F238E27FC236}">
                <a16:creationId xmlns:a16="http://schemas.microsoft.com/office/drawing/2014/main" id="{BA851EA8-267C-44D9-AE63-FCB4A0D87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68" y="2571750"/>
            <a:ext cx="11125200" cy="4286250"/>
          </a:xfrm>
          <a:prstGeom prst="rect">
            <a:avLst/>
          </a:prstGeom>
        </p:spPr>
      </p:pic>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294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line chart&#10;&#10;Description automatically generated">
            <a:extLst>
              <a:ext uri="{FF2B5EF4-FFF2-40B4-BE49-F238E27FC236}">
                <a16:creationId xmlns:a16="http://schemas.microsoft.com/office/drawing/2014/main" id="{FB85B07A-6F3F-417D-B380-3DD30A5CC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 y="2514600"/>
            <a:ext cx="11125200" cy="4286250"/>
          </a:xfrm>
          <a:prstGeom prst="rect">
            <a:avLst/>
          </a:prstGeom>
        </p:spPr>
      </p:pic>
      <p:sp>
        <p:nvSpPr>
          <p:cNvPr id="2" name="Title 1"/>
          <p:cNvSpPr>
            <a:spLocks noGrp="1"/>
          </p:cNvSpPr>
          <p:nvPr>
            <p:ph type="title"/>
          </p:nvPr>
        </p:nvSpPr>
        <p:spPr/>
        <p:txBody>
          <a:bodyPr/>
          <a:lstStyle/>
          <a:p>
            <a:pPr>
              <a:lnSpc>
                <a:spcPts val="4800"/>
              </a:lnSpc>
            </a:pPr>
            <a:r>
              <a:rPr lang="en-US" sz="4800" dirty="0"/>
              <a:t>Producer Price Index Commodities</a:t>
            </a:r>
          </a:p>
        </p:txBody>
      </p:sp>
      <p:sp>
        <p:nvSpPr>
          <p:cNvPr id="3" name="Text Placeholder 2"/>
          <p:cNvSpPr>
            <a:spLocks noGrp="1"/>
          </p:cNvSpPr>
          <p:nvPr>
            <p:ph type="body" idx="1"/>
          </p:nvPr>
        </p:nvSpPr>
        <p:spPr>
          <a:xfrm>
            <a:off x="594360" y="2057400"/>
            <a:ext cx="10972800" cy="457200"/>
          </a:xfrm>
        </p:spPr>
        <p:txBody>
          <a:bodyPr/>
          <a:lstStyle/>
          <a:p>
            <a:r>
              <a:rPr lang="en-US" sz="3900" dirty="0"/>
              <a:t>Nationwide Asphalt (10 years)</a:t>
            </a:r>
          </a:p>
        </p:txBody>
      </p:sp>
      <p:cxnSp>
        <p:nvCxnSpPr>
          <p:cNvPr id="7" name="Straight Connector 6">
            <a:extLst>
              <a:ext uri="{FF2B5EF4-FFF2-40B4-BE49-F238E27FC236}">
                <a16:creationId xmlns:a16="http://schemas.microsoft.com/office/drawing/2014/main" id="{4F0579B1-81A1-4436-BE34-94ED4D1C054B}"/>
              </a:ext>
            </a:extLst>
          </p:cNvPr>
          <p:cNvCxnSpPr>
            <a:cxnSpLocks/>
          </p:cNvCxnSpPr>
          <p:nvPr/>
        </p:nvCxnSpPr>
        <p:spPr>
          <a:xfrm>
            <a:off x="10871200" y="2571750"/>
            <a:ext cx="0" cy="3585210"/>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711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a:t>No. 2 Diesel Price per Gallon</a:t>
            </a:r>
          </a:p>
        </p:txBody>
      </p:sp>
      <p:sp>
        <p:nvSpPr>
          <p:cNvPr id="3" name="Text Placeholder 2"/>
          <p:cNvSpPr>
            <a:spLocks noGrp="1"/>
          </p:cNvSpPr>
          <p:nvPr>
            <p:ph type="body" idx="1"/>
          </p:nvPr>
        </p:nvSpPr>
        <p:spPr>
          <a:xfrm>
            <a:off x="594360" y="2057400"/>
            <a:ext cx="10972800" cy="457200"/>
          </a:xfrm>
        </p:spPr>
        <p:txBody>
          <a:bodyPr/>
          <a:lstStyle/>
          <a:p>
            <a:r>
              <a:rPr lang="en-US" sz="3900" dirty="0"/>
              <a:t>Wisconsin Average (10 years)</a:t>
            </a:r>
          </a:p>
        </p:txBody>
      </p:sp>
      <p:graphicFrame>
        <p:nvGraphicFramePr>
          <p:cNvPr id="5" name="Chart 4">
            <a:extLst>
              <a:ext uri="{FF2B5EF4-FFF2-40B4-BE49-F238E27FC236}">
                <a16:creationId xmlns:a16="http://schemas.microsoft.com/office/drawing/2014/main" id="{6CEDFC4A-071F-4D56-A30A-A0D4A818C4D7}"/>
              </a:ext>
            </a:extLst>
          </p:cNvPr>
          <p:cNvGraphicFramePr>
            <a:graphicFrameLocks/>
          </p:cNvGraphicFramePr>
          <p:nvPr>
            <p:extLst>
              <p:ext uri="{D42A27DB-BD31-4B8C-83A1-F6EECF244321}">
                <p14:modId xmlns:p14="http://schemas.microsoft.com/office/powerpoint/2010/main" val="3510067446"/>
              </p:ext>
            </p:extLst>
          </p:nvPr>
        </p:nvGraphicFramePr>
        <p:xfrm>
          <a:off x="0" y="2707112"/>
          <a:ext cx="12192000" cy="415088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028E92A3-6693-46FA-9273-D989899808B5}"/>
              </a:ext>
            </a:extLst>
          </p:cNvPr>
          <p:cNvCxnSpPr>
            <a:cxnSpLocks/>
          </p:cNvCxnSpPr>
          <p:nvPr/>
        </p:nvCxnSpPr>
        <p:spPr>
          <a:xfrm>
            <a:off x="10448197" y="2707112"/>
            <a:ext cx="0" cy="3791224"/>
          </a:xfrm>
          <a:prstGeom prst="line">
            <a:avLst/>
          </a:prstGeom>
          <a:ln w="22225">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548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itle slide - blue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 gray - option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itle slide - gray - optio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slide - gray - optio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itle slide - gray - option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idescreen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blank gra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B479DE97358D43AEB72738EE1F2D08" ma:contentTypeVersion="2" ma:contentTypeDescription="Create a new document." ma:contentTypeScope="" ma:versionID="e84e99397d58fb10d4eb13022cdaac12">
  <xsd:schema xmlns:xsd="http://www.w3.org/2001/XMLSchema" xmlns:xs="http://www.w3.org/2001/XMLSchema" xmlns:p="http://schemas.microsoft.com/office/2006/metadata/properties" xmlns:ns1="http://schemas.microsoft.com/sharepoint/v3" xmlns:ns2="a8b72882-1d02-4704-8464-4e9c6e9dc531" targetNamespace="http://schemas.microsoft.com/office/2006/metadata/properties" ma:root="true" ma:fieldsID="1130da5a4dba49e90a4d167926946bc3" ns1:_="" ns2:_="">
    <xsd:import namespace="http://schemas.microsoft.com/sharepoint/v3"/>
    <xsd:import namespace="a8b72882-1d02-4704-8464-4e9c6e9dc53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6677357-25EE-43A0-B15F-DBE6C8AF255D}"/>
</file>

<file path=customXml/itemProps2.xml><?xml version="1.0" encoding="utf-8"?>
<ds:datastoreItem xmlns:ds="http://schemas.openxmlformats.org/officeDocument/2006/customXml" ds:itemID="{CB33E6F0-C33F-424C-81DF-5F191A5A34AD}">
  <ds:schemaRefs>
    <ds:schemaRef ds:uri="http://schemas.microsoft.com/sharepoint/v3/contenttype/forms"/>
  </ds:schemaRefs>
</ds:datastoreItem>
</file>

<file path=customXml/itemProps3.xml><?xml version="1.0" encoding="utf-8"?>
<ds:datastoreItem xmlns:ds="http://schemas.openxmlformats.org/officeDocument/2006/customXml" ds:itemID="{ACCE5D42-CDE3-4E9F-AE41-96337DC0B5E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15991</TotalTime>
  <Words>9790</Words>
  <Application>Microsoft Office PowerPoint</Application>
  <PresentationFormat>Widescreen</PresentationFormat>
  <Paragraphs>766</Paragraphs>
  <Slides>47</Slides>
  <Notes>47</Notes>
  <HiddenSlides>16</HiddenSlides>
  <MMClips>0</MMClips>
  <ScaleCrop>false</ScaleCrop>
  <HeadingPairs>
    <vt:vector size="6" baseType="variant">
      <vt:variant>
        <vt:lpstr>Fonts Used</vt:lpstr>
      </vt:variant>
      <vt:variant>
        <vt:i4>5</vt:i4>
      </vt:variant>
      <vt:variant>
        <vt:lpstr>Theme</vt:lpstr>
      </vt:variant>
      <vt:variant>
        <vt:i4>8</vt:i4>
      </vt:variant>
      <vt:variant>
        <vt:lpstr>Slide Titles</vt:lpstr>
      </vt:variant>
      <vt:variant>
        <vt:i4>47</vt:i4>
      </vt:variant>
    </vt:vector>
  </HeadingPairs>
  <TitlesOfParts>
    <vt:vector size="60" baseType="lpstr">
      <vt:lpstr>Arial</vt:lpstr>
      <vt:lpstr>Arial Narrow</vt:lpstr>
      <vt:lpstr>Calibri</vt:lpstr>
      <vt:lpstr>Courier New</vt:lpstr>
      <vt:lpstr>Wingdings</vt:lpstr>
      <vt:lpstr>1_Title slide - blue - option 4</vt:lpstr>
      <vt:lpstr>blank blue</vt:lpstr>
      <vt:lpstr>Title slide - gray - option 1</vt:lpstr>
      <vt:lpstr>Title slide - gray - option 2</vt:lpstr>
      <vt:lpstr>Title slide - gray - option 3</vt:lpstr>
      <vt:lpstr>Title slide - gray - option 4</vt:lpstr>
      <vt:lpstr>Widescreen gray</vt:lpstr>
      <vt:lpstr>blank gray</vt:lpstr>
      <vt:lpstr>PowerPoint Presentation</vt:lpstr>
      <vt:lpstr>What are we going to talk about today?</vt:lpstr>
      <vt:lpstr>Item Trends</vt:lpstr>
      <vt:lpstr>Producer Price Index Commodities</vt:lpstr>
      <vt:lpstr>Producer Price Index Commodities</vt:lpstr>
      <vt:lpstr>Producer Price Index Commodities</vt:lpstr>
      <vt:lpstr>Producer Price Index Commodities</vt:lpstr>
      <vt:lpstr>Producer Price Index Commodities</vt:lpstr>
      <vt:lpstr>No. 2 Diesel Price per Gallon</vt:lpstr>
      <vt:lpstr>Commodity Links</vt:lpstr>
      <vt:lpstr>Future Impacts</vt:lpstr>
      <vt:lpstr>Construction Cost Index</vt:lpstr>
      <vt:lpstr>Construction Cost Index</vt:lpstr>
      <vt:lpstr>Item Trends</vt:lpstr>
      <vt:lpstr>Item Trends</vt:lpstr>
      <vt:lpstr>Item Trends</vt:lpstr>
      <vt:lpstr>FDM 19-5-5</vt:lpstr>
      <vt:lpstr>FDM 19-5-5.5</vt:lpstr>
      <vt:lpstr>Estimating Tool Updates</vt:lpstr>
      <vt:lpstr>Estimate Documentation Updates</vt:lpstr>
      <vt:lpstr>Criteria to Send Justification Emails</vt:lpstr>
      <vt:lpstr>Timeline for Letting Review</vt:lpstr>
      <vt:lpstr>Letting Review Tasks</vt:lpstr>
      <vt:lpstr>Letting Review Tasks</vt:lpstr>
      <vt:lpstr>Letting Review Tasks</vt:lpstr>
      <vt:lpstr>Justification Attachments</vt:lpstr>
      <vt:lpstr>Justification Attachments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Justification Guidance and Expectations</vt:lpstr>
      <vt:lpstr>Start of FDM 19-5-5</vt:lpstr>
      <vt:lpstr>Start of FDM 19-5-5</vt:lpstr>
      <vt:lpstr>FDM 19-5-5</vt:lpstr>
      <vt:lpstr>FDM 19-5-5</vt:lpstr>
      <vt:lpstr>FDM 19-5-5.5</vt:lpstr>
      <vt:lpstr>PowerPoint Presentation</vt:lpstr>
      <vt:lpstr>FDM 19-5-5.5.2</vt:lpstr>
      <vt:lpstr>FDM 19-5-5.6</vt:lpstr>
      <vt:lpstr>PowerPoint Presentation</vt:lpstr>
      <vt:lpstr>FDM 19-5-7</vt:lpstr>
      <vt:lpstr>Bid Express Questions and Answers</vt:lpstr>
      <vt:lpstr>Justifications</vt:lpstr>
      <vt:lpstr>Justifications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 2022 Estimating Costs</dc:title>
  <dc:creator>Fred.Schunke@dot.wi.gov</dc:creator>
  <cp:keywords>Construction Estimates</cp:keywords>
  <cp:lastModifiedBy>Schunke, Fred C - DOT</cp:lastModifiedBy>
  <cp:revision>380</cp:revision>
  <cp:lastPrinted>2022-03-08T13:04:23Z</cp:lastPrinted>
  <dcterms:created xsi:type="dcterms:W3CDTF">2017-03-24T16:34:12Z</dcterms:created>
  <dcterms:modified xsi:type="dcterms:W3CDTF">2023-03-20T18:13:37Z</dcterms:modified>
  <cp:category>Construction Estimates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0x010100E9B479DE97358D43AEB72738EE1F2D08</vt:lpwstr>
  </property>
</Properties>
</file>