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48" r:id="rId5"/>
    <p:sldMasterId id="2147483696" r:id="rId6"/>
    <p:sldMasterId id="2147483664" r:id="rId7"/>
    <p:sldMasterId id="2147483686" r:id="rId8"/>
    <p:sldMasterId id="2147483688" r:id="rId9"/>
    <p:sldMasterId id="2147483690" r:id="rId10"/>
    <p:sldMasterId id="2147483682" r:id="rId11"/>
    <p:sldMasterId id="2147483655" r:id="rId12"/>
    <p:sldMasterId id="2147483672" r:id="rId13"/>
    <p:sldMasterId id="2147483704" r:id="rId14"/>
    <p:sldMasterId id="2147483706" r:id="rId15"/>
    <p:sldMasterId id="2147483716" r:id="rId16"/>
  </p:sldMasterIdLst>
  <p:notesMasterIdLst>
    <p:notesMasterId r:id="rId75"/>
  </p:notesMasterIdLst>
  <p:handoutMasterIdLst>
    <p:handoutMasterId r:id="rId76"/>
  </p:handoutMasterIdLst>
  <p:sldIdLst>
    <p:sldId id="2218" r:id="rId17"/>
    <p:sldId id="825" r:id="rId18"/>
    <p:sldId id="304" r:id="rId19"/>
    <p:sldId id="305" r:id="rId20"/>
    <p:sldId id="387" r:id="rId21"/>
    <p:sldId id="308" r:id="rId22"/>
    <p:sldId id="309" r:id="rId23"/>
    <p:sldId id="381" r:id="rId24"/>
    <p:sldId id="311" r:id="rId25"/>
    <p:sldId id="310" r:id="rId26"/>
    <p:sldId id="312" r:id="rId27"/>
    <p:sldId id="332" r:id="rId28"/>
    <p:sldId id="292" r:id="rId29"/>
    <p:sldId id="347" r:id="rId30"/>
    <p:sldId id="360" r:id="rId31"/>
    <p:sldId id="379" r:id="rId32"/>
    <p:sldId id="389" r:id="rId33"/>
    <p:sldId id="376" r:id="rId34"/>
    <p:sldId id="388" r:id="rId35"/>
    <p:sldId id="384" r:id="rId36"/>
    <p:sldId id="396" r:id="rId37"/>
    <p:sldId id="397" r:id="rId38"/>
    <p:sldId id="349" r:id="rId39"/>
    <p:sldId id="398" r:id="rId40"/>
    <p:sldId id="399" r:id="rId41"/>
    <p:sldId id="402" r:id="rId42"/>
    <p:sldId id="401" r:id="rId43"/>
    <p:sldId id="2178" r:id="rId44"/>
    <p:sldId id="2152" r:id="rId45"/>
    <p:sldId id="2199" r:id="rId46"/>
    <p:sldId id="2184" r:id="rId47"/>
    <p:sldId id="1129" r:id="rId48"/>
    <p:sldId id="2200" r:id="rId49"/>
    <p:sldId id="2204" r:id="rId50"/>
    <p:sldId id="2201" r:id="rId51"/>
    <p:sldId id="2202" r:id="rId52"/>
    <p:sldId id="2203" r:id="rId53"/>
    <p:sldId id="2182" r:id="rId54"/>
    <p:sldId id="2196" r:id="rId55"/>
    <p:sldId id="2183" r:id="rId56"/>
    <p:sldId id="2197" r:id="rId57"/>
    <p:sldId id="2193" r:id="rId58"/>
    <p:sldId id="2194" r:id="rId59"/>
    <p:sldId id="2205" r:id="rId60"/>
    <p:sldId id="2208" r:id="rId61"/>
    <p:sldId id="2210" r:id="rId62"/>
    <p:sldId id="2209" r:id="rId63"/>
    <p:sldId id="2211" r:id="rId64"/>
    <p:sldId id="2213" r:id="rId65"/>
    <p:sldId id="2220" r:id="rId66"/>
    <p:sldId id="2214" r:id="rId67"/>
    <p:sldId id="2215" r:id="rId68"/>
    <p:sldId id="2216" r:id="rId69"/>
    <p:sldId id="2217" r:id="rId70"/>
    <p:sldId id="2206" r:id="rId71"/>
    <p:sldId id="2219" r:id="rId72"/>
    <p:sldId id="2265" r:id="rId73"/>
    <p:sldId id="334" r:id="rId74"/>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5D2FFF-ADDF-B082-3988-C302805F1723}" name="Hillary Pelton" initials="HP" userId="2/twTnTEIbaZlAFiLsfkSSMgqWfj7mQjrcatp+nB3z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071B"/>
    <a:srgbClr val="FFAB00"/>
    <a:srgbClr val="FFFF00"/>
    <a:srgbClr val="55FE00"/>
    <a:srgbClr val="123E60"/>
    <a:srgbClr val="FFD966"/>
    <a:srgbClr val="FAE38C"/>
    <a:srgbClr val="9DC3E6"/>
    <a:srgbClr val="BF889D"/>
    <a:srgbClr val="D3D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73" autoAdjust="0"/>
  </p:normalViewPr>
  <p:slideViewPr>
    <p:cSldViewPr snapToGrid="0">
      <p:cViewPr varScale="1">
        <p:scale>
          <a:sx n="99" d="100"/>
          <a:sy n="99" d="100"/>
        </p:scale>
        <p:origin x="99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5.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B57F26A6-6478-434A-8130-8B46218BE89F}" type="datetimeFigureOut">
              <a:rPr lang="en-US" smtClean="0"/>
              <a:t>2/23/2026</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EF4D8AD4-E8FC-485C-BDDB-1134A2B67D3A}" type="slidenum">
              <a:rPr lang="en-US" smtClean="0"/>
              <a:t>‹#›</a:t>
            </a:fld>
            <a:endParaRPr lang="en-US"/>
          </a:p>
        </p:txBody>
      </p:sp>
    </p:spTree>
    <p:extLst>
      <p:ext uri="{BB962C8B-B14F-4D97-AF65-F5344CB8AC3E}">
        <p14:creationId xmlns:p14="http://schemas.microsoft.com/office/powerpoint/2010/main" val="4276627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1184054B-77F8-42CB-99ED-993D29461DD2}" type="datetimeFigureOut">
              <a:rPr lang="en-US" smtClean="0"/>
              <a:t>2/23/2026</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275C5B2A-C6C1-46CD-8323-5F37F4106C05}" type="slidenum">
              <a:rPr lang="en-US" smtClean="0"/>
              <a:t>‹#›</a:t>
            </a:fld>
            <a:endParaRPr lang="en-US"/>
          </a:p>
        </p:txBody>
      </p:sp>
    </p:spTree>
    <p:extLst>
      <p:ext uri="{BB962C8B-B14F-4D97-AF65-F5344CB8AC3E}">
        <p14:creationId xmlns:p14="http://schemas.microsoft.com/office/powerpoint/2010/main" val="301147048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360C-E025-F207-E3A5-49B1C06D5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B2DF3-8DDF-F621-5BC6-06E3EC177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3CF9C-1891-65AE-284B-51A4B73E6FE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7C9D602-8E10-1DBA-51F5-9CA507E2A3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18F52DC4-B6ED-0C20-F7D5-8060E2AFC10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D6AC655D-2951-59FE-3D75-A202C41AAD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24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54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531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44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61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676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66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92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2BD2-4290-C28A-0292-71CAE3236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7E712-3191-6231-C5BB-475EEFB77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4CDF6-B5A6-BDC8-EEAF-226B49D6D82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6A2AA86-49F1-F9C2-9564-C09E5141D965}"/>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3B65F191-5193-FB39-3E41-0DB46199FF3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1822A60F-C38F-AE8A-61E7-CBFB68B4D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016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B2E3-3ED1-E31E-F517-DFAF03897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92951-850A-2FD4-4901-ED4312841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D5404-6792-A605-5282-15FC2A07BEE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FA8F00F-0DA0-30A6-C50B-9E286840932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53E115E4-005F-438F-2295-611B6DDA2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5ADBF40F-6F67-1A15-9F73-8925CF9C16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0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0849-AC7F-BC6B-7394-6BA6133C8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0B3B6-47A3-4DAD-DD62-C9E7BAF1B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20E31-61D5-52EC-3A0B-87AACEFDD3A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67AEA3A-992D-604D-C65E-6ACDF248E1A0}"/>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A77E3453-4EA5-E982-12E6-BDD97ECCDB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A93971EE-91AD-4BFD-A2E5-6BC43A5124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6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850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A03A8-52CB-4326-A812-2950AB800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BA20F-86A9-835B-35EA-6D4A302DA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780B2-6EC8-BF08-BCF3-B02642A8219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0C98C36-1911-FD07-30E1-1E0B05B8AF32}"/>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71723C40-CAE8-73B9-EAA6-D782F1A98B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7868E8DB-D9B2-4A8B-FE4A-CEE442DF5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7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28</a:t>
            </a:fld>
            <a:endParaRPr lang="en-US"/>
          </a:p>
        </p:txBody>
      </p:sp>
    </p:spTree>
    <p:extLst>
      <p:ext uri="{BB962C8B-B14F-4D97-AF65-F5344CB8AC3E}">
        <p14:creationId xmlns:p14="http://schemas.microsoft.com/office/powerpoint/2010/main" val="941336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29</a:t>
            </a:fld>
            <a:endParaRPr lang="en-US"/>
          </a:p>
        </p:txBody>
      </p:sp>
    </p:spTree>
    <p:extLst>
      <p:ext uri="{BB962C8B-B14F-4D97-AF65-F5344CB8AC3E}">
        <p14:creationId xmlns:p14="http://schemas.microsoft.com/office/powerpoint/2010/main" val="948434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8E084-F998-9D77-D25E-1FD1F24E3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8C20F-EA3C-8519-5D99-C4E242F9F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62A53-7D1A-BF06-87F2-A6FCEB40EB62}"/>
              </a:ext>
            </a:extLst>
          </p:cNvPr>
          <p:cNvSpPr>
            <a:spLocks noGrp="1"/>
          </p:cNvSpPr>
          <p:nvPr>
            <p:ph type="body" idx="1"/>
          </p:nvPr>
        </p:nvSpPr>
        <p:spPr/>
        <p:txBody>
          <a:bodyPr/>
          <a:lstStyle/>
          <a:p>
            <a:r>
              <a:rPr lang="en-US"/>
              <a:t>- </a:t>
            </a:r>
          </a:p>
        </p:txBody>
      </p:sp>
      <p:sp>
        <p:nvSpPr>
          <p:cNvPr id="4" name="Header Placeholder 3">
            <a:extLst>
              <a:ext uri="{FF2B5EF4-FFF2-40B4-BE49-F238E27FC236}">
                <a16:creationId xmlns:a16="http://schemas.microsoft.com/office/drawing/2014/main" id="{169D298E-0913-A327-F2E5-E13FCE180E13}"/>
              </a:ext>
            </a:extLst>
          </p:cNvPr>
          <p:cNvSpPr>
            <a:spLocks noGrp="1"/>
          </p:cNvSpPr>
          <p:nvPr>
            <p:ph type="hdr" sz="quarter"/>
          </p:nvPr>
        </p:nvSpPr>
        <p:spPr/>
        <p:txBody>
          <a:bodyPr/>
          <a:lstStyle/>
          <a:p>
            <a:r>
              <a:rPr lang="en-US"/>
              <a:t>Presentation Title</a:t>
            </a:r>
          </a:p>
        </p:txBody>
      </p:sp>
      <p:sp>
        <p:nvSpPr>
          <p:cNvPr id="5" name="Footer Placeholder 4">
            <a:extLst>
              <a:ext uri="{FF2B5EF4-FFF2-40B4-BE49-F238E27FC236}">
                <a16:creationId xmlns:a16="http://schemas.microsoft.com/office/drawing/2014/main" id="{3AE1954B-B82C-51C1-50BD-0B35EBF09F20}"/>
              </a:ext>
            </a:extLst>
          </p:cNvPr>
          <p:cNvSpPr>
            <a:spLocks noGrp="1"/>
          </p:cNvSpPr>
          <p:nvPr>
            <p:ph type="ftr" sz="quarter" idx="4"/>
          </p:nvPr>
        </p:nvSpPr>
        <p:spPr/>
        <p:txBody>
          <a:bodyPr/>
          <a:lstStyle/>
          <a:p>
            <a:r>
              <a:rPr lang="en-US"/>
              <a:t>Wisconsin Department of Transportation</a:t>
            </a:r>
          </a:p>
        </p:txBody>
      </p:sp>
      <p:sp>
        <p:nvSpPr>
          <p:cNvPr id="6" name="Slide Number Placeholder 5">
            <a:extLst>
              <a:ext uri="{FF2B5EF4-FFF2-40B4-BE49-F238E27FC236}">
                <a16:creationId xmlns:a16="http://schemas.microsoft.com/office/drawing/2014/main" id="{6EF0C122-FF94-BFE2-3D34-4204874FFED2}"/>
              </a:ext>
            </a:extLst>
          </p:cNvPr>
          <p:cNvSpPr>
            <a:spLocks noGrp="1"/>
          </p:cNvSpPr>
          <p:nvPr>
            <p:ph type="sldNum" sz="quarter" idx="5"/>
          </p:nvPr>
        </p:nvSpPr>
        <p:spPr/>
        <p:txBody>
          <a:bodyPr/>
          <a:lstStyle/>
          <a:p>
            <a:fld id="{275C5B2A-C6C1-46CD-8323-5F37F4106C05}" type="slidenum">
              <a:rPr lang="en-US" smtClean="0"/>
              <a:t>30</a:t>
            </a:fld>
            <a:endParaRPr lang="en-US"/>
          </a:p>
        </p:txBody>
      </p:sp>
    </p:spTree>
    <p:extLst>
      <p:ext uri="{BB962C8B-B14F-4D97-AF65-F5344CB8AC3E}">
        <p14:creationId xmlns:p14="http://schemas.microsoft.com/office/powerpoint/2010/main" val="1852793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31</a:t>
            </a:fld>
            <a:endParaRPr lang="en-US"/>
          </a:p>
        </p:txBody>
      </p:sp>
    </p:spTree>
    <p:extLst>
      <p:ext uri="{BB962C8B-B14F-4D97-AF65-F5344CB8AC3E}">
        <p14:creationId xmlns:p14="http://schemas.microsoft.com/office/powerpoint/2010/main" val="472584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19D5-99AB-BF0E-02E5-DDED29E1F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8B2D0-5F7D-B5B7-C353-DDFFE01AC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3DC69-8F95-F61F-74DB-BDFBD1B5186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89F359F-0730-AE65-E1C6-A71FA3D7978C}"/>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764071F3-BC03-A771-0E82-4B4575E5AAC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806E3185-4053-E42B-3FBE-67822F516D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47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F594D-25C0-325A-AA62-CA02502AE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88AF5-0205-9DA0-90B8-9A3473C37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30441-E587-223B-76D2-A359161A8A7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C41BE1F-FBBC-2E99-E346-EE42BEEFC1CC}"/>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90743058-5AD0-0C9E-A9C4-FC2C0530F9C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01FEF050-5F50-C52A-E0DB-4F235B89F0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352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A10E-3FED-7435-6077-2B0985FCC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C9056-854A-CA17-FCB1-A18B307D8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25279-EC2E-1A86-999F-C3F56566B76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0CEB48D-C3ED-50A9-4B25-512990A345F8}"/>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2CDB3AFE-619B-D86B-DE52-EC173998553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360FF5EF-35F1-0F52-E582-09899F2E6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692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08515-9CFD-4FAD-195C-817CC0CC8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8A84A-43D7-4658-3D31-92B02DEDF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E1828-1D78-4385-F167-4EF5F76FB90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46AF1BF-F132-CD3C-D2BC-5A59209F93D8}"/>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C32AE8EA-370A-10B4-F58B-76AF764D19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81B637F8-F7A7-7097-4585-3629FD7E3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647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43F1A-8D09-7088-E8F4-9D80E7E41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5680A-78C5-3021-F34A-1206ADCA7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F9501-76E7-0FA0-3F2B-DA7BE54D1AA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A38003B-2B58-22CE-1E7F-0F5DB4B2EB3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482A0A2C-7DA1-FDDB-97C1-115FB6D2547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629C1C80-5451-A4BB-92A0-67D4FC5015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7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17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7E85-B800-E158-4E04-5947DA3DB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BE907-E87E-8A3B-0BE0-ADCEAF81D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7199E-85FF-F9E0-A396-6788004990A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2C55230-264C-846D-CB4B-022E4AFF9C63}"/>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33DB320C-A175-4D72-D11B-64D1228642F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5E5959CF-F074-89AD-D258-1210753811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513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E176-E8FC-4D42-74DD-AD2FFBEDF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4DAB8-1665-60EE-B72E-DDBE0DB4D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89720-EFBE-ED1D-19F1-4507BE1C8A2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7F992C5-9A84-781B-FDF5-5F7FDE81569C}"/>
              </a:ext>
            </a:extLst>
          </p:cNvPr>
          <p:cNvSpPr>
            <a:spLocks noGrp="1"/>
          </p:cNvSpPr>
          <p:nvPr>
            <p:ph type="hdr" sz="quarter" idx="10"/>
          </p:nvPr>
        </p:nvSpPr>
        <p:spPr/>
        <p:txBody>
          <a:bodyPr/>
          <a:lstStyle/>
          <a:p>
            <a:r>
              <a:rPr lang="en-US"/>
              <a:t>Presentation Title</a:t>
            </a:r>
          </a:p>
        </p:txBody>
      </p:sp>
      <p:sp>
        <p:nvSpPr>
          <p:cNvPr id="5" name="Footer Placeholder 4">
            <a:extLst>
              <a:ext uri="{FF2B5EF4-FFF2-40B4-BE49-F238E27FC236}">
                <a16:creationId xmlns:a16="http://schemas.microsoft.com/office/drawing/2014/main" id="{E1A9877D-72FB-27C2-5368-C49B649C5F76}"/>
              </a:ext>
            </a:extLst>
          </p:cNvPr>
          <p:cNvSpPr>
            <a:spLocks noGrp="1"/>
          </p:cNvSpPr>
          <p:nvPr>
            <p:ph type="ftr" sz="quarter" idx="11"/>
          </p:nvPr>
        </p:nvSpPr>
        <p:spPr/>
        <p:txBody>
          <a:bodyPr/>
          <a:lstStyle/>
          <a:p>
            <a:r>
              <a:rPr lang="en-US"/>
              <a:t>Wisconsin Department of Transportation</a:t>
            </a:r>
          </a:p>
        </p:txBody>
      </p:sp>
      <p:sp>
        <p:nvSpPr>
          <p:cNvPr id="6" name="Slide Number Placeholder 5">
            <a:extLst>
              <a:ext uri="{FF2B5EF4-FFF2-40B4-BE49-F238E27FC236}">
                <a16:creationId xmlns:a16="http://schemas.microsoft.com/office/drawing/2014/main" id="{83F5371B-FF18-7956-C4C3-668A70A52C43}"/>
              </a:ext>
            </a:extLst>
          </p:cNvPr>
          <p:cNvSpPr>
            <a:spLocks noGrp="1"/>
          </p:cNvSpPr>
          <p:nvPr>
            <p:ph type="sldNum" sz="quarter" idx="12"/>
          </p:nvPr>
        </p:nvSpPr>
        <p:spPr/>
        <p:txBody>
          <a:bodyPr/>
          <a:lstStyle/>
          <a:p>
            <a:fld id="{275C5B2A-C6C1-46CD-8323-5F37F4106C05}" type="slidenum">
              <a:rPr lang="en-US" smtClean="0"/>
              <a:t>38</a:t>
            </a:fld>
            <a:endParaRPr lang="en-US"/>
          </a:p>
        </p:txBody>
      </p:sp>
    </p:spTree>
    <p:extLst>
      <p:ext uri="{BB962C8B-B14F-4D97-AF65-F5344CB8AC3E}">
        <p14:creationId xmlns:p14="http://schemas.microsoft.com/office/powerpoint/2010/main" val="2661842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90C7D-0547-CC7F-1E60-AC0CA3E3A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B7FF4-3882-4749-C57A-3F510D87F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93DCE-79CF-9898-BA07-86ADF195C4D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FC39B34-DDB7-91DA-D82B-347918CB21CA}"/>
              </a:ext>
            </a:extLst>
          </p:cNvPr>
          <p:cNvSpPr>
            <a:spLocks noGrp="1"/>
          </p:cNvSpPr>
          <p:nvPr>
            <p:ph type="hdr" sz="quarter" idx="10"/>
          </p:nvPr>
        </p:nvSpPr>
        <p:spPr/>
        <p:txBody>
          <a:bodyPr/>
          <a:lstStyle/>
          <a:p>
            <a:r>
              <a:rPr lang="en-US"/>
              <a:t>Presentation Title</a:t>
            </a:r>
          </a:p>
        </p:txBody>
      </p:sp>
      <p:sp>
        <p:nvSpPr>
          <p:cNvPr id="5" name="Footer Placeholder 4">
            <a:extLst>
              <a:ext uri="{FF2B5EF4-FFF2-40B4-BE49-F238E27FC236}">
                <a16:creationId xmlns:a16="http://schemas.microsoft.com/office/drawing/2014/main" id="{8536AD45-4678-EC9E-D2AD-8035FC1DC8C2}"/>
              </a:ext>
            </a:extLst>
          </p:cNvPr>
          <p:cNvSpPr>
            <a:spLocks noGrp="1"/>
          </p:cNvSpPr>
          <p:nvPr>
            <p:ph type="ftr" sz="quarter" idx="11"/>
          </p:nvPr>
        </p:nvSpPr>
        <p:spPr/>
        <p:txBody>
          <a:bodyPr/>
          <a:lstStyle/>
          <a:p>
            <a:r>
              <a:rPr lang="en-US"/>
              <a:t>Wisconsin Department of Transportation</a:t>
            </a:r>
          </a:p>
        </p:txBody>
      </p:sp>
      <p:sp>
        <p:nvSpPr>
          <p:cNvPr id="6" name="Slide Number Placeholder 5">
            <a:extLst>
              <a:ext uri="{FF2B5EF4-FFF2-40B4-BE49-F238E27FC236}">
                <a16:creationId xmlns:a16="http://schemas.microsoft.com/office/drawing/2014/main" id="{0D27E504-57CF-FD0F-5D6A-1048EE800709}"/>
              </a:ext>
            </a:extLst>
          </p:cNvPr>
          <p:cNvSpPr>
            <a:spLocks noGrp="1"/>
          </p:cNvSpPr>
          <p:nvPr>
            <p:ph type="sldNum" sz="quarter" idx="12"/>
          </p:nvPr>
        </p:nvSpPr>
        <p:spPr/>
        <p:txBody>
          <a:bodyPr/>
          <a:lstStyle/>
          <a:p>
            <a:fld id="{275C5B2A-C6C1-46CD-8323-5F37F4106C05}" type="slidenum">
              <a:rPr lang="en-US" smtClean="0"/>
              <a:t>39</a:t>
            </a:fld>
            <a:endParaRPr lang="en-US"/>
          </a:p>
        </p:txBody>
      </p:sp>
    </p:spTree>
    <p:extLst>
      <p:ext uri="{BB962C8B-B14F-4D97-AF65-F5344CB8AC3E}">
        <p14:creationId xmlns:p14="http://schemas.microsoft.com/office/powerpoint/2010/main" val="3290166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9A2FA-5ACD-03F8-FDD4-15A6DF5F4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D7164-BFC5-A8E6-F574-D330080EF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0DC85-5CBC-94BC-5D19-23B5042D164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58FB3EB-E40C-FE83-CD12-1A0BD9D8C343}"/>
              </a:ext>
            </a:extLst>
          </p:cNvPr>
          <p:cNvSpPr>
            <a:spLocks noGrp="1"/>
          </p:cNvSpPr>
          <p:nvPr>
            <p:ph type="hdr" sz="quarter" idx="10"/>
          </p:nvPr>
        </p:nvSpPr>
        <p:spPr/>
        <p:txBody>
          <a:bodyPr/>
          <a:lstStyle/>
          <a:p>
            <a:r>
              <a:rPr lang="en-US"/>
              <a:t>Presentation Title</a:t>
            </a:r>
          </a:p>
        </p:txBody>
      </p:sp>
      <p:sp>
        <p:nvSpPr>
          <p:cNvPr id="5" name="Footer Placeholder 4">
            <a:extLst>
              <a:ext uri="{FF2B5EF4-FFF2-40B4-BE49-F238E27FC236}">
                <a16:creationId xmlns:a16="http://schemas.microsoft.com/office/drawing/2014/main" id="{D888F5B6-8266-AE7A-586E-B123F0EA7842}"/>
              </a:ext>
            </a:extLst>
          </p:cNvPr>
          <p:cNvSpPr>
            <a:spLocks noGrp="1"/>
          </p:cNvSpPr>
          <p:nvPr>
            <p:ph type="ftr" sz="quarter" idx="11"/>
          </p:nvPr>
        </p:nvSpPr>
        <p:spPr/>
        <p:txBody>
          <a:bodyPr/>
          <a:lstStyle/>
          <a:p>
            <a:r>
              <a:rPr lang="en-US"/>
              <a:t>Wisconsin Department of Transportation</a:t>
            </a:r>
          </a:p>
        </p:txBody>
      </p:sp>
      <p:sp>
        <p:nvSpPr>
          <p:cNvPr id="6" name="Slide Number Placeholder 5">
            <a:extLst>
              <a:ext uri="{FF2B5EF4-FFF2-40B4-BE49-F238E27FC236}">
                <a16:creationId xmlns:a16="http://schemas.microsoft.com/office/drawing/2014/main" id="{A70624E4-E49A-CF75-81D0-CFCAE81CBC39}"/>
              </a:ext>
            </a:extLst>
          </p:cNvPr>
          <p:cNvSpPr>
            <a:spLocks noGrp="1"/>
          </p:cNvSpPr>
          <p:nvPr>
            <p:ph type="sldNum" sz="quarter" idx="12"/>
          </p:nvPr>
        </p:nvSpPr>
        <p:spPr/>
        <p:txBody>
          <a:bodyPr/>
          <a:lstStyle/>
          <a:p>
            <a:fld id="{275C5B2A-C6C1-46CD-8323-5F37F4106C05}" type="slidenum">
              <a:rPr lang="en-US" smtClean="0"/>
              <a:t>40</a:t>
            </a:fld>
            <a:endParaRPr lang="en-US"/>
          </a:p>
        </p:txBody>
      </p:sp>
    </p:spTree>
    <p:extLst>
      <p:ext uri="{BB962C8B-B14F-4D97-AF65-F5344CB8AC3E}">
        <p14:creationId xmlns:p14="http://schemas.microsoft.com/office/powerpoint/2010/main" val="1531483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863AE-0152-5CDD-99A0-975913C91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E8575-681A-1A9F-8763-E7F42B19C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22872-C614-FFAF-A90B-A79B0341F46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6AB99E6-C6E1-A610-0E9B-CF21552D8EC7}"/>
              </a:ext>
            </a:extLst>
          </p:cNvPr>
          <p:cNvSpPr>
            <a:spLocks noGrp="1"/>
          </p:cNvSpPr>
          <p:nvPr>
            <p:ph type="hdr" sz="quarter" idx="10"/>
          </p:nvPr>
        </p:nvSpPr>
        <p:spPr/>
        <p:txBody>
          <a:bodyPr/>
          <a:lstStyle/>
          <a:p>
            <a:r>
              <a:rPr lang="en-US"/>
              <a:t>Presentation Title</a:t>
            </a:r>
          </a:p>
        </p:txBody>
      </p:sp>
      <p:sp>
        <p:nvSpPr>
          <p:cNvPr id="5" name="Footer Placeholder 4">
            <a:extLst>
              <a:ext uri="{FF2B5EF4-FFF2-40B4-BE49-F238E27FC236}">
                <a16:creationId xmlns:a16="http://schemas.microsoft.com/office/drawing/2014/main" id="{7272BC5E-A896-B31D-2E86-3F8EB9ACCB8A}"/>
              </a:ext>
            </a:extLst>
          </p:cNvPr>
          <p:cNvSpPr>
            <a:spLocks noGrp="1"/>
          </p:cNvSpPr>
          <p:nvPr>
            <p:ph type="ftr" sz="quarter" idx="11"/>
          </p:nvPr>
        </p:nvSpPr>
        <p:spPr/>
        <p:txBody>
          <a:bodyPr/>
          <a:lstStyle/>
          <a:p>
            <a:r>
              <a:rPr lang="en-US"/>
              <a:t>Wisconsin Department of Transportation</a:t>
            </a:r>
          </a:p>
        </p:txBody>
      </p:sp>
      <p:sp>
        <p:nvSpPr>
          <p:cNvPr id="6" name="Slide Number Placeholder 5">
            <a:extLst>
              <a:ext uri="{FF2B5EF4-FFF2-40B4-BE49-F238E27FC236}">
                <a16:creationId xmlns:a16="http://schemas.microsoft.com/office/drawing/2014/main" id="{6D1BEB48-297D-F678-A311-4CEE0E551B9E}"/>
              </a:ext>
            </a:extLst>
          </p:cNvPr>
          <p:cNvSpPr>
            <a:spLocks noGrp="1"/>
          </p:cNvSpPr>
          <p:nvPr>
            <p:ph type="sldNum" sz="quarter" idx="12"/>
          </p:nvPr>
        </p:nvSpPr>
        <p:spPr/>
        <p:txBody>
          <a:bodyPr/>
          <a:lstStyle/>
          <a:p>
            <a:fld id="{275C5B2A-C6C1-46CD-8323-5F37F4106C05}" type="slidenum">
              <a:rPr lang="en-US" smtClean="0"/>
              <a:t>41</a:t>
            </a:fld>
            <a:endParaRPr lang="en-US"/>
          </a:p>
        </p:txBody>
      </p:sp>
    </p:spTree>
    <p:extLst>
      <p:ext uri="{BB962C8B-B14F-4D97-AF65-F5344CB8AC3E}">
        <p14:creationId xmlns:p14="http://schemas.microsoft.com/office/powerpoint/2010/main" val="2200507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858B6-8C2A-969F-5BA6-467C0430A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45171-5111-EA8A-75E9-9886B4D8A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35A86-54E9-2FE8-09AB-193A142C6AC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68B8B5F-B194-6DBC-5CCD-574B2EF56B6A}"/>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28B2989A-4F72-A2EA-F65D-827D78A9E3E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770E106A-9457-B81E-685D-DFED1B4F86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566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DCEE-9899-2C38-E62A-A4EDD89F1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F5834-513E-9D1F-DB20-AE9FE5E37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11DC1-2D0C-C4A2-B37A-B42554735DE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54AE0B9-CB4E-FE04-EB7F-23F6CDB1973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62E6088C-EFA9-BCDA-2884-6EF57BC6643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12D295CE-5BF8-26B6-8C96-7649BAA279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693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9880F-5110-D6FB-E552-D720DA5C5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9480F-A6B7-9CB7-AE5A-6CD44D793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B16C4-ABFB-90BD-2777-0F4E1E34AFB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0538BE7-C44E-00BD-8830-930F3B6558F2}"/>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BF938BBA-E773-B568-EDEA-7BF8624A9FD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D67D104E-C07C-5069-D3F3-122DCCD7DB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70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AD20B-0533-545C-E99E-5CE13247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051E4-E584-B4CF-F177-0E2B2B19D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6DF48-5F9F-268A-8BE6-E3F0963A05F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0FA7A81-BC41-B40E-CA35-E27294DA87CD}"/>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B6DA812F-D4B1-472D-376D-19776CC74B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B8966138-BC6A-1B57-7287-FBAC060F00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596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DFDC-CF81-1C06-60E2-FCEB6BE3A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F1C24-1D75-1A61-16EF-8773A4864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EF571-A437-105F-193A-5C725138A5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618E053-C114-F765-13AF-0D5AFB00005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B0F4C7C3-9C2A-D6B1-CFAC-5548FBC1D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25C4B0F2-4830-46D6-4B42-4B5945CC3B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41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266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AB74-94F8-7D18-A84B-888ED96F8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E5295-F647-9DF2-F34A-1B11266D5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BBEB6-710E-B1B3-980A-8C8A1A6CD07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B4976F0-F8E2-10D6-EE95-1847A08F420B}"/>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AFE207DE-139C-42BA-D1F3-9B94FB514D7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E444EC06-08D7-4A6D-81D2-403854AC3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812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4C59A-5551-2ECB-2352-AB093807C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8F1D9-40CB-21A1-E62E-008965AF5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8A121-9FA1-736F-AEC6-0589D7035C9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80E74A2-70B7-FAF4-4ECE-51706E956469}"/>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6C291B66-E938-0A07-8E06-A1D4EDA933E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9B834F6D-DEED-9DCB-2B6A-75A069051C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65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3FE5E-E8BF-D4BD-EC88-040C4B92B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850D0-C988-2617-FAF6-EB75B386A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5A716-1FE1-1765-138E-09AA6581884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CE13863-1E4A-61F1-D671-EC5948D73AF9}"/>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5D5C91B2-F583-84E8-2872-E24B0F7D213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928C7820-9087-ED23-361D-293EF9902A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607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8DFEE-02CD-2F9B-D779-3BD96B542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3F05E-D4FE-2C39-962A-D3753A6DD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52721-2C96-8A22-FA5B-F348062A75F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C0FB59E-2834-31F5-5BC7-9E358D21CF3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790EF72A-755A-4084-858C-009987BA7B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821EC64B-27FC-77CA-EDE2-75DB030748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13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D57D4-C99A-3DF8-E66A-5D23B79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EAD6F-AFF9-F46B-E21F-003141564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EE77B-A8CE-A416-7AC8-872BE58812F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1E9735-4B62-ABA3-15C3-F631F4F9A928}"/>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BAF38546-75C3-7FD4-6D24-5BFC5E46540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FC820481-511B-BCC0-50CC-A7BA2EF0D4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681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368BD-9CEE-416A-C375-3606F42CE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CF02D-3401-4608-ED0F-51F47DFAC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6A89B-290D-6481-B1BC-0719C95CA3E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2FC821B-C4F1-80C0-A960-169FBA35CD7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DDB38C0E-C6AF-2CA6-580D-7B81B488EF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E929E410-80F2-12EC-BC75-36D8B5C787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752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C58B-CCB3-0527-DB48-F81754C50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F4C2F-C371-030D-C149-DA1C22999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31466-F55F-A48B-A385-413BCE9D8AD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763336D-7EC3-8C0C-D61C-D506E9FE9766}"/>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FC127615-1BA1-9145-A56C-BA837F77EA1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8A838D6A-DEAC-9258-9111-9FCBCCD312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786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F4BF-7033-E7D2-5AA7-47A90C45F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FEF00-0945-3A4C-74E9-FF4ECE71A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E33F0-90D0-B17B-3A7B-24358916DC1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206BAF8-C00F-8FBF-96D2-C582A997E420}"/>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A3B56C32-3D47-537B-2A5C-80AA3EECDC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79EAC980-5293-C3FD-6E6D-395FC0E3CA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477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04A5-31DE-6E6C-927D-71CBF58A7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B85BE-8A8E-E180-DF8F-2FD78129F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71F17-9A56-EEC8-FEE8-CB1F5C69A7C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6F40299-D2C4-1C5D-343B-C2C1F3A35826}"/>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FDFBC60B-FBA2-D718-0854-C7349ED9B3D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6D98134B-A193-608A-6B99-65B5A672DD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88F50-7C5E-4630-BBD8-8950DF35A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40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D255F-9856-D866-2E30-C0A44B122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EB199-B2BE-E754-C0E3-53E9F7552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A8CEC-B348-8C03-394A-A9612922D63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ED2FFC2-8C54-4046-507B-1B7E86EBE88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a:extLst>
              <a:ext uri="{FF2B5EF4-FFF2-40B4-BE49-F238E27FC236}">
                <a16:creationId xmlns:a16="http://schemas.microsoft.com/office/drawing/2014/main" id="{FCED313A-BCC3-6B79-8463-9FA1BE4618D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a:extLst>
              <a:ext uri="{FF2B5EF4-FFF2-40B4-BE49-F238E27FC236}">
                <a16:creationId xmlns:a16="http://schemas.microsoft.com/office/drawing/2014/main" id="{0C7C48C9-091E-D021-2F89-3848F39209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30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325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5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58</a:t>
            </a:fld>
            <a:endParaRPr lang="en-US"/>
          </a:p>
        </p:txBody>
      </p:sp>
    </p:spTree>
    <p:extLst>
      <p:ext uri="{BB962C8B-B14F-4D97-AF65-F5344CB8AC3E}">
        <p14:creationId xmlns:p14="http://schemas.microsoft.com/office/powerpoint/2010/main" val="53088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84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66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35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Wisconsin Department of Transportation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5B2A-C6C1-46CD-8323-5F37F4106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90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dot logo with multiple lines blu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2BB4A30-4D49-4E1A-A7C2-17F3EFFC0BB7}"/>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a:t>Presentation title line 1</a:t>
            </a:r>
            <a:br>
              <a:rPr lang="en-US"/>
            </a:br>
            <a:r>
              <a:rPr lang="en-US"/>
              <a:t>Line 2 optional</a:t>
            </a:r>
          </a:p>
        </p:txBody>
      </p:sp>
      <p:sp>
        <p:nvSpPr>
          <p:cNvPr id="10" name="Text Placeholder 8">
            <a:extLst>
              <a:ext uri="{FF2B5EF4-FFF2-40B4-BE49-F238E27FC236}">
                <a16:creationId xmlns:a16="http://schemas.microsoft.com/office/drawing/2014/main" id="{CFA96CC0-FA73-409E-BDB3-792260515579}"/>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13" name="Text Placeholder 12">
            <a:extLst>
              <a:ext uri="{FF2B5EF4-FFF2-40B4-BE49-F238E27FC236}">
                <a16:creationId xmlns:a16="http://schemas.microsoft.com/office/drawing/2014/main" id="{7C20B464-716E-4698-9B3D-1A376E0C53C9}"/>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a:t>Title of presenter</a:t>
            </a:r>
          </a:p>
        </p:txBody>
      </p:sp>
      <p:sp>
        <p:nvSpPr>
          <p:cNvPr id="14" name="Text Placeholder 12">
            <a:extLst>
              <a:ext uri="{FF2B5EF4-FFF2-40B4-BE49-F238E27FC236}">
                <a16:creationId xmlns:a16="http://schemas.microsoft.com/office/drawing/2014/main" id="{E69BF635-658A-4A37-AE58-0A5EC012451D}"/>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a:t>Name of presenter</a:t>
            </a:r>
          </a:p>
        </p:txBody>
      </p:sp>
      <p:sp>
        <p:nvSpPr>
          <p:cNvPr id="15" name="Text Placeholder 12">
            <a:extLst>
              <a:ext uri="{FF2B5EF4-FFF2-40B4-BE49-F238E27FC236}">
                <a16:creationId xmlns:a16="http://schemas.microsoft.com/office/drawing/2014/main" id="{FDEC16DC-671E-403F-97C5-513D784FD786}"/>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a:t>Month Day, Year</a:t>
            </a:r>
          </a:p>
        </p:txBody>
      </p:sp>
    </p:spTree>
    <p:extLst>
      <p:ext uri="{BB962C8B-B14F-4D97-AF65-F5344CB8AC3E}">
        <p14:creationId xmlns:p14="http://schemas.microsoft.com/office/powerpoint/2010/main" val="3012403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subhead and paragraph</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subhead</a:t>
            </a:r>
          </a:p>
        </p:txBody>
      </p:sp>
      <p:sp>
        <p:nvSpPr>
          <p:cNvPr id="5" name="Content Placeholder 2"/>
          <p:cNvSpPr>
            <a:spLocks noGrp="1"/>
          </p:cNvSpPr>
          <p:nvPr>
            <p:ph idx="13" hasCustomPrompt="1"/>
          </p:nvPr>
        </p:nvSpPr>
        <p:spPr>
          <a:xfrm>
            <a:off x="594360" y="2743200"/>
            <a:ext cx="10972800" cy="3027285"/>
          </a:xfrm>
          <a:prstGeom prst="rect">
            <a:avLst/>
          </a:prstGeom>
        </p:spPr>
        <p:txBody>
          <a:bodyPr/>
          <a:lstStyle>
            <a:lvl1pPr marL="0" indent="0">
              <a:lnSpc>
                <a:spcPts val="3100"/>
              </a:lnSpc>
              <a:buNone/>
              <a:defRPr baseline="0">
                <a:solidFill>
                  <a:schemeClr val="bg1"/>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paragraph.</a:t>
            </a:r>
          </a:p>
        </p:txBody>
      </p:sp>
    </p:spTree>
    <p:extLst>
      <p:ext uri="{BB962C8B-B14F-4D97-AF65-F5344CB8AC3E}">
        <p14:creationId xmlns:p14="http://schemas.microsoft.com/office/powerpoint/2010/main" val="235505944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1657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94361"/>
            <a:ext cx="105156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bullets only</a:t>
            </a:r>
            <a:br>
              <a:rPr lang="en-US"/>
            </a:br>
            <a:r>
              <a:rPr lang="en-US"/>
              <a:t>Click here to edit headline</a:t>
            </a:r>
          </a:p>
        </p:txBody>
      </p:sp>
      <p:sp>
        <p:nvSpPr>
          <p:cNvPr id="3" name="Content Placeholder 2"/>
          <p:cNvSpPr>
            <a:spLocks noGrp="1"/>
          </p:cNvSpPr>
          <p:nvPr>
            <p:ph idx="1" hasCustomPrompt="1"/>
          </p:nvPr>
        </p:nvSpPr>
        <p:spPr>
          <a:xfrm>
            <a:off x="838200" y="2286000"/>
            <a:ext cx="105156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123849954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2D0BBB-555C-FA0C-7E97-D989529C3CE3}"/>
              </a:ext>
            </a:extLst>
          </p:cNvPr>
          <p:cNvSpPr>
            <a:spLocks noGrp="1"/>
          </p:cNvSpPr>
          <p:nvPr>
            <p:ph type="title"/>
          </p:nvPr>
        </p:nvSpPr>
        <p:spPr>
          <a:xfrm>
            <a:off x="1428750" y="566021"/>
            <a:ext cx="9334500" cy="480131"/>
          </a:xfrm>
          <a:noFill/>
        </p:spPr>
        <p:txBody>
          <a:bodyPr wrap="square" rtlCol="0">
            <a:spAutoFit/>
          </a:bodyPr>
          <a:lstStyle>
            <a:lvl1pPr algn="ctr">
              <a:defRPr lang="en-IN" sz="2800" b="1">
                <a:ea typeface="+mn-ea"/>
                <a:cs typeface="+mn-cs"/>
              </a:defRPr>
            </a:lvl1pPr>
          </a:lstStyle>
          <a:p>
            <a:pPr marL="0" lvl="0" algn="ctr"/>
            <a:r>
              <a:rPr lang="en-US" dirty="0"/>
              <a:t>Click to edit Master title style</a:t>
            </a:r>
            <a:endParaRPr lang="en-IN" dirty="0"/>
          </a:p>
        </p:txBody>
      </p:sp>
    </p:spTree>
    <p:extLst>
      <p:ext uri="{BB962C8B-B14F-4D97-AF65-F5344CB8AC3E}">
        <p14:creationId xmlns:p14="http://schemas.microsoft.com/office/powerpoint/2010/main" val="1093845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dot logo with multiple lines blu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2BB4A30-4D49-4E1A-A7C2-17F3EFFC0BB7}"/>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10" name="Text Placeholder 8">
            <a:extLst>
              <a:ext uri="{FF2B5EF4-FFF2-40B4-BE49-F238E27FC236}">
                <a16:creationId xmlns:a16="http://schemas.microsoft.com/office/drawing/2014/main" id="{CFA96CC0-FA73-409E-BDB3-792260515579}"/>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13" name="Text Placeholder 12">
            <a:extLst>
              <a:ext uri="{FF2B5EF4-FFF2-40B4-BE49-F238E27FC236}">
                <a16:creationId xmlns:a16="http://schemas.microsoft.com/office/drawing/2014/main" id="{7C20B464-716E-4698-9B3D-1A376E0C53C9}"/>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dirty="0"/>
              <a:t>Title of presenter</a:t>
            </a:r>
          </a:p>
        </p:txBody>
      </p:sp>
      <p:sp>
        <p:nvSpPr>
          <p:cNvPr id="14" name="Text Placeholder 12">
            <a:extLst>
              <a:ext uri="{FF2B5EF4-FFF2-40B4-BE49-F238E27FC236}">
                <a16:creationId xmlns:a16="http://schemas.microsoft.com/office/drawing/2014/main" id="{E69BF635-658A-4A37-AE58-0A5EC012451D}"/>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dirty="0"/>
              <a:t>Name of presenter</a:t>
            </a:r>
          </a:p>
        </p:txBody>
      </p:sp>
      <p:sp>
        <p:nvSpPr>
          <p:cNvPr id="15" name="Text Placeholder 12">
            <a:extLst>
              <a:ext uri="{FF2B5EF4-FFF2-40B4-BE49-F238E27FC236}">
                <a16:creationId xmlns:a16="http://schemas.microsoft.com/office/drawing/2014/main" id="{FDEC16DC-671E-403F-97C5-513D784FD786}"/>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dirty="0"/>
              <a:t>Month Day, Year</a:t>
            </a:r>
          </a:p>
        </p:txBody>
      </p:sp>
    </p:spTree>
    <p:extLst>
      <p:ext uri="{BB962C8B-B14F-4D97-AF65-F5344CB8AC3E}">
        <p14:creationId xmlns:p14="http://schemas.microsoft.com/office/powerpoint/2010/main" val="1584845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two logos and multiple lines - blue">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C17704C9-2248-40AD-8B76-4C21771460A1}"/>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a:t>Presentation title line 1</a:t>
            </a:r>
            <a:br>
              <a:rPr lang="en-US"/>
            </a:br>
            <a:r>
              <a:rPr lang="en-US"/>
              <a:t>Line 2 optional</a:t>
            </a:r>
          </a:p>
        </p:txBody>
      </p:sp>
      <p:sp>
        <p:nvSpPr>
          <p:cNvPr id="13" name="Text Placeholder 8">
            <a:extLst>
              <a:ext uri="{FF2B5EF4-FFF2-40B4-BE49-F238E27FC236}">
                <a16:creationId xmlns:a16="http://schemas.microsoft.com/office/drawing/2014/main" id="{77155724-E905-445E-AC3A-818472EA3CFA}"/>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14" name="Text Placeholder 12">
            <a:extLst>
              <a:ext uri="{FF2B5EF4-FFF2-40B4-BE49-F238E27FC236}">
                <a16:creationId xmlns:a16="http://schemas.microsoft.com/office/drawing/2014/main" id="{7A0048D5-6AFE-4260-8627-CDED70F43885}"/>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a:t>Title of presenter</a:t>
            </a:r>
          </a:p>
        </p:txBody>
      </p:sp>
      <p:sp>
        <p:nvSpPr>
          <p:cNvPr id="15" name="Text Placeholder 12">
            <a:extLst>
              <a:ext uri="{FF2B5EF4-FFF2-40B4-BE49-F238E27FC236}">
                <a16:creationId xmlns:a16="http://schemas.microsoft.com/office/drawing/2014/main" id="{E4D34EF8-7796-4C9C-B15B-CCB1C63239F7}"/>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a:t>Name of presenter</a:t>
            </a:r>
          </a:p>
        </p:txBody>
      </p:sp>
      <p:sp>
        <p:nvSpPr>
          <p:cNvPr id="16" name="Text Placeholder 12">
            <a:extLst>
              <a:ext uri="{FF2B5EF4-FFF2-40B4-BE49-F238E27FC236}">
                <a16:creationId xmlns:a16="http://schemas.microsoft.com/office/drawing/2014/main" id="{06B2D8AE-8AD5-42F4-B90C-94190CD83F4B}"/>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a:t>Month Day, Year</a:t>
            </a:r>
          </a:p>
        </p:txBody>
      </p:sp>
      <p:sp>
        <p:nvSpPr>
          <p:cNvPr id="20" name="Picture Placeholder 19">
            <a:extLst>
              <a:ext uri="{FF2B5EF4-FFF2-40B4-BE49-F238E27FC236}">
                <a16:creationId xmlns:a16="http://schemas.microsoft.com/office/drawing/2014/main" id="{ADEBFB67-53D0-49D1-9AA3-20F0462282DB}"/>
              </a:ext>
            </a:extLst>
          </p:cNvPr>
          <p:cNvSpPr>
            <a:spLocks noGrp="1"/>
          </p:cNvSpPr>
          <p:nvPr>
            <p:ph type="pic" sz="quarter" idx="15" hasCustomPrompt="1"/>
          </p:nvPr>
        </p:nvSpPr>
        <p:spPr>
          <a:xfrm>
            <a:off x="4578021" y="5261311"/>
            <a:ext cx="1371600" cy="1371600"/>
          </a:xfrm>
          <a:prstGeom prst="rect">
            <a:avLst/>
          </a:prstGeom>
        </p:spPr>
        <p:txBody>
          <a:bodyPr/>
          <a:lstStyle>
            <a:lvl1pPr marL="0" indent="0">
              <a:buNone/>
              <a:defRPr sz="1800"/>
            </a:lvl1pPr>
          </a:lstStyle>
          <a:p>
            <a:r>
              <a:rPr lang="en-US"/>
              <a:t>WisDOT Logo here</a:t>
            </a:r>
          </a:p>
        </p:txBody>
      </p:sp>
      <p:sp>
        <p:nvSpPr>
          <p:cNvPr id="10" name="Picture Placeholder 19">
            <a:extLst>
              <a:ext uri="{FF2B5EF4-FFF2-40B4-BE49-F238E27FC236}">
                <a16:creationId xmlns:a16="http://schemas.microsoft.com/office/drawing/2014/main" id="{6DC4AE82-0302-431F-A0ED-13D1C791795D}"/>
              </a:ext>
            </a:extLst>
          </p:cNvPr>
          <p:cNvSpPr>
            <a:spLocks noGrp="1"/>
          </p:cNvSpPr>
          <p:nvPr>
            <p:ph type="pic" sz="quarter" idx="16" hasCustomPrompt="1"/>
          </p:nvPr>
        </p:nvSpPr>
        <p:spPr>
          <a:xfrm>
            <a:off x="6471672" y="5261311"/>
            <a:ext cx="1371600" cy="1371600"/>
          </a:xfrm>
          <a:prstGeom prst="rect">
            <a:avLst/>
          </a:prstGeom>
        </p:spPr>
        <p:txBody>
          <a:bodyPr/>
          <a:lstStyle>
            <a:lvl1pPr marL="0" indent="0">
              <a:buNone/>
              <a:defRPr sz="1800"/>
            </a:lvl1pPr>
          </a:lstStyle>
          <a:p>
            <a:r>
              <a:rPr lang="en-US"/>
              <a:t>Logo 2 here</a:t>
            </a:r>
          </a:p>
        </p:txBody>
      </p:sp>
    </p:spTree>
    <p:extLst>
      <p:ext uri="{BB962C8B-B14F-4D97-AF65-F5344CB8AC3E}">
        <p14:creationId xmlns:p14="http://schemas.microsoft.com/office/powerpoint/2010/main" val="2773089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927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4" name="Content Placeholder 2"/>
          <p:cNvSpPr>
            <a:spLocks noGrp="1"/>
          </p:cNvSpPr>
          <p:nvPr>
            <p:ph idx="1" hasCustomPrompt="1"/>
          </p:nvPr>
        </p:nvSpPr>
        <p:spPr>
          <a:xfrm>
            <a:off x="594360" y="2286000"/>
            <a:ext cx="10972800" cy="3537751"/>
          </a:xfrm>
          <a:prstGeom prst="rect">
            <a:avLst/>
          </a:prstGeom>
        </p:spPr>
        <p:txBody>
          <a:bodyPr/>
          <a:lstStyle>
            <a:lvl1pPr>
              <a:spcBef>
                <a:spcPts val="0"/>
              </a:spcBef>
              <a:defRPr sz="3200" baseline="0">
                <a:solidFill>
                  <a:schemeClr val="bg1"/>
                </a:solidFill>
                <a:latin typeface="Arial Narrow" panose="020B0606020202030204" pitchFamily="34" charset="0"/>
              </a:defRPr>
            </a:lvl1pPr>
            <a:lvl2pPr marL="800100" indent="-3429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65977422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dot logo and title - gra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2464-4249-47EE-8C46-E5FB0B52F4F7}"/>
              </a:ext>
            </a:extLst>
          </p:cNvPr>
          <p:cNvSpPr>
            <a:spLocks noGrp="1"/>
          </p:cNvSpPr>
          <p:nvPr>
            <p:ph type="title" hasCustomPrompt="1"/>
          </p:nvPr>
        </p:nvSpPr>
        <p:spPr>
          <a:xfrm>
            <a:off x="594360" y="4284621"/>
            <a:ext cx="10972800" cy="1270528"/>
          </a:xfrm>
          <a:prstGeom prst="rect">
            <a:avLst/>
          </a:prstGeom>
        </p:spPr>
        <p:txBody>
          <a:bodyPr anchor="ctr" anchorCtr="0"/>
          <a:lstStyle>
            <a:lvl1pPr algn="ctr">
              <a:lnSpc>
                <a:spcPts val="6500"/>
              </a:lnSpc>
              <a:defRPr sz="6300" b="1" baseline="0">
                <a:solidFill>
                  <a:srgbClr val="1E384B"/>
                </a:solidFill>
                <a:latin typeface="Arial Narrow" panose="020B0606020202030204" pitchFamily="34" charset="0"/>
              </a:defRPr>
            </a:lvl1pPr>
          </a:lstStyle>
          <a:p>
            <a:pPr>
              <a:lnSpc>
                <a:spcPts val="6200"/>
              </a:lnSpc>
            </a:pPr>
            <a:r>
              <a:rPr lang="en-US"/>
              <a:t>Presentation title line 1</a:t>
            </a:r>
            <a:br>
              <a:rPr lang="en-US"/>
            </a:br>
            <a:r>
              <a:rPr lang="en-US"/>
              <a:t>Line 2 optional</a:t>
            </a:r>
          </a:p>
        </p:txBody>
      </p:sp>
    </p:spTree>
    <p:extLst>
      <p:ext uri="{BB962C8B-B14F-4D97-AF65-F5344CB8AC3E}">
        <p14:creationId xmlns:p14="http://schemas.microsoft.com/office/powerpoint/2010/main" val="3917468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dot logo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2B5A80C0-2936-4233-A672-2BB6377C006D}"/>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a:t>Presentation title line 1</a:t>
            </a:r>
            <a:br>
              <a:rPr lang="en-US"/>
            </a:br>
            <a:r>
              <a:rPr lang="en-US"/>
              <a:t>Line 2 optional</a:t>
            </a:r>
          </a:p>
        </p:txBody>
      </p:sp>
      <p:sp>
        <p:nvSpPr>
          <p:cNvPr id="3" name="Text Placeholder 8">
            <a:extLst>
              <a:ext uri="{FF2B5EF4-FFF2-40B4-BE49-F238E27FC236}">
                <a16:creationId xmlns:a16="http://schemas.microsoft.com/office/drawing/2014/main" id="{266BE8CF-B468-4EF8-860F-7D4ACD853DB6}"/>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4" name="Text Placeholder 12">
            <a:extLst>
              <a:ext uri="{FF2B5EF4-FFF2-40B4-BE49-F238E27FC236}">
                <a16:creationId xmlns:a16="http://schemas.microsoft.com/office/drawing/2014/main" id="{05359CCF-BDFE-4AA7-B8BB-1EB162C39CB1}"/>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a:t>Title of presenter</a:t>
            </a:r>
          </a:p>
        </p:txBody>
      </p:sp>
      <p:sp>
        <p:nvSpPr>
          <p:cNvPr id="5" name="Text Placeholder 12">
            <a:extLst>
              <a:ext uri="{FF2B5EF4-FFF2-40B4-BE49-F238E27FC236}">
                <a16:creationId xmlns:a16="http://schemas.microsoft.com/office/drawing/2014/main" id="{48BD4242-B30B-4DB6-A404-D48B80B58007}"/>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a:t>Name of presenter</a:t>
            </a:r>
          </a:p>
        </p:txBody>
      </p:sp>
      <p:sp>
        <p:nvSpPr>
          <p:cNvPr id="6" name="Text Placeholder 12">
            <a:extLst>
              <a:ext uri="{FF2B5EF4-FFF2-40B4-BE49-F238E27FC236}">
                <a16:creationId xmlns:a16="http://schemas.microsoft.com/office/drawing/2014/main" id="{C3EAC5F1-D1DF-4F46-97A9-85313AA11012}"/>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a:t>Month Day, Year</a:t>
            </a:r>
          </a:p>
        </p:txBody>
      </p:sp>
    </p:spTree>
    <p:extLst>
      <p:ext uri="{BB962C8B-B14F-4D97-AF65-F5344CB8AC3E}">
        <p14:creationId xmlns:p14="http://schemas.microsoft.com/office/powerpoint/2010/main" val="178429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a:t>Presentation title line 1</a:t>
            </a:r>
            <a:br>
              <a:rPr lang="en-US"/>
            </a:br>
            <a:r>
              <a:rPr lang="en-US"/>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a:t>Logo 2 here</a:t>
            </a:r>
          </a:p>
        </p:txBody>
      </p:sp>
    </p:spTree>
    <p:extLst>
      <p:ext uri="{BB962C8B-B14F-4D97-AF65-F5344CB8AC3E}">
        <p14:creationId xmlns:p14="http://schemas.microsoft.com/office/powerpoint/2010/main" val="4125594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two logos and title - gra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7110A8B-7108-4A0C-8CC1-6278CCCCABE5}"/>
              </a:ext>
            </a:extLst>
          </p:cNvPr>
          <p:cNvSpPr>
            <a:spLocks noGrp="1"/>
          </p:cNvSpPr>
          <p:nvPr>
            <p:ph type="body" sz="quarter" idx="10" hasCustomPrompt="1"/>
          </p:nvPr>
        </p:nvSpPr>
        <p:spPr>
          <a:xfrm>
            <a:off x="1223962" y="736979"/>
            <a:ext cx="9797823" cy="2398108"/>
          </a:xfrm>
          <a:prstGeom prst="rect">
            <a:avLst/>
          </a:prstGeom>
        </p:spPr>
        <p:txBody>
          <a:bodyPr anchor="ctr"/>
          <a:lstStyle>
            <a:lvl1pPr marL="0" indent="0" algn="ctr">
              <a:lnSpc>
                <a:spcPts val="6300"/>
              </a:lnSpc>
              <a:spcBef>
                <a:spcPts val="0"/>
              </a:spcBef>
              <a:buNone/>
              <a:defRPr sz="6300" b="1">
                <a:solidFill>
                  <a:srgbClr val="1E384B"/>
                </a:solidFill>
                <a:latin typeface="Arial Narrow" panose="020B0606020202030204" pitchFamily="34" charset="0"/>
              </a:defRPr>
            </a:lvl1pPr>
          </a:lstStyle>
          <a:p>
            <a:pPr lvl="0"/>
            <a:r>
              <a:rPr lang="en-US"/>
              <a:t>Presentation title line 1</a:t>
            </a:r>
            <a:br>
              <a:rPr lang="en-US"/>
            </a:br>
            <a:r>
              <a:rPr lang="en-US"/>
              <a:t>Line 2 optional</a:t>
            </a:r>
          </a:p>
        </p:txBody>
      </p:sp>
      <p:sp>
        <p:nvSpPr>
          <p:cNvPr id="3" name="Picture Placeholder 19">
            <a:extLst>
              <a:ext uri="{FF2B5EF4-FFF2-40B4-BE49-F238E27FC236}">
                <a16:creationId xmlns:a16="http://schemas.microsoft.com/office/drawing/2014/main" id="{32D95146-FFF7-4DF0-B690-C64B5707C460}"/>
              </a:ext>
            </a:extLst>
          </p:cNvPr>
          <p:cNvSpPr>
            <a:spLocks noGrp="1"/>
          </p:cNvSpPr>
          <p:nvPr>
            <p:ph type="pic" sz="quarter" idx="15" hasCustomPrompt="1"/>
          </p:nvPr>
        </p:nvSpPr>
        <p:spPr>
          <a:xfrm>
            <a:off x="3560325" y="3428999"/>
            <a:ext cx="2286000" cy="2286000"/>
          </a:xfrm>
          <a:prstGeom prst="rect">
            <a:avLst/>
          </a:prstGeom>
        </p:spPr>
        <p:txBody>
          <a:bodyPr/>
          <a:lstStyle>
            <a:lvl1pPr marL="0" indent="0">
              <a:buNone/>
              <a:defRPr sz="1800"/>
            </a:lvl1pPr>
          </a:lstStyle>
          <a:p>
            <a:r>
              <a:rPr lang="en-US"/>
              <a:t>Double click to insert WisDOT Logo here</a:t>
            </a:r>
          </a:p>
        </p:txBody>
      </p:sp>
      <p:sp>
        <p:nvSpPr>
          <p:cNvPr id="4" name="Picture Placeholder 19">
            <a:extLst>
              <a:ext uri="{FF2B5EF4-FFF2-40B4-BE49-F238E27FC236}">
                <a16:creationId xmlns:a16="http://schemas.microsoft.com/office/drawing/2014/main" id="{A73017B4-5D4C-4EEB-ACC3-9EA2965B7EBD}"/>
              </a:ext>
            </a:extLst>
          </p:cNvPr>
          <p:cNvSpPr>
            <a:spLocks noGrp="1"/>
          </p:cNvSpPr>
          <p:nvPr>
            <p:ph type="pic" sz="quarter" idx="16" hasCustomPrompt="1"/>
          </p:nvPr>
        </p:nvSpPr>
        <p:spPr>
          <a:xfrm>
            <a:off x="6378104" y="3429001"/>
            <a:ext cx="2286000" cy="2286000"/>
          </a:xfrm>
          <a:prstGeom prst="rect">
            <a:avLst/>
          </a:prstGeom>
        </p:spPr>
        <p:txBody>
          <a:bodyPr/>
          <a:lstStyle>
            <a:lvl1pPr marL="0" indent="0">
              <a:buNone/>
              <a:defRPr sz="1800"/>
            </a:lvl1pPr>
          </a:lstStyle>
          <a:p>
            <a:r>
              <a:rPr lang="en-US"/>
              <a:t>Double click to insert Logo 2 here</a:t>
            </a:r>
          </a:p>
        </p:txBody>
      </p:sp>
    </p:spTree>
    <p:extLst>
      <p:ext uri="{BB962C8B-B14F-4D97-AF65-F5344CB8AC3E}">
        <p14:creationId xmlns:p14="http://schemas.microsoft.com/office/powerpoint/2010/main" val="729475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a:t>Presentation title line 1</a:t>
            </a:r>
            <a:br>
              <a:rPr lang="en-US"/>
            </a:br>
            <a:r>
              <a:rPr lang="en-US"/>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a:t>Logo 2 here</a:t>
            </a:r>
          </a:p>
        </p:txBody>
      </p:sp>
    </p:spTree>
    <p:extLst>
      <p:ext uri="{BB962C8B-B14F-4D97-AF65-F5344CB8AC3E}">
        <p14:creationId xmlns:p14="http://schemas.microsoft.com/office/powerpoint/2010/main" val="4187233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picture and bullets</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Content Placeholder 2"/>
          <p:cNvSpPr>
            <a:spLocks noGrp="1"/>
          </p:cNvSpPr>
          <p:nvPr>
            <p:ph idx="13" hasCustomPrompt="1"/>
          </p:nvPr>
        </p:nvSpPr>
        <p:spPr>
          <a:xfrm>
            <a:off x="594359" y="2743200"/>
            <a:ext cx="5427299" cy="3080551"/>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00200" indent="-22860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
        <p:nvSpPr>
          <p:cNvPr id="6" name="Picture Placeholder 8"/>
          <p:cNvSpPr>
            <a:spLocks noGrp="1"/>
          </p:cNvSpPr>
          <p:nvPr>
            <p:ph type="pic" sz="quarter" idx="14" hasCustomPrompt="1"/>
          </p:nvPr>
        </p:nvSpPr>
        <p:spPr>
          <a:xfrm>
            <a:off x="6329264" y="2743200"/>
            <a:ext cx="5237896" cy="3080551"/>
          </a:xfrm>
          <a:prstGeom prst="rect">
            <a:avLst/>
          </a:prstGeom>
          <a:effectLst>
            <a:outerShdw blurRad="889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a:t>Double click on icon </a:t>
            </a:r>
            <a:br>
              <a:rPr lang="en-US"/>
            </a:br>
            <a:r>
              <a:rPr lang="en-US"/>
              <a:t>below to insert picture</a:t>
            </a:r>
          </a:p>
        </p:txBody>
      </p:sp>
    </p:spTree>
    <p:extLst>
      <p:ext uri="{BB962C8B-B14F-4D97-AF65-F5344CB8AC3E}">
        <p14:creationId xmlns:p14="http://schemas.microsoft.com/office/powerpoint/2010/main" val="134565257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bullets only</a:t>
            </a:r>
            <a:br>
              <a:rPr lang="en-US"/>
            </a:br>
            <a:r>
              <a:rPr lang="en-US"/>
              <a:t>Click here to edit headline</a:t>
            </a:r>
          </a:p>
        </p:txBody>
      </p:sp>
      <p:sp>
        <p:nvSpPr>
          <p:cNvPr id="4" name="Content Placeholder 2"/>
          <p:cNvSpPr>
            <a:spLocks noGrp="1"/>
          </p:cNvSpPr>
          <p:nvPr>
            <p:ph idx="1" hasCustomPrompt="1"/>
          </p:nvPr>
        </p:nvSpPr>
        <p:spPr>
          <a:xfrm>
            <a:off x="594360" y="2286000"/>
            <a:ext cx="10972800" cy="3493363"/>
          </a:xfrm>
          <a:prstGeom prst="rect">
            <a:avLst/>
          </a:prstGeom>
        </p:spPr>
        <p:txBody>
          <a:bodyPr/>
          <a:lstStyle>
            <a:lvl1pPr>
              <a:spcBef>
                <a:spcPts val="0"/>
              </a:spcBef>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45712549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le picture or 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picture or graph only</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Picture Placeholder 8"/>
          <p:cNvSpPr>
            <a:spLocks noGrp="1"/>
          </p:cNvSpPr>
          <p:nvPr>
            <p:ph type="pic" sz="quarter" idx="14" hasCustomPrompt="1"/>
          </p:nvPr>
        </p:nvSpPr>
        <p:spPr>
          <a:xfrm>
            <a:off x="594360" y="2743200"/>
            <a:ext cx="10972800" cy="3187083"/>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a:t>Double click on icon below to insert picture</a:t>
            </a:r>
          </a:p>
        </p:txBody>
      </p:sp>
    </p:spTree>
    <p:extLst>
      <p:ext uri="{BB962C8B-B14F-4D97-AF65-F5344CB8AC3E}">
        <p14:creationId xmlns:p14="http://schemas.microsoft.com/office/powerpoint/2010/main" val="360855212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subhead and bullets</a:t>
            </a:r>
            <a:br>
              <a:rPr lang="en-US"/>
            </a:br>
            <a:r>
              <a:rPr lang="en-US"/>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6" name="Content Placeholder 2"/>
          <p:cNvSpPr>
            <a:spLocks noGrp="1"/>
          </p:cNvSpPr>
          <p:nvPr>
            <p:ph idx="13" hasCustomPrompt="1"/>
          </p:nvPr>
        </p:nvSpPr>
        <p:spPr>
          <a:xfrm>
            <a:off x="594360" y="2743200"/>
            <a:ext cx="10972800" cy="2991775"/>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303585178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subhead and paragraph</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Content Placeholder 2"/>
          <p:cNvSpPr>
            <a:spLocks noGrp="1"/>
          </p:cNvSpPr>
          <p:nvPr>
            <p:ph idx="13" hasCustomPrompt="1"/>
          </p:nvPr>
        </p:nvSpPr>
        <p:spPr>
          <a:xfrm>
            <a:off x="594360" y="2743201"/>
            <a:ext cx="10972800" cy="3055172"/>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paragraph.</a:t>
            </a:r>
          </a:p>
        </p:txBody>
      </p:sp>
    </p:spTree>
    <p:extLst>
      <p:ext uri="{BB962C8B-B14F-4D97-AF65-F5344CB8AC3E}">
        <p14:creationId xmlns:p14="http://schemas.microsoft.com/office/powerpoint/2010/main" val="61343205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5419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8807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dot logo with multiple lines blu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2BB4A30-4D49-4E1A-A7C2-17F3EFFC0BB7}"/>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10" name="Text Placeholder 8">
            <a:extLst>
              <a:ext uri="{FF2B5EF4-FFF2-40B4-BE49-F238E27FC236}">
                <a16:creationId xmlns:a16="http://schemas.microsoft.com/office/drawing/2014/main" id="{CFA96CC0-FA73-409E-BDB3-792260515579}"/>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13" name="Text Placeholder 12">
            <a:extLst>
              <a:ext uri="{FF2B5EF4-FFF2-40B4-BE49-F238E27FC236}">
                <a16:creationId xmlns:a16="http://schemas.microsoft.com/office/drawing/2014/main" id="{7C20B464-716E-4698-9B3D-1A376E0C53C9}"/>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dirty="0"/>
              <a:t>Title of presenter</a:t>
            </a:r>
          </a:p>
        </p:txBody>
      </p:sp>
      <p:sp>
        <p:nvSpPr>
          <p:cNvPr id="14" name="Text Placeholder 12">
            <a:extLst>
              <a:ext uri="{FF2B5EF4-FFF2-40B4-BE49-F238E27FC236}">
                <a16:creationId xmlns:a16="http://schemas.microsoft.com/office/drawing/2014/main" id="{E69BF635-658A-4A37-AE58-0A5EC012451D}"/>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dirty="0"/>
              <a:t>Name of presenter</a:t>
            </a:r>
          </a:p>
        </p:txBody>
      </p:sp>
      <p:sp>
        <p:nvSpPr>
          <p:cNvPr id="15" name="Text Placeholder 12">
            <a:extLst>
              <a:ext uri="{FF2B5EF4-FFF2-40B4-BE49-F238E27FC236}">
                <a16:creationId xmlns:a16="http://schemas.microsoft.com/office/drawing/2014/main" id="{FDEC16DC-671E-403F-97C5-513D784FD786}"/>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dirty="0"/>
              <a:t>Month Day, Year</a:t>
            </a:r>
          </a:p>
        </p:txBody>
      </p:sp>
    </p:spTree>
    <p:extLst>
      <p:ext uri="{BB962C8B-B14F-4D97-AF65-F5344CB8AC3E}">
        <p14:creationId xmlns:p14="http://schemas.microsoft.com/office/powerpoint/2010/main" val="400748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bullets only</a:t>
            </a:r>
            <a:br>
              <a:rPr lang="en-US"/>
            </a:br>
            <a:r>
              <a:rPr lang="en-US"/>
              <a:t>Click here to edit headline</a:t>
            </a:r>
          </a:p>
        </p:txBody>
      </p:sp>
      <p:sp>
        <p:nvSpPr>
          <p:cNvPr id="4" name="Content Placeholder 2"/>
          <p:cNvSpPr>
            <a:spLocks noGrp="1"/>
          </p:cNvSpPr>
          <p:nvPr>
            <p:ph idx="1" hasCustomPrompt="1"/>
          </p:nvPr>
        </p:nvSpPr>
        <p:spPr>
          <a:xfrm>
            <a:off x="594360" y="2286000"/>
            <a:ext cx="10972800" cy="3493363"/>
          </a:xfrm>
          <a:prstGeom prst="rect">
            <a:avLst/>
          </a:prstGeom>
        </p:spPr>
        <p:txBody>
          <a:bodyPr/>
          <a:lstStyle>
            <a:lvl1pPr>
              <a:spcBef>
                <a:spcPts val="0"/>
              </a:spcBef>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198136234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a:t>Presentation title line 1</a:t>
            </a:r>
            <a:br>
              <a:rPr lang="en-US"/>
            </a:br>
            <a:r>
              <a:rPr lang="en-US"/>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a:t>Logo 2 here</a:t>
            </a:r>
          </a:p>
        </p:txBody>
      </p:sp>
    </p:spTree>
    <p:extLst>
      <p:ext uri="{BB962C8B-B14F-4D97-AF65-F5344CB8AC3E}">
        <p14:creationId xmlns:p14="http://schemas.microsoft.com/office/powerpoint/2010/main" val="991432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59" y="2743201"/>
            <a:ext cx="5427299" cy="3116061"/>
          </a:xfrm>
          <a:prstGeom prst="rect">
            <a:avLst/>
          </a:prstGeom>
        </p:spPr>
        <p:txBody>
          <a:bodyPr/>
          <a:lstStyle>
            <a:lvl1pPr>
              <a:defRPr sz="3200" baseline="0">
                <a:solidFill>
                  <a:schemeClr val="bg1"/>
                </a:solidFill>
                <a:latin typeface="Arial Narrow" panose="020B0606020202030204" pitchFamily="34" charset="0"/>
              </a:defRPr>
            </a:lvl1pPr>
            <a:lvl2pPr marL="685800" indent="-2286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6" name="Picture Placeholder 8"/>
          <p:cNvSpPr>
            <a:spLocks noGrp="1"/>
          </p:cNvSpPr>
          <p:nvPr>
            <p:ph type="pic" sz="quarter" idx="14" hasCustomPrompt="1"/>
          </p:nvPr>
        </p:nvSpPr>
        <p:spPr>
          <a:xfrm>
            <a:off x="6329264" y="2743200"/>
            <a:ext cx="5237896" cy="311606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dirty="0"/>
              <a:t>Double click on icon </a:t>
            </a:r>
            <a:br>
              <a:rPr lang="en-US" dirty="0"/>
            </a:br>
            <a:r>
              <a:rPr lang="en-US" dirty="0"/>
              <a:t>below to insert picture</a:t>
            </a:r>
          </a:p>
        </p:txBody>
      </p:sp>
    </p:spTree>
    <p:extLst>
      <p:ext uri="{BB962C8B-B14F-4D97-AF65-F5344CB8AC3E}">
        <p14:creationId xmlns:p14="http://schemas.microsoft.com/office/powerpoint/2010/main" val="1424383316"/>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4" name="Content Placeholder 2"/>
          <p:cNvSpPr>
            <a:spLocks noGrp="1"/>
          </p:cNvSpPr>
          <p:nvPr>
            <p:ph idx="1" hasCustomPrompt="1"/>
          </p:nvPr>
        </p:nvSpPr>
        <p:spPr>
          <a:xfrm>
            <a:off x="594360" y="2286000"/>
            <a:ext cx="10972800" cy="3537751"/>
          </a:xfrm>
          <a:prstGeom prst="rect">
            <a:avLst/>
          </a:prstGeom>
        </p:spPr>
        <p:txBody>
          <a:bodyPr/>
          <a:lstStyle>
            <a:lvl1pPr>
              <a:spcBef>
                <a:spcPts val="0"/>
              </a:spcBef>
              <a:defRPr sz="3200" baseline="0">
                <a:solidFill>
                  <a:schemeClr val="bg1"/>
                </a:solidFill>
                <a:latin typeface="Arial Narrow" panose="020B0606020202030204" pitchFamily="34" charset="0"/>
              </a:defRPr>
            </a:lvl1pPr>
            <a:lvl2pPr marL="800100" indent="-3429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141920283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6" name="Content Placeholder 2"/>
          <p:cNvSpPr>
            <a:spLocks noGrp="1"/>
          </p:cNvSpPr>
          <p:nvPr>
            <p:ph idx="13" hasCustomPrompt="1"/>
          </p:nvPr>
        </p:nvSpPr>
        <p:spPr>
          <a:xfrm>
            <a:off x="594360" y="2743201"/>
            <a:ext cx="10972800" cy="3018408"/>
          </a:xfrm>
          <a:prstGeom prst="rect">
            <a:avLst/>
          </a:prstGeom>
        </p:spPr>
        <p:txBody>
          <a:bodyPr/>
          <a:lstStyle>
            <a:lvl1pPr>
              <a:defRPr sz="3200" baseline="0">
                <a:solidFill>
                  <a:schemeClr val="bg1"/>
                </a:solidFill>
                <a:latin typeface="Arial Narrow" panose="020B0606020202030204" pitchFamily="34" charset="0"/>
              </a:defRPr>
            </a:lvl1pPr>
            <a:lvl2pPr marL="685800" indent="-2286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269762992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xample: Picture or graph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Picture Placeholder 8"/>
          <p:cNvSpPr>
            <a:spLocks noGrp="1"/>
          </p:cNvSpPr>
          <p:nvPr>
            <p:ph type="pic" sz="quarter" idx="14" hasCustomPrompt="1"/>
          </p:nvPr>
        </p:nvSpPr>
        <p:spPr>
          <a:xfrm>
            <a:off x="594360" y="2743200"/>
            <a:ext cx="10972800" cy="3027285"/>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chemeClr val="bg1"/>
                </a:solidFill>
                <a:latin typeface="Arial Narrow" panose="020B0606020202030204" pitchFamily="34" charset="0"/>
              </a:defRPr>
            </a:lvl1pPr>
          </a:lstStyle>
          <a:p>
            <a:r>
              <a:rPr lang="en-US" dirty="0"/>
              <a:t>Double click on icon below to insert picture</a:t>
            </a:r>
          </a:p>
        </p:txBody>
      </p:sp>
    </p:spTree>
    <p:extLst>
      <p:ext uri="{BB962C8B-B14F-4D97-AF65-F5344CB8AC3E}">
        <p14:creationId xmlns:p14="http://schemas.microsoft.com/office/powerpoint/2010/main" val="183814145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master subhead</a:t>
            </a:r>
          </a:p>
        </p:txBody>
      </p:sp>
      <p:sp>
        <p:nvSpPr>
          <p:cNvPr id="5" name="Content Placeholder 2"/>
          <p:cNvSpPr>
            <a:spLocks noGrp="1"/>
          </p:cNvSpPr>
          <p:nvPr>
            <p:ph idx="13" hasCustomPrompt="1"/>
          </p:nvPr>
        </p:nvSpPr>
        <p:spPr>
          <a:xfrm>
            <a:off x="594360" y="2743200"/>
            <a:ext cx="10972800" cy="3027285"/>
          </a:xfrm>
          <a:prstGeom prst="rect">
            <a:avLst/>
          </a:prstGeom>
        </p:spPr>
        <p:txBody>
          <a:bodyPr/>
          <a:lstStyle>
            <a:lvl1pPr marL="0" indent="0">
              <a:lnSpc>
                <a:spcPts val="3100"/>
              </a:lnSpc>
              <a:buNone/>
              <a:defRPr baseline="0">
                <a:solidFill>
                  <a:schemeClr val="bg1"/>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Tree>
    <p:extLst>
      <p:ext uri="{BB962C8B-B14F-4D97-AF65-F5344CB8AC3E}">
        <p14:creationId xmlns:p14="http://schemas.microsoft.com/office/powerpoint/2010/main" val="234618860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ith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9269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picture and bullets</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Content Placeholder 2"/>
          <p:cNvSpPr>
            <a:spLocks noGrp="1"/>
          </p:cNvSpPr>
          <p:nvPr>
            <p:ph idx="13" hasCustomPrompt="1"/>
          </p:nvPr>
        </p:nvSpPr>
        <p:spPr>
          <a:xfrm>
            <a:off x="594359" y="2743201"/>
            <a:ext cx="5427299" cy="3116061"/>
          </a:xfrm>
          <a:prstGeom prst="rect">
            <a:avLst/>
          </a:prstGeom>
        </p:spPr>
        <p:txBody>
          <a:bodyPr/>
          <a:lstStyle>
            <a:lvl1pPr>
              <a:defRPr sz="3200" baseline="0">
                <a:solidFill>
                  <a:schemeClr val="bg1"/>
                </a:solidFill>
                <a:latin typeface="Arial Narrow" panose="020B0606020202030204" pitchFamily="34" charset="0"/>
              </a:defRPr>
            </a:lvl1pPr>
            <a:lvl2pPr marL="685800" indent="-2286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
        <p:nvSpPr>
          <p:cNvPr id="6" name="Picture Placeholder 8"/>
          <p:cNvSpPr>
            <a:spLocks noGrp="1"/>
          </p:cNvSpPr>
          <p:nvPr>
            <p:ph type="pic" sz="quarter" idx="14" hasCustomPrompt="1"/>
          </p:nvPr>
        </p:nvSpPr>
        <p:spPr>
          <a:xfrm>
            <a:off x="6329264" y="2743200"/>
            <a:ext cx="5237896" cy="311606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a:t>Double click on icon </a:t>
            </a:r>
            <a:br>
              <a:rPr lang="en-US"/>
            </a:br>
            <a:r>
              <a:rPr lang="en-US"/>
              <a:t>below to insert picture</a:t>
            </a:r>
          </a:p>
        </p:txBody>
      </p:sp>
    </p:spTree>
    <p:extLst>
      <p:ext uri="{BB962C8B-B14F-4D97-AF65-F5344CB8AC3E}">
        <p14:creationId xmlns:p14="http://schemas.microsoft.com/office/powerpoint/2010/main" val="118374221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bullets only</a:t>
            </a:r>
            <a:br>
              <a:rPr lang="en-US"/>
            </a:br>
            <a:r>
              <a:rPr lang="en-US"/>
              <a:t>Click here to edit headline</a:t>
            </a:r>
          </a:p>
        </p:txBody>
      </p:sp>
      <p:sp>
        <p:nvSpPr>
          <p:cNvPr id="4" name="Content Placeholder 2"/>
          <p:cNvSpPr>
            <a:spLocks noGrp="1"/>
          </p:cNvSpPr>
          <p:nvPr>
            <p:ph idx="1" hasCustomPrompt="1"/>
          </p:nvPr>
        </p:nvSpPr>
        <p:spPr>
          <a:xfrm>
            <a:off x="594360" y="2286000"/>
            <a:ext cx="10972800" cy="3537751"/>
          </a:xfrm>
          <a:prstGeom prst="rect">
            <a:avLst/>
          </a:prstGeom>
        </p:spPr>
        <p:txBody>
          <a:bodyPr/>
          <a:lstStyle>
            <a:lvl1pPr>
              <a:spcBef>
                <a:spcPts val="0"/>
              </a:spcBef>
              <a:defRPr sz="3200" baseline="0">
                <a:solidFill>
                  <a:schemeClr val="bg1"/>
                </a:solidFill>
                <a:latin typeface="Arial Narrow" panose="020B0606020202030204" pitchFamily="34" charset="0"/>
              </a:defRPr>
            </a:lvl1pPr>
            <a:lvl2pPr marL="800100" indent="-3429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368453607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subhead and bullets</a:t>
            </a:r>
            <a:br>
              <a:rPr lang="en-US"/>
            </a:br>
            <a:r>
              <a:rPr lang="en-US"/>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6" name="Content Placeholder 2"/>
          <p:cNvSpPr>
            <a:spLocks noGrp="1"/>
          </p:cNvSpPr>
          <p:nvPr>
            <p:ph idx="13" hasCustomPrompt="1"/>
          </p:nvPr>
        </p:nvSpPr>
        <p:spPr>
          <a:xfrm>
            <a:off x="594360" y="2743201"/>
            <a:ext cx="10972800" cy="3018408"/>
          </a:xfrm>
          <a:prstGeom prst="rect">
            <a:avLst/>
          </a:prstGeom>
        </p:spPr>
        <p:txBody>
          <a:bodyPr/>
          <a:lstStyle>
            <a:lvl1pPr>
              <a:defRPr sz="3200" baseline="0">
                <a:solidFill>
                  <a:schemeClr val="bg1"/>
                </a:solidFill>
                <a:latin typeface="Arial Narrow" panose="020B0606020202030204" pitchFamily="34" charset="0"/>
              </a:defRPr>
            </a:lvl1pPr>
            <a:lvl2pPr marL="685800" indent="-2286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366287092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picture and bullets</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Content Placeholder 2"/>
          <p:cNvSpPr>
            <a:spLocks noGrp="1"/>
          </p:cNvSpPr>
          <p:nvPr>
            <p:ph idx="13" hasCustomPrompt="1"/>
          </p:nvPr>
        </p:nvSpPr>
        <p:spPr>
          <a:xfrm>
            <a:off x="594359" y="2743200"/>
            <a:ext cx="5427299" cy="3080551"/>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00200" indent="-22860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
        <p:nvSpPr>
          <p:cNvPr id="6" name="Picture Placeholder 8"/>
          <p:cNvSpPr>
            <a:spLocks noGrp="1"/>
          </p:cNvSpPr>
          <p:nvPr>
            <p:ph type="pic" sz="quarter" idx="14" hasCustomPrompt="1"/>
          </p:nvPr>
        </p:nvSpPr>
        <p:spPr>
          <a:xfrm>
            <a:off x="6329264" y="2743200"/>
            <a:ext cx="5237896" cy="3080551"/>
          </a:xfrm>
          <a:prstGeom prst="rect">
            <a:avLst/>
          </a:prstGeom>
          <a:effectLst>
            <a:outerShdw blurRad="889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a:t>Double click on icon </a:t>
            </a:r>
            <a:br>
              <a:rPr lang="en-US"/>
            </a:br>
            <a:r>
              <a:rPr lang="en-US"/>
              <a:t>below to insert picture</a:t>
            </a:r>
          </a:p>
        </p:txBody>
      </p:sp>
    </p:spTree>
    <p:extLst>
      <p:ext uri="{BB962C8B-B14F-4D97-AF65-F5344CB8AC3E}">
        <p14:creationId xmlns:p14="http://schemas.microsoft.com/office/powerpoint/2010/main" val="35206832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xample: Picture or graph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picture or graph only</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Picture Placeholder 8"/>
          <p:cNvSpPr>
            <a:spLocks noGrp="1"/>
          </p:cNvSpPr>
          <p:nvPr>
            <p:ph type="pic" sz="quarter" idx="14" hasCustomPrompt="1"/>
          </p:nvPr>
        </p:nvSpPr>
        <p:spPr>
          <a:xfrm>
            <a:off x="594360" y="2743200"/>
            <a:ext cx="10972800" cy="3027285"/>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chemeClr val="bg1"/>
                </a:solidFill>
                <a:latin typeface="Arial Narrow" panose="020B0606020202030204" pitchFamily="34" charset="0"/>
              </a:defRPr>
            </a:lvl1pPr>
          </a:lstStyle>
          <a:p>
            <a:r>
              <a:rPr lang="en-US"/>
              <a:t>Double click on icon below to insert picture</a:t>
            </a:r>
          </a:p>
        </p:txBody>
      </p:sp>
    </p:spTree>
    <p:extLst>
      <p:ext uri="{BB962C8B-B14F-4D97-AF65-F5344CB8AC3E}">
        <p14:creationId xmlns:p14="http://schemas.microsoft.com/office/powerpoint/2010/main" val="18340615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subhead and paragraph</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subhead</a:t>
            </a:r>
          </a:p>
        </p:txBody>
      </p:sp>
      <p:sp>
        <p:nvSpPr>
          <p:cNvPr id="5" name="Content Placeholder 2"/>
          <p:cNvSpPr>
            <a:spLocks noGrp="1"/>
          </p:cNvSpPr>
          <p:nvPr>
            <p:ph idx="13" hasCustomPrompt="1"/>
          </p:nvPr>
        </p:nvSpPr>
        <p:spPr>
          <a:xfrm>
            <a:off x="594360" y="2743200"/>
            <a:ext cx="10972800" cy="3027285"/>
          </a:xfrm>
          <a:prstGeom prst="rect">
            <a:avLst/>
          </a:prstGeom>
        </p:spPr>
        <p:txBody>
          <a:bodyPr/>
          <a:lstStyle>
            <a:lvl1pPr marL="0" indent="0">
              <a:lnSpc>
                <a:spcPts val="3100"/>
              </a:lnSpc>
              <a:buNone/>
              <a:defRPr baseline="0">
                <a:solidFill>
                  <a:schemeClr val="bg1"/>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paragraph.</a:t>
            </a:r>
          </a:p>
        </p:txBody>
      </p:sp>
    </p:spTree>
    <p:extLst>
      <p:ext uri="{BB962C8B-B14F-4D97-AF65-F5344CB8AC3E}">
        <p14:creationId xmlns:p14="http://schemas.microsoft.com/office/powerpoint/2010/main" val="80807591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with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2032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94361"/>
            <a:ext cx="105156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bullets only</a:t>
            </a:r>
            <a:br>
              <a:rPr lang="en-US"/>
            </a:br>
            <a:r>
              <a:rPr lang="en-US"/>
              <a:t>Click here to edit headline</a:t>
            </a:r>
          </a:p>
        </p:txBody>
      </p:sp>
      <p:sp>
        <p:nvSpPr>
          <p:cNvPr id="3" name="Content Placeholder 2"/>
          <p:cNvSpPr>
            <a:spLocks noGrp="1"/>
          </p:cNvSpPr>
          <p:nvPr>
            <p:ph idx="1" hasCustomPrompt="1"/>
          </p:nvPr>
        </p:nvSpPr>
        <p:spPr>
          <a:xfrm>
            <a:off x="838200" y="2286000"/>
            <a:ext cx="105156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309163337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a:t>Presentation title line 1</a:t>
            </a:r>
            <a:br>
              <a:rPr lang="en-US"/>
            </a:br>
            <a:r>
              <a:rPr lang="en-US"/>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a:t>Name of conference or event</a:t>
            </a:r>
            <a:br>
              <a:rPr lang="en-US"/>
            </a:br>
            <a:r>
              <a:rPr lang="en-US"/>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a:t>Logo 2 here</a:t>
            </a:r>
          </a:p>
        </p:txBody>
      </p:sp>
    </p:spTree>
    <p:extLst>
      <p:ext uri="{BB962C8B-B14F-4D97-AF65-F5344CB8AC3E}">
        <p14:creationId xmlns:p14="http://schemas.microsoft.com/office/powerpoint/2010/main" val="3756843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2D0BBB-555C-FA0C-7E97-D989529C3CE3}"/>
              </a:ext>
            </a:extLst>
          </p:cNvPr>
          <p:cNvSpPr>
            <a:spLocks noGrp="1"/>
          </p:cNvSpPr>
          <p:nvPr>
            <p:ph type="title"/>
          </p:nvPr>
        </p:nvSpPr>
        <p:spPr>
          <a:xfrm>
            <a:off x="1428750" y="566021"/>
            <a:ext cx="9334500" cy="480131"/>
          </a:xfrm>
          <a:noFill/>
        </p:spPr>
        <p:txBody>
          <a:bodyPr wrap="square" rtlCol="0">
            <a:spAutoFit/>
          </a:bodyPr>
          <a:lstStyle>
            <a:lvl1pPr algn="ctr">
              <a:defRPr lang="en-IN" sz="2800" b="1">
                <a:ea typeface="+mn-ea"/>
                <a:cs typeface="+mn-cs"/>
              </a:defRPr>
            </a:lvl1pPr>
          </a:lstStyle>
          <a:p>
            <a:pPr marL="0" lvl="0" algn="ctr"/>
            <a:r>
              <a:rPr lang="en-US" dirty="0"/>
              <a:t>Click to edit Master title style</a:t>
            </a:r>
            <a:endParaRPr lang="en-IN" dirty="0"/>
          </a:p>
        </p:txBody>
      </p:sp>
    </p:spTree>
    <p:extLst>
      <p:ext uri="{BB962C8B-B14F-4D97-AF65-F5344CB8AC3E}">
        <p14:creationId xmlns:p14="http://schemas.microsoft.com/office/powerpoint/2010/main" val="1651308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94361"/>
            <a:ext cx="105156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a:t>Example: bullets only</a:t>
            </a:r>
            <a:br>
              <a:rPr lang="en-US"/>
            </a:br>
            <a:r>
              <a:rPr lang="en-US"/>
              <a:t>Click here to edit headline</a:t>
            </a:r>
          </a:p>
        </p:txBody>
      </p:sp>
      <p:sp>
        <p:nvSpPr>
          <p:cNvPr id="3" name="Content Placeholder 2"/>
          <p:cNvSpPr>
            <a:spLocks noGrp="1"/>
          </p:cNvSpPr>
          <p:nvPr>
            <p:ph idx="1" hasCustomPrompt="1"/>
          </p:nvPr>
        </p:nvSpPr>
        <p:spPr>
          <a:xfrm>
            <a:off x="838200" y="2286000"/>
            <a:ext cx="105156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248966943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picture and bullets</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Content Placeholder 2"/>
          <p:cNvSpPr>
            <a:spLocks noGrp="1"/>
          </p:cNvSpPr>
          <p:nvPr>
            <p:ph idx="13" hasCustomPrompt="1"/>
          </p:nvPr>
        </p:nvSpPr>
        <p:spPr>
          <a:xfrm>
            <a:off x="594359" y="2743201"/>
            <a:ext cx="5427299" cy="3116061"/>
          </a:xfrm>
          <a:prstGeom prst="rect">
            <a:avLst/>
          </a:prstGeom>
        </p:spPr>
        <p:txBody>
          <a:bodyPr/>
          <a:lstStyle>
            <a:lvl1pPr>
              <a:defRPr sz="3200" baseline="0">
                <a:solidFill>
                  <a:schemeClr val="bg1"/>
                </a:solidFill>
                <a:latin typeface="Arial Narrow" panose="020B0606020202030204" pitchFamily="34" charset="0"/>
              </a:defRPr>
            </a:lvl1pPr>
            <a:lvl2pPr marL="685800" indent="-2286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
        <p:nvSpPr>
          <p:cNvPr id="6" name="Picture Placeholder 8"/>
          <p:cNvSpPr>
            <a:spLocks noGrp="1"/>
          </p:cNvSpPr>
          <p:nvPr>
            <p:ph type="pic" sz="quarter" idx="14" hasCustomPrompt="1"/>
          </p:nvPr>
        </p:nvSpPr>
        <p:spPr>
          <a:xfrm>
            <a:off x="6329264" y="2743200"/>
            <a:ext cx="5237896" cy="311606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a:t>Double click on icon </a:t>
            </a:r>
            <a:br>
              <a:rPr lang="en-US"/>
            </a:br>
            <a:r>
              <a:rPr lang="en-US"/>
              <a:t>below to insert picture</a:t>
            </a:r>
          </a:p>
        </p:txBody>
      </p:sp>
    </p:spTree>
    <p:extLst>
      <p:ext uri="{BB962C8B-B14F-4D97-AF65-F5344CB8AC3E}">
        <p14:creationId xmlns:p14="http://schemas.microsoft.com/office/powerpoint/2010/main" val="365081119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bullets only</a:t>
            </a:r>
            <a:br>
              <a:rPr lang="en-US"/>
            </a:br>
            <a:r>
              <a:rPr lang="en-US"/>
              <a:t>Click here to edit headline</a:t>
            </a:r>
          </a:p>
        </p:txBody>
      </p:sp>
      <p:sp>
        <p:nvSpPr>
          <p:cNvPr id="4" name="Content Placeholder 2"/>
          <p:cNvSpPr>
            <a:spLocks noGrp="1"/>
          </p:cNvSpPr>
          <p:nvPr>
            <p:ph idx="1" hasCustomPrompt="1"/>
          </p:nvPr>
        </p:nvSpPr>
        <p:spPr>
          <a:xfrm>
            <a:off x="594360" y="2286000"/>
            <a:ext cx="10972800" cy="3537751"/>
          </a:xfrm>
          <a:prstGeom prst="rect">
            <a:avLst/>
          </a:prstGeom>
        </p:spPr>
        <p:txBody>
          <a:bodyPr/>
          <a:lstStyle>
            <a:lvl1pPr>
              <a:spcBef>
                <a:spcPts val="0"/>
              </a:spcBef>
              <a:defRPr sz="3200" baseline="0">
                <a:solidFill>
                  <a:schemeClr val="bg1"/>
                </a:solidFill>
                <a:latin typeface="Arial Narrow" panose="020B0606020202030204" pitchFamily="34" charset="0"/>
              </a:defRPr>
            </a:lvl1pPr>
            <a:lvl2pPr marL="800100" indent="-3429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191974563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subhead and bullets</a:t>
            </a:r>
            <a:br>
              <a:rPr lang="en-US"/>
            </a:br>
            <a:r>
              <a:rPr lang="en-US"/>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6" name="Content Placeholder 2"/>
          <p:cNvSpPr>
            <a:spLocks noGrp="1"/>
          </p:cNvSpPr>
          <p:nvPr>
            <p:ph idx="13" hasCustomPrompt="1"/>
          </p:nvPr>
        </p:nvSpPr>
        <p:spPr>
          <a:xfrm>
            <a:off x="594360" y="2743201"/>
            <a:ext cx="10972800" cy="3018408"/>
          </a:xfrm>
          <a:prstGeom prst="rect">
            <a:avLst/>
          </a:prstGeom>
        </p:spPr>
        <p:txBody>
          <a:bodyPr/>
          <a:lstStyle>
            <a:lvl1pPr>
              <a:defRPr sz="3200" baseline="0">
                <a:solidFill>
                  <a:schemeClr val="bg1"/>
                </a:solidFill>
                <a:latin typeface="Arial Narrow" panose="020B0606020202030204" pitchFamily="34" charset="0"/>
              </a:defRPr>
            </a:lvl1pPr>
            <a:lvl2pPr marL="685800" indent="-228600">
              <a:buFont typeface="Wingdings" panose="05000000000000000000" pitchFamily="2" charset="2"/>
              <a:buChar char="§"/>
              <a:defRPr sz="2800" baseline="0">
                <a:solidFill>
                  <a:srgbClr val="FFD966"/>
                </a:solidFill>
                <a:latin typeface="Arial Narrow" panose="020B0606020202030204" pitchFamily="34" charset="0"/>
              </a:defRPr>
            </a:lvl2pPr>
            <a:lvl3pPr>
              <a:defRPr sz="2400" baseline="0">
                <a:solidFill>
                  <a:schemeClr val="bg1"/>
                </a:solidFill>
                <a:latin typeface="Arial Narrow" panose="020B0606020202030204" pitchFamily="34" charset="0"/>
              </a:defRPr>
            </a:lvl3pPr>
            <a:lvl4pPr marL="1600200" indent="-228600">
              <a:buFont typeface="Wingdings" panose="05000000000000000000" pitchFamily="2" charset="2"/>
              <a:buChar char="§"/>
              <a:defRPr sz="2200" baseline="0">
                <a:solidFill>
                  <a:srgbClr val="FFD966"/>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a:t>Click here to edit bullet 1</a:t>
            </a:r>
          </a:p>
          <a:p>
            <a:pPr lvl="1"/>
            <a:r>
              <a:rPr lang="en-US"/>
              <a:t>Click here to edit bullet 2</a:t>
            </a:r>
          </a:p>
          <a:p>
            <a:pPr lvl="2"/>
            <a:r>
              <a:rPr lang="en-US"/>
              <a:t>Click here to edit bullet 3</a:t>
            </a:r>
          </a:p>
          <a:p>
            <a:pPr lvl="3"/>
            <a:r>
              <a:rPr lang="en-US"/>
              <a:t>Click here to edit bullet 4</a:t>
            </a:r>
          </a:p>
        </p:txBody>
      </p:sp>
    </p:spTree>
    <p:extLst>
      <p:ext uri="{BB962C8B-B14F-4D97-AF65-F5344CB8AC3E}">
        <p14:creationId xmlns:p14="http://schemas.microsoft.com/office/powerpoint/2010/main" val="341758500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Picture or graph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a:t>Example: picture or graph only</a:t>
            </a:r>
            <a:br>
              <a:rPr lang="en-US"/>
            </a:br>
            <a:r>
              <a:rPr lang="en-US"/>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FFD966"/>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subhead</a:t>
            </a:r>
          </a:p>
        </p:txBody>
      </p:sp>
      <p:sp>
        <p:nvSpPr>
          <p:cNvPr id="5" name="Picture Placeholder 8"/>
          <p:cNvSpPr>
            <a:spLocks noGrp="1"/>
          </p:cNvSpPr>
          <p:nvPr>
            <p:ph type="pic" sz="quarter" idx="14" hasCustomPrompt="1"/>
          </p:nvPr>
        </p:nvSpPr>
        <p:spPr>
          <a:xfrm>
            <a:off x="594360" y="2743200"/>
            <a:ext cx="10972800" cy="3027285"/>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chemeClr val="bg1"/>
                </a:solidFill>
                <a:latin typeface="Arial Narrow" panose="020B0606020202030204" pitchFamily="34" charset="0"/>
              </a:defRPr>
            </a:lvl1pPr>
          </a:lstStyle>
          <a:p>
            <a:r>
              <a:rPr lang="en-US"/>
              <a:t>Double click on icon below to insert picture</a:t>
            </a:r>
          </a:p>
        </p:txBody>
      </p:sp>
    </p:spTree>
    <p:extLst>
      <p:ext uri="{BB962C8B-B14F-4D97-AF65-F5344CB8AC3E}">
        <p14:creationId xmlns:p14="http://schemas.microsoft.com/office/powerpoint/2010/main" val="145873860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theme" Target="../theme/theme1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theme" Target="../theme/theme1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theme" Target="../theme/theme9.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bottom-blue-band">
            <a:extLst>
              <a:ext uri="{FF2B5EF4-FFF2-40B4-BE49-F238E27FC236}">
                <a16:creationId xmlns:a16="http://schemas.microsoft.com/office/drawing/2014/main" id="{6E4AECF4-3352-4E58-8D68-72E893E13C41}"/>
              </a:ext>
            </a:extLst>
          </p:cNvPr>
          <p:cNvSpPr/>
          <p:nvPr userDrawn="1"/>
        </p:nvSpPr>
        <p:spPr>
          <a:xfrm>
            <a:off x="0" y="0"/>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41024B5-58D6-4BAB-827C-0BBE167D74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900" y="403521"/>
            <a:ext cx="1600200" cy="1600200"/>
          </a:xfrm>
          <a:prstGeom prst="rect">
            <a:avLst/>
          </a:prstGeom>
          <a:effectLst/>
        </p:spPr>
      </p:pic>
    </p:spTree>
    <p:extLst>
      <p:ext uri="{BB962C8B-B14F-4D97-AF65-F5344CB8AC3E}">
        <p14:creationId xmlns:p14="http://schemas.microsoft.com/office/powerpoint/2010/main" val="446223423"/>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699" r:id="rId3"/>
    <p:sldLayoutId id="2147483700" r:id="rId4"/>
    <p:sldLayoutId id="2147483701"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ottom-gray-band">
            <a:extLst>
              <a:ext uri="{FF2B5EF4-FFF2-40B4-BE49-F238E27FC236}">
                <a16:creationId xmlns:a16="http://schemas.microsoft.com/office/drawing/2014/main" id="{E013839C-D24C-4F7D-B128-E207CE572FAE}"/>
              </a:ext>
            </a:extLst>
          </p:cNvPr>
          <p:cNvSpPr>
            <a:spLocks noChangeAspect="1"/>
          </p:cNvSpPr>
          <p:nvPr userDrawn="1"/>
        </p:nvSpPr>
        <p:spPr>
          <a:xfrm>
            <a:off x="-8878" y="-9939"/>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477392754"/>
      </p:ext>
    </p:extLst>
  </p:cSld>
  <p:clrMap bg1="lt1" tx1="dk1" bg2="lt2" tx2="dk2" accent1="accent1" accent2="accent2" accent3="accent3" accent4="accent4" accent5="accent5" accent6="accent6" hlink="hlink" folHlink="folHlink"/>
  <p:sldLayoutIdLst>
    <p:sldLayoutId id="2147483679" r:id="rId1"/>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bottom-blue-band">
            <a:extLst>
              <a:ext uri="{FF2B5EF4-FFF2-40B4-BE49-F238E27FC236}">
                <a16:creationId xmlns:a16="http://schemas.microsoft.com/office/drawing/2014/main" id="{6E4AECF4-3352-4E58-8D68-72E893E13C41}"/>
              </a:ext>
            </a:extLst>
          </p:cNvPr>
          <p:cNvSpPr/>
          <p:nvPr userDrawn="1"/>
        </p:nvSpPr>
        <p:spPr>
          <a:xfrm>
            <a:off x="0" y="0"/>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41024B5-58D6-4BAB-827C-0BBE167D74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95900" y="403521"/>
            <a:ext cx="1600200" cy="1600200"/>
          </a:xfrm>
          <a:prstGeom prst="rect">
            <a:avLst/>
          </a:prstGeom>
          <a:effectLst/>
        </p:spPr>
      </p:pic>
    </p:spTree>
    <p:extLst>
      <p:ext uri="{BB962C8B-B14F-4D97-AF65-F5344CB8AC3E}">
        <p14:creationId xmlns:p14="http://schemas.microsoft.com/office/powerpoint/2010/main" val="2930706072"/>
      </p:ext>
    </p:extLst>
  </p:cSld>
  <p:clrMap bg1="lt1" tx1="dk1" bg2="lt2" tx2="dk2" accent1="accent1" accent2="accent2" accent3="accent3" accent4="accent4" accent5="accent5" accent6="accent6" hlink="hlink" folHlink="folHlink"/>
  <p:sldLayoutIdLst>
    <p:sldLayoutId id="2147483705" r:id="rId1"/>
    <p:sldLayoutId id="2147483715"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bottom-blue-band">
            <a:extLst>
              <a:ext uri="{FF2B5EF4-FFF2-40B4-BE49-F238E27FC236}">
                <a16:creationId xmlns:a16="http://schemas.microsoft.com/office/drawing/2014/main" id="{2B39EF84-5D93-476F-A94F-24222FC64923}"/>
              </a:ext>
            </a:extLst>
          </p:cNvPr>
          <p:cNvSpPr/>
          <p:nvPr userDrawn="1"/>
        </p:nvSpPr>
        <p:spPr>
          <a:xfrm>
            <a:off x="0" y="0"/>
            <a:ext cx="12192000" cy="6858000"/>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bottom-blue-band">
            <a:extLst>
              <a:ext uri="{FF2B5EF4-FFF2-40B4-BE49-F238E27FC236}">
                <a16:creationId xmlns:a16="http://schemas.microsoft.com/office/drawing/2014/main" id="{EAA87F06-BF73-4395-A786-E8D73FBE20A3}"/>
              </a:ext>
            </a:extLst>
          </p:cNvPr>
          <p:cNvSpPr/>
          <p:nvPr userDrawn="1"/>
        </p:nvSpPr>
        <p:spPr>
          <a:xfrm>
            <a:off x="0" y="6053058"/>
            <a:ext cx="12192000" cy="807398"/>
          </a:xfrm>
          <a:prstGeom prst="rect">
            <a:avLst/>
          </a:prstGeom>
          <a:solidFill>
            <a:srgbClr val="1E384B">
              <a:alpha val="6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descr="Icon&#10;&#10;Description automatically generated with medium confidence">
            <a:extLst>
              <a:ext uri="{FF2B5EF4-FFF2-40B4-BE49-F238E27FC236}">
                <a16:creationId xmlns:a16="http://schemas.microsoft.com/office/drawing/2014/main" id="{14B66553-85A3-4DD9-9DBE-FC1019B25AF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8052" y="6283877"/>
            <a:ext cx="5313548" cy="359706"/>
          </a:xfrm>
          <a:prstGeom prst="rect">
            <a:avLst/>
          </a:prstGeom>
        </p:spPr>
      </p:pic>
      <p:pic>
        <p:nvPicPr>
          <p:cNvPr id="6" name="red-white-dot-logo">
            <a:extLst>
              <a:ext uri="{FF2B5EF4-FFF2-40B4-BE49-F238E27FC236}">
                <a16:creationId xmlns:a16="http://schemas.microsoft.com/office/drawing/2014/main" id="{4805F177-F5E3-477C-A33B-D230F4EB8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6181666"/>
            <a:ext cx="621792" cy="621792"/>
          </a:xfrm>
          <a:prstGeom prst="rect">
            <a:avLst/>
          </a:prstGeom>
          <a:ln>
            <a:noFill/>
          </a:ln>
          <a:effectLst/>
        </p:spPr>
      </p:pic>
    </p:spTree>
    <p:extLst>
      <p:ext uri="{BB962C8B-B14F-4D97-AF65-F5344CB8AC3E}">
        <p14:creationId xmlns:p14="http://schemas.microsoft.com/office/powerpoint/2010/main" val="83124380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bottom-blue-band">
            <a:extLst>
              <a:ext uri="{FF2B5EF4-FFF2-40B4-BE49-F238E27FC236}">
                <a16:creationId xmlns:a16="http://schemas.microsoft.com/office/drawing/2014/main" id="{2B39EF84-5D93-476F-A94F-24222FC64923}"/>
              </a:ext>
            </a:extLst>
          </p:cNvPr>
          <p:cNvSpPr/>
          <p:nvPr userDrawn="1"/>
        </p:nvSpPr>
        <p:spPr>
          <a:xfrm>
            <a:off x="0" y="0"/>
            <a:ext cx="12192000" cy="6858000"/>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bottom-blue-band">
            <a:extLst>
              <a:ext uri="{FF2B5EF4-FFF2-40B4-BE49-F238E27FC236}">
                <a16:creationId xmlns:a16="http://schemas.microsoft.com/office/drawing/2014/main" id="{EAA87F06-BF73-4395-A786-E8D73FBE20A3}"/>
              </a:ext>
            </a:extLst>
          </p:cNvPr>
          <p:cNvSpPr/>
          <p:nvPr userDrawn="1"/>
        </p:nvSpPr>
        <p:spPr>
          <a:xfrm>
            <a:off x="0" y="6053058"/>
            <a:ext cx="12192000" cy="807398"/>
          </a:xfrm>
          <a:prstGeom prst="rect">
            <a:avLst/>
          </a:prstGeom>
          <a:solidFill>
            <a:srgbClr val="1E384B">
              <a:alpha val="6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descr="Icon&#10;&#10;Description automatically generated with medium confidence">
            <a:extLst>
              <a:ext uri="{FF2B5EF4-FFF2-40B4-BE49-F238E27FC236}">
                <a16:creationId xmlns:a16="http://schemas.microsoft.com/office/drawing/2014/main" id="{14B66553-85A3-4DD9-9DBE-FC1019B25AF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38052" y="6283877"/>
            <a:ext cx="5313548" cy="359706"/>
          </a:xfrm>
          <a:prstGeom prst="rect">
            <a:avLst/>
          </a:prstGeom>
        </p:spPr>
      </p:pic>
      <p:pic>
        <p:nvPicPr>
          <p:cNvPr id="6" name="red-white-dot-logo">
            <a:extLst>
              <a:ext uri="{FF2B5EF4-FFF2-40B4-BE49-F238E27FC236}">
                <a16:creationId xmlns:a16="http://schemas.microsoft.com/office/drawing/2014/main" id="{4805F177-F5E3-477C-A33B-D230F4EB871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8600" y="6181666"/>
            <a:ext cx="621792" cy="621792"/>
          </a:xfrm>
          <a:prstGeom prst="rect">
            <a:avLst/>
          </a:prstGeom>
          <a:ln>
            <a:noFill/>
          </a:ln>
          <a:effectLst/>
        </p:spPr>
      </p:pic>
    </p:spTree>
    <p:extLst>
      <p:ext uri="{BB962C8B-B14F-4D97-AF65-F5344CB8AC3E}">
        <p14:creationId xmlns:p14="http://schemas.microsoft.com/office/powerpoint/2010/main" val="133027434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bottom-blue-band">
            <a:extLst>
              <a:ext uri="{FF2B5EF4-FFF2-40B4-BE49-F238E27FC236}">
                <a16:creationId xmlns:a16="http://schemas.microsoft.com/office/drawing/2014/main" id="{2B39EF84-5D93-476F-A94F-24222FC64923}"/>
              </a:ext>
            </a:extLst>
          </p:cNvPr>
          <p:cNvSpPr/>
          <p:nvPr userDrawn="1"/>
        </p:nvSpPr>
        <p:spPr>
          <a:xfrm>
            <a:off x="0" y="0"/>
            <a:ext cx="12192000" cy="6858000"/>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bottom-blue-band">
            <a:extLst>
              <a:ext uri="{FF2B5EF4-FFF2-40B4-BE49-F238E27FC236}">
                <a16:creationId xmlns:a16="http://schemas.microsoft.com/office/drawing/2014/main" id="{EAA87F06-BF73-4395-A786-E8D73FBE20A3}"/>
              </a:ext>
            </a:extLst>
          </p:cNvPr>
          <p:cNvSpPr/>
          <p:nvPr userDrawn="1"/>
        </p:nvSpPr>
        <p:spPr>
          <a:xfrm>
            <a:off x="0" y="6053058"/>
            <a:ext cx="12192000" cy="807398"/>
          </a:xfrm>
          <a:prstGeom prst="rect">
            <a:avLst/>
          </a:prstGeom>
          <a:solidFill>
            <a:srgbClr val="1E384B">
              <a:alpha val="6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descr="Icon&#10;&#10;Description automatically generated with medium confidence">
            <a:extLst>
              <a:ext uri="{FF2B5EF4-FFF2-40B4-BE49-F238E27FC236}">
                <a16:creationId xmlns:a16="http://schemas.microsoft.com/office/drawing/2014/main" id="{14B66553-85A3-4DD9-9DBE-FC1019B25AF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38052" y="6283877"/>
            <a:ext cx="5313548" cy="359706"/>
          </a:xfrm>
          <a:prstGeom prst="rect">
            <a:avLst/>
          </a:prstGeom>
        </p:spPr>
      </p:pic>
      <p:pic>
        <p:nvPicPr>
          <p:cNvPr id="6" name="red-white-dot-logo">
            <a:extLst>
              <a:ext uri="{FF2B5EF4-FFF2-40B4-BE49-F238E27FC236}">
                <a16:creationId xmlns:a16="http://schemas.microsoft.com/office/drawing/2014/main" id="{4805F177-F5E3-477C-A33B-D230F4EB871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8600" y="6181666"/>
            <a:ext cx="621792" cy="621792"/>
          </a:xfrm>
          <a:prstGeom prst="rect">
            <a:avLst/>
          </a:prstGeom>
          <a:ln>
            <a:noFill/>
          </a:ln>
          <a:effectLst/>
        </p:spPr>
      </p:pic>
    </p:spTree>
    <p:extLst>
      <p:ext uri="{BB962C8B-B14F-4D97-AF65-F5344CB8AC3E}">
        <p14:creationId xmlns:p14="http://schemas.microsoft.com/office/powerpoint/2010/main" val="3024789820"/>
      </p:ext>
    </p:extLst>
  </p:cSld>
  <p:clrMap bg1="lt1" tx1="dk1" bg2="lt2" tx2="dk2" accent1="accent1" accent2="accent2" accent3="accent3" accent4="accent4" accent5="accent5" accent6="accent6" hlink="hlink" folHlink="folHlink"/>
  <p:sldLayoutIdLst>
    <p:sldLayoutId id="2147483653" r:id="rId1"/>
    <p:sldLayoutId id="2147483650" r:id="rId2"/>
    <p:sldLayoutId id="2147483651" r:id="rId3"/>
    <p:sldLayoutId id="2147483654" r:id="rId4"/>
    <p:sldLayoutId id="2147483652" r:id="rId5"/>
    <p:sldLayoutId id="2147483662" r:id="rId6"/>
    <p:sldLayoutId id="2147483702" r:id="rId7"/>
    <p:sldLayoutId id="2147483703" r:id="rId8"/>
    <p:sldLayoutId id="2147483726" r:id="rId9"/>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1E55E5-42DA-4CD3-B807-BB79F70BBB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52563" cy="6890273"/>
          </a:xfrm>
          <a:prstGeom prst="rect">
            <a:avLst/>
          </a:prstGeom>
        </p:spPr>
      </p:pic>
      <p:sp>
        <p:nvSpPr>
          <p:cNvPr id="3" name="bottom-blue-band">
            <a:extLst>
              <a:ext uri="{FF2B5EF4-FFF2-40B4-BE49-F238E27FC236}">
                <a16:creationId xmlns:a16="http://schemas.microsoft.com/office/drawing/2014/main" id="{3FD157BE-396F-4442-A841-88226B27E6D7}"/>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988399"/>
      </p:ext>
    </p:extLst>
  </p:cSld>
  <p:clrMap bg1="lt1" tx1="dk1" bg2="lt2" tx2="dk2" accent1="accent1" accent2="accent2" accent3="accent3" accent4="accent4" accent5="accent5" accent6="accent6" hlink="hlink" folHlink="folHlink"/>
  <p:sldLayoutIdLst>
    <p:sldLayoutId id="214748369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ottom-blue-band">
            <a:extLst>
              <a:ext uri="{FF2B5EF4-FFF2-40B4-BE49-F238E27FC236}">
                <a16:creationId xmlns:a16="http://schemas.microsoft.com/office/drawing/2014/main" id="{832469CB-5E78-4509-A575-3C6C8E0887F5}"/>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064264"/>
      </p:ext>
    </p:extLst>
  </p:cSld>
  <p:clrMap bg1="lt1" tx1="dk1" bg2="lt2" tx2="dk2" accent1="accent1" accent2="accent2" accent3="accent3" accent4="accent4" accent5="accent5" accent6="accent6" hlink="hlink" folHlink="folHlink"/>
  <p:sldLayoutIdLst>
    <p:sldLayoutId id="2147483671" r:id="rId1"/>
    <p:sldLayoutId id="2147483714" r:id="rId2"/>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bottom-gray-band">
            <a:extLst>
              <a:ext uri="{FF2B5EF4-FFF2-40B4-BE49-F238E27FC236}">
                <a16:creationId xmlns:a16="http://schemas.microsoft.com/office/drawing/2014/main" id="{90960825-3252-43F0-A755-670ABD161C16}"/>
              </a:ext>
            </a:extLst>
          </p:cNvPr>
          <p:cNvSpPr>
            <a:spLocks noChangeAspect="1"/>
          </p:cNvSpPr>
          <p:nvPr userDrawn="1"/>
        </p:nvSpPr>
        <p:spPr>
          <a:xfrm>
            <a:off x="0" y="-9144"/>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5739E91-6C5E-48DE-B11E-A3403681A5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560" y="718073"/>
            <a:ext cx="3200400" cy="3200400"/>
          </a:xfrm>
          <a:prstGeom prst="rect">
            <a:avLst/>
          </a:prstGeom>
          <a:ln>
            <a:noFill/>
          </a:ln>
          <a:effectLst/>
        </p:spPr>
      </p:pic>
    </p:spTree>
    <p:extLst>
      <p:ext uri="{BB962C8B-B14F-4D97-AF65-F5344CB8AC3E}">
        <p14:creationId xmlns:p14="http://schemas.microsoft.com/office/powerpoint/2010/main" val="3456411752"/>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bottom-gray-band">
            <a:extLst>
              <a:ext uri="{FF2B5EF4-FFF2-40B4-BE49-F238E27FC236}">
                <a16:creationId xmlns:a16="http://schemas.microsoft.com/office/drawing/2014/main" id="{792AF2F4-EB2A-4703-9255-84109C7FEFB6}"/>
              </a:ext>
            </a:extLst>
          </p:cNvPr>
          <p:cNvSpPr>
            <a:spLocks noChangeAspect="1"/>
          </p:cNvSpPr>
          <p:nvPr userDrawn="1"/>
        </p:nvSpPr>
        <p:spPr>
          <a:xfrm>
            <a:off x="0" y="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p>
        </p:txBody>
      </p:sp>
      <p:pic>
        <p:nvPicPr>
          <p:cNvPr id="16" name="Picture 15">
            <a:extLst>
              <a:ext uri="{FF2B5EF4-FFF2-40B4-BE49-F238E27FC236}">
                <a16:creationId xmlns:a16="http://schemas.microsoft.com/office/drawing/2014/main" id="{E41024B5-58D6-4BAB-827C-0BBE167D74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5900" y="403521"/>
            <a:ext cx="1600200" cy="1600200"/>
          </a:xfrm>
          <a:prstGeom prst="rect">
            <a:avLst/>
          </a:prstGeom>
          <a:effectLst/>
        </p:spPr>
      </p:pic>
    </p:spTree>
    <p:extLst>
      <p:ext uri="{BB962C8B-B14F-4D97-AF65-F5344CB8AC3E}">
        <p14:creationId xmlns:p14="http://schemas.microsoft.com/office/powerpoint/2010/main" val="4177496451"/>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bottom-gray-band">
            <a:extLst>
              <a:ext uri="{FF2B5EF4-FFF2-40B4-BE49-F238E27FC236}">
                <a16:creationId xmlns:a16="http://schemas.microsoft.com/office/drawing/2014/main" id="{2A9F5B3C-B025-418C-A3E7-6F635E97671E}"/>
              </a:ext>
            </a:extLst>
          </p:cNvPr>
          <p:cNvSpPr>
            <a:spLocks noChangeAspect="1"/>
          </p:cNvSpPr>
          <p:nvPr userDrawn="1"/>
        </p:nvSpPr>
        <p:spPr>
          <a:xfrm>
            <a:off x="-8878" y="-9939"/>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535583235"/>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ottom-gray-band">
            <a:extLst>
              <a:ext uri="{FF2B5EF4-FFF2-40B4-BE49-F238E27FC236}">
                <a16:creationId xmlns:a16="http://schemas.microsoft.com/office/drawing/2014/main" id="{D51A15C8-6024-4F01-A045-F8F892FB4E2E}"/>
              </a:ext>
            </a:extLst>
          </p:cNvPr>
          <p:cNvSpPr>
            <a:spLocks noChangeAspect="1"/>
          </p:cNvSpPr>
          <p:nvPr userDrawn="1"/>
        </p:nvSpPr>
        <p:spPr>
          <a:xfrm>
            <a:off x="0" y="-994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743761763"/>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bottom-gray-band">
            <a:extLst>
              <a:ext uri="{FF2B5EF4-FFF2-40B4-BE49-F238E27FC236}">
                <a16:creationId xmlns:a16="http://schemas.microsoft.com/office/drawing/2014/main" id="{91F5F483-CA5D-4C55-A53A-FA2A6E9F7157}"/>
              </a:ext>
            </a:extLst>
          </p:cNvPr>
          <p:cNvSpPr>
            <a:spLocks noChangeAspect="1"/>
          </p:cNvSpPr>
          <p:nvPr userDrawn="1"/>
        </p:nvSpPr>
        <p:spPr>
          <a:xfrm>
            <a:off x="0" y="-9144"/>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p>
        </p:txBody>
      </p:sp>
      <p:sp>
        <p:nvSpPr>
          <p:cNvPr id="6" name="bottom-gray-band">
            <a:extLst>
              <a:ext uri="{FF2B5EF4-FFF2-40B4-BE49-F238E27FC236}">
                <a16:creationId xmlns:a16="http://schemas.microsoft.com/office/drawing/2014/main" id="{28703C23-698D-4A63-AC95-A55044E9E48B}"/>
              </a:ext>
            </a:extLst>
          </p:cNvPr>
          <p:cNvSpPr/>
          <p:nvPr userDrawn="1"/>
        </p:nvSpPr>
        <p:spPr>
          <a:xfrm>
            <a:off x="-8878" y="6089188"/>
            <a:ext cx="12200878" cy="777240"/>
          </a:xfrm>
          <a:prstGeom prst="rect">
            <a:avLst/>
          </a:prstGeom>
          <a:solidFill>
            <a:srgbClr val="7B7B7B">
              <a:alpha val="2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descr="A picture containing icon&#10;&#10;Description automatically generated">
            <a:extLst>
              <a:ext uri="{FF2B5EF4-FFF2-40B4-BE49-F238E27FC236}">
                <a16:creationId xmlns:a16="http://schemas.microsoft.com/office/drawing/2014/main" id="{03037D68-9AF3-4536-8B59-FC7990D2F0E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5748" y="6292836"/>
            <a:ext cx="5132842" cy="347473"/>
          </a:xfrm>
          <a:prstGeom prst="rect">
            <a:avLst/>
          </a:prstGeom>
        </p:spPr>
      </p:pic>
      <p:pic>
        <p:nvPicPr>
          <p:cNvPr id="8" name="red-blue-dot-logo">
            <a:extLst>
              <a:ext uri="{FF2B5EF4-FFF2-40B4-BE49-F238E27FC236}">
                <a16:creationId xmlns:a16="http://schemas.microsoft.com/office/drawing/2014/main" id="{44F0CF3F-708A-4352-9917-BB12635CCA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8600" y="6163238"/>
            <a:ext cx="621792" cy="621792"/>
          </a:xfrm>
          <a:prstGeom prst="rect">
            <a:avLst/>
          </a:prstGeom>
          <a:effectLst/>
        </p:spPr>
      </p:pic>
    </p:spTree>
    <p:extLst>
      <p:ext uri="{BB962C8B-B14F-4D97-AF65-F5344CB8AC3E}">
        <p14:creationId xmlns:p14="http://schemas.microsoft.com/office/powerpoint/2010/main" val="2417235140"/>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61" r:id="rId3"/>
    <p:sldLayoutId id="2147483658" r:id="rId4"/>
    <p:sldLayoutId id="2147483659" r:id="rId5"/>
    <p:sldLayoutId id="2147483663" r:id="rId6"/>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s://wi.accessgov.com/wisdot/Forms/Page/dtimexternal/419bb99e-e50f-4a39-8141-a9ac3c1bb692/d159bda2-6227-41e8-961e-dda6ac8b5236/1"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hyperlink" Target="mailto:isabella.schultze@dot.wi.gov" TargetMode="External"/><Relationship Id="rId7"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hyperlink" Target="mailto:bill@wisc.edu" TargetMode="External"/><Relationship Id="rId4" Type="http://schemas.openxmlformats.org/officeDocument/2006/relationships/hyperlink" Target="mailto:merrill.mechlerhickson@dot.wi.gov" TargetMode="External"/><Relationship Id="rId9" Type="http://schemas.openxmlformats.org/officeDocument/2006/relationships/hyperlink" Target="mailto:david.bohnsack@dot.wi.go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366D-D563-7A47-691B-ACCEE8915034}"/>
            </a:ext>
          </a:extLst>
        </p:cNvPr>
        <p:cNvGrpSpPr/>
        <p:nvPr/>
      </p:nvGrpSpPr>
      <p:grpSpPr>
        <a:xfrm>
          <a:off x="0" y="0"/>
          <a:ext cx="0" cy="0"/>
          <a:chOff x="0" y="0"/>
          <a:chExt cx="0" cy="0"/>
        </a:xfrm>
      </p:grpSpPr>
      <p:sp>
        <p:nvSpPr>
          <p:cNvPr id="9" name="Text Placeholder 1">
            <a:extLst>
              <a:ext uri="{FF2B5EF4-FFF2-40B4-BE49-F238E27FC236}">
                <a16:creationId xmlns:a16="http://schemas.microsoft.com/office/drawing/2014/main" id="{59142AC4-2010-D7C8-A8C3-C2AAC92018FD}"/>
              </a:ext>
            </a:extLst>
          </p:cNvPr>
          <p:cNvSpPr>
            <a:spLocks noGrp="1"/>
          </p:cNvSpPr>
          <p:nvPr>
            <p:ph type="body" sz="quarter" idx="10"/>
          </p:nvPr>
        </p:nvSpPr>
        <p:spPr>
          <a:xfrm>
            <a:off x="876670" y="2508817"/>
            <a:ext cx="10438660" cy="920183"/>
          </a:xfrm>
        </p:spPr>
        <p:txBody>
          <a:bodyPr lIns="91440" tIns="45720" rIns="91440" bIns="45720" anchor="t"/>
          <a:lstStyle/>
          <a:p>
            <a:r>
              <a:rPr lang="en-US" sz="5400" dirty="0">
                <a:solidFill>
                  <a:schemeClr val="bg1"/>
                </a:solidFill>
                <a:latin typeface="Arial Narrow"/>
              </a:rPr>
              <a:t>Local Small Structure</a:t>
            </a:r>
            <a:r>
              <a:rPr lang="en-US" sz="5400" i="0" dirty="0">
                <a:solidFill>
                  <a:schemeClr val="bg1"/>
                </a:solidFill>
                <a:effectLst/>
                <a:latin typeface="Arial Narrow"/>
              </a:rPr>
              <a:t> Improvement Program (</a:t>
            </a:r>
            <a:r>
              <a:rPr lang="en-US" sz="5400" dirty="0">
                <a:solidFill>
                  <a:schemeClr val="bg1"/>
                </a:solidFill>
                <a:latin typeface="Arial Narrow"/>
              </a:rPr>
              <a:t>LSSIP</a:t>
            </a:r>
            <a:r>
              <a:rPr lang="en-US" sz="5400" i="0" dirty="0">
                <a:solidFill>
                  <a:schemeClr val="bg1"/>
                </a:solidFill>
                <a:effectLst/>
                <a:latin typeface="Arial Narrow"/>
              </a:rPr>
              <a:t>)</a:t>
            </a:r>
          </a:p>
          <a:p>
            <a:endParaRPr lang="en-US" sz="1800" i="0" dirty="0">
              <a:solidFill>
                <a:schemeClr val="bg1"/>
              </a:solidFill>
              <a:effectLst/>
              <a:latin typeface="Arial Narrow"/>
            </a:endParaRPr>
          </a:p>
          <a:p>
            <a:r>
              <a:rPr lang="en-US" sz="4000" dirty="0">
                <a:solidFill>
                  <a:schemeClr val="bg1"/>
                </a:solidFill>
                <a:latin typeface="Arial Narrow"/>
              </a:rPr>
              <a:t>2026-2027 Program Cycle Informational Webinar</a:t>
            </a:r>
          </a:p>
          <a:p>
            <a:r>
              <a:rPr lang="en-US" sz="4000" i="0" dirty="0">
                <a:solidFill>
                  <a:schemeClr val="bg1"/>
                </a:solidFill>
                <a:effectLst/>
                <a:latin typeface="Arial Narrow"/>
              </a:rPr>
              <a:t>2/19/2026</a:t>
            </a:r>
          </a:p>
        </p:txBody>
      </p:sp>
    </p:spTree>
    <p:extLst>
      <p:ext uri="{BB962C8B-B14F-4D97-AF65-F5344CB8AC3E}">
        <p14:creationId xmlns:p14="http://schemas.microsoft.com/office/powerpoint/2010/main" val="854969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Wisconsin 2023 – 25 State Budget</a:t>
            </a:r>
          </a:p>
        </p:txBody>
      </p:sp>
      <p:sp>
        <p:nvSpPr>
          <p:cNvPr id="3" name="Content Placeholder 2"/>
          <p:cNvSpPr>
            <a:spLocks noGrp="1"/>
          </p:cNvSpPr>
          <p:nvPr>
            <p:ph idx="1"/>
          </p:nvPr>
        </p:nvSpPr>
        <p:spPr>
          <a:xfrm>
            <a:off x="594360" y="1197428"/>
            <a:ext cx="10972800" cy="4582886"/>
          </a:xfrm>
        </p:spPr>
        <p:txBody>
          <a:bodyPr/>
          <a:lstStyle/>
          <a:p>
            <a:r>
              <a:rPr lang="en-US" dirty="0">
                <a:effectLst/>
                <a:ea typeface="Calibri" panose="020F0502020204030204" pitchFamily="34" charset="0"/>
              </a:rPr>
              <a:t>Budget Language</a:t>
            </a:r>
          </a:p>
          <a:p>
            <a:pPr lvl="1"/>
            <a:r>
              <a:rPr lang="en-US" i="1" dirty="0">
                <a:effectLst/>
                <a:ea typeface="Calibri" panose="020F0502020204030204" pitchFamily="34" charset="0"/>
              </a:rPr>
              <a:t>Provides $12,500,000 SEG to JCF’s supplemental appropriation in FY24 for assessment of local bridges and culverts and create a biennial DOT SEG appropriation that could receive the funds. Directs the Department to develop a program for counties to assess local bridges and culverts that are less than 20 feet, but greater than six feet in length.</a:t>
            </a:r>
          </a:p>
          <a:p>
            <a:endParaRPr lang="en-US" sz="1200" i="1" dirty="0">
              <a:ea typeface="Calibri" panose="020F0502020204030204" pitchFamily="34" charset="0"/>
            </a:endParaRPr>
          </a:p>
          <a:p>
            <a:endParaRPr lang="en-US" sz="1200" i="1" dirty="0">
              <a:ea typeface="Calibri" panose="020F0502020204030204" pitchFamily="34" charset="0"/>
            </a:endParaRPr>
          </a:p>
          <a:p>
            <a:r>
              <a:rPr lang="en-US" dirty="0">
                <a:effectLst/>
                <a:ea typeface="Calibri" panose="020F0502020204030204" pitchFamily="34" charset="0"/>
              </a:rPr>
              <a:t>State Statute 85.64</a:t>
            </a:r>
          </a:p>
          <a:p>
            <a:pPr lvl="1"/>
            <a:r>
              <a:rPr lang="en-US" i="1" dirty="0">
                <a:ea typeface="Calibri" panose="020F0502020204030204" pitchFamily="34" charset="0"/>
              </a:rPr>
              <a:t>The department shall administer a program for counties to inventory and assess the condition of local bridges and culverts that are 20 feet or less in length but greater than 6 feet in length.</a:t>
            </a:r>
            <a:endParaRPr lang="en-US" i="1" dirty="0">
              <a:effectLst/>
              <a:ea typeface="Calibri" panose="020F0502020204030204" pitchFamily="34" charset="0"/>
            </a:endParaRPr>
          </a:p>
        </p:txBody>
      </p:sp>
    </p:spTree>
    <p:extLst>
      <p:ext uri="{BB962C8B-B14F-4D97-AF65-F5344CB8AC3E}">
        <p14:creationId xmlns:p14="http://schemas.microsoft.com/office/powerpoint/2010/main" val="225224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Wisconsin 2023 – 25 State Budget</a:t>
            </a:r>
          </a:p>
        </p:txBody>
      </p:sp>
      <p:sp>
        <p:nvSpPr>
          <p:cNvPr id="3" name="Content Placeholder 2"/>
          <p:cNvSpPr>
            <a:spLocks noGrp="1"/>
          </p:cNvSpPr>
          <p:nvPr>
            <p:ph idx="1"/>
          </p:nvPr>
        </p:nvSpPr>
        <p:spPr>
          <a:xfrm>
            <a:off x="757414" y="1755821"/>
            <a:ext cx="9202684" cy="4582886"/>
          </a:xfrm>
        </p:spPr>
        <p:txBody>
          <a:bodyPr/>
          <a:lstStyle/>
          <a:p>
            <a:r>
              <a:rPr lang="en-US" sz="3600" dirty="0"/>
              <a:t>Collaborative effort to develop a program</a:t>
            </a:r>
          </a:p>
          <a:p>
            <a:pPr lvl="1"/>
            <a:r>
              <a:rPr lang="en-US" sz="3200" dirty="0"/>
              <a:t>Wisconsin DOT</a:t>
            </a:r>
          </a:p>
          <a:p>
            <a:pPr lvl="1"/>
            <a:r>
              <a:rPr lang="en-US" sz="3200" dirty="0"/>
              <a:t>Wisconsin Towns Association</a:t>
            </a:r>
          </a:p>
          <a:p>
            <a:pPr lvl="1"/>
            <a:r>
              <a:rPr lang="en-US" sz="3200" dirty="0"/>
              <a:t>League of Wisconsin Municipalities</a:t>
            </a:r>
          </a:p>
          <a:p>
            <a:pPr lvl="1"/>
            <a:r>
              <a:rPr lang="en-US" sz="3200" dirty="0"/>
              <a:t>Wisconsin Counties Association</a:t>
            </a:r>
          </a:p>
          <a:p>
            <a:pPr lvl="1"/>
            <a:r>
              <a:rPr lang="en-US" sz="3200" dirty="0"/>
              <a:t>Wisconsin County Highway Association</a:t>
            </a:r>
          </a:p>
        </p:txBody>
      </p:sp>
      <p:sp>
        <p:nvSpPr>
          <p:cNvPr id="4" name="Rectangle 3">
            <a:extLst>
              <a:ext uri="{FF2B5EF4-FFF2-40B4-BE49-F238E27FC236}">
                <a16:creationId xmlns:a16="http://schemas.microsoft.com/office/drawing/2014/main" id="{C9227E20-A5AD-E11F-17D9-CBE74ECFE4BC}"/>
              </a:ext>
            </a:extLst>
          </p:cNvPr>
          <p:cNvSpPr/>
          <p:nvPr/>
        </p:nvSpPr>
        <p:spPr>
          <a:xfrm>
            <a:off x="10156371" y="1273628"/>
            <a:ext cx="2035629" cy="478971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text, sign, clipart&#10;&#10;Description automatically generated">
            <a:extLst>
              <a:ext uri="{FF2B5EF4-FFF2-40B4-BE49-F238E27FC236}">
                <a16:creationId xmlns:a16="http://schemas.microsoft.com/office/drawing/2014/main" id="{B2DB943B-A863-F0FA-6D0B-9B03A781E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1902" y="4259502"/>
            <a:ext cx="1313094" cy="647793"/>
          </a:xfrm>
          <a:prstGeom prst="rect">
            <a:avLst/>
          </a:prstGeom>
        </p:spPr>
      </p:pic>
      <p:pic>
        <p:nvPicPr>
          <p:cNvPr id="6" name="Picture 5" descr="A picture containing text, sign, outdoor&#10;&#10;Description automatically generated">
            <a:extLst>
              <a:ext uri="{FF2B5EF4-FFF2-40B4-BE49-F238E27FC236}">
                <a16:creationId xmlns:a16="http://schemas.microsoft.com/office/drawing/2014/main" id="{A69695E7-85FC-0B9D-AA34-F530A4503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5945" y="5067262"/>
            <a:ext cx="845008" cy="8361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F381DCBB-CE71-5EFB-10F4-D7F8EFB46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145" y="3358003"/>
            <a:ext cx="1494609" cy="689261"/>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C7E91FD3-0505-3DF9-0C49-9A1C3B0DF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9678" y="2471987"/>
            <a:ext cx="1807071" cy="631467"/>
          </a:xfrm>
          <a:prstGeom prst="rect">
            <a:avLst/>
          </a:prstGeom>
        </p:spPr>
      </p:pic>
      <p:pic>
        <p:nvPicPr>
          <p:cNvPr id="10" name="Picture 9" descr="Logo, company name&#10;&#10;Description automatically generated">
            <a:extLst>
              <a:ext uri="{FF2B5EF4-FFF2-40B4-BE49-F238E27FC236}">
                <a16:creationId xmlns:a16="http://schemas.microsoft.com/office/drawing/2014/main" id="{C17D6F75-A4C2-FD0F-57DE-06A23798BB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7534" y="1389947"/>
            <a:ext cx="1001832" cy="1005839"/>
          </a:xfrm>
          <a:prstGeom prst="rect">
            <a:avLst/>
          </a:prstGeom>
        </p:spPr>
      </p:pic>
    </p:spTree>
    <p:extLst>
      <p:ext uri="{BB962C8B-B14F-4D97-AF65-F5344CB8AC3E}">
        <p14:creationId xmlns:p14="http://schemas.microsoft.com/office/powerpoint/2010/main" val="3131711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73942"/>
            <a:ext cx="10972800" cy="760307"/>
          </a:xfrm>
        </p:spPr>
        <p:txBody>
          <a:bodyPr anchor="ctr" anchorCtr="0"/>
          <a:lstStyle/>
          <a:p>
            <a:pPr>
              <a:lnSpc>
                <a:spcPts val="4800"/>
              </a:lnSpc>
            </a:pPr>
            <a:r>
              <a:rPr lang="en-US" sz="6000" dirty="0"/>
              <a:t>Current Status</a:t>
            </a:r>
          </a:p>
        </p:txBody>
      </p:sp>
      <p:sp>
        <p:nvSpPr>
          <p:cNvPr id="3" name="Content Placeholder 2"/>
          <p:cNvSpPr>
            <a:spLocks noGrp="1"/>
          </p:cNvSpPr>
          <p:nvPr>
            <p:ph idx="1"/>
          </p:nvPr>
        </p:nvSpPr>
        <p:spPr>
          <a:xfrm>
            <a:off x="594358" y="1126068"/>
            <a:ext cx="9681563" cy="4697684"/>
          </a:xfrm>
        </p:spPr>
        <p:txBody>
          <a:bodyPr/>
          <a:lstStyle/>
          <a:p>
            <a:pPr>
              <a:lnSpc>
                <a:spcPct val="100000"/>
              </a:lnSpc>
            </a:pPr>
            <a:r>
              <a:rPr lang="en-US" sz="6600" dirty="0"/>
              <a:t>16,755 structures in HSIS</a:t>
            </a:r>
          </a:p>
          <a:p>
            <a:pPr>
              <a:lnSpc>
                <a:spcPct val="100000"/>
              </a:lnSpc>
            </a:pPr>
            <a:endParaRPr lang="en-US" dirty="0"/>
          </a:p>
          <a:p>
            <a:pPr>
              <a:lnSpc>
                <a:spcPct val="100000"/>
              </a:lnSpc>
            </a:pPr>
            <a:r>
              <a:rPr lang="en-US" dirty="0"/>
              <a:t>For reference:</a:t>
            </a:r>
          </a:p>
          <a:p>
            <a:pPr lvl="1">
              <a:lnSpc>
                <a:spcPct val="100000"/>
              </a:lnSpc>
            </a:pPr>
            <a:r>
              <a:rPr lang="en-US" dirty="0"/>
              <a:t>About 14,000 total bridges in the state</a:t>
            </a:r>
          </a:p>
          <a:p>
            <a:pPr lvl="1">
              <a:lnSpc>
                <a:spcPct val="100000"/>
              </a:lnSpc>
            </a:pPr>
            <a:r>
              <a:rPr lang="en-US" dirty="0"/>
              <a:t>About 9,000 local bridges in the state</a:t>
            </a:r>
          </a:p>
        </p:txBody>
      </p:sp>
    </p:spTree>
    <p:extLst>
      <p:ext uri="{BB962C8B-B14F-4D97-AF65-F5344CB8AC3E}">
        <p14:creationId xmlns:p14="http://schemas.microsoft.com/office/powerpoint/2010/main" val="3115575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73942"/>
            <a:ext cx="10972800" cy="760307"/>
          </a:xfrm>
        </p:spPr>
        <p:txBody>
          <a:bodyPr anchor="ctr" anchorCtr="0"/>
          <a:lstStyle/>
          <a:p>
            <a:pPr>
              <a:lnSpc>
                <a:spcPts val="4800"/>
              </a:lnSpc>
            </a:pPr>
            <a:r>
              <a:rPr lang="en-US" sz="6000" dirty="0"/>
              <a:t>Current Status</a:t>
            </a:r>
          </a:p>
        </p:txBody>
      </p:sp>
      <p:sp>
        <p:nvSpPr>
          <p:cNvPr id="3" name="Content Placeholder 2"/>
          <p:cNvSpPr>
            <a:spLocks noGrp="1"/>
          </p:cNvSpPr>
          <p:nvPr>
            <p:ph idx="1"/>
          </p:nvPr>
        </p:nvSpPr>
        <p:spPr>
          <a:xfrm>
            <a:off x="594360" y="1327035"/>
            <a:ext cx="10972800" cy="4697684"/>
          </a:xfrm>
        </p:spPr>
        <p:txBody>
          <a:bodyPr/>
          <a:lstStyle/>
          <a:p>
            <a:pPr>
              <a:lnSpc>
                <a:spcPct val="100000"/>
              </a:lnSpc>
            </a:pPr>
            <a:r>
              <a:rPr lang="en-US" dirty="0"/>
              <a:t>Inspections performed by Wisconsin certified bridge inspectors</a:t>
            </a:r>
          </a:p>
          <a:p>
            <a:pPr>
              <a:lnSpc>
                <a:spcPct val="100000"/>
              </a:lnSpc>
            </a:pPr>
            <a:endParaRPr lang="en-US" sz="1200" dirty="0"/>
          </a:p>
          <a:p>
            <a:pPr>
              <a:lnSpc>
                <a:spcPct val="100000"/>
              </a:lnSpc>
            </a:pPr>
            <a:r>
              <a:rPr lang="en-US" dirty="0"/>
              <a:t>Based on National Bridge Inspection (NBI) rating scale (0 – 9)</a:t>
            </a:r>
          </a:p>
          <a:p>
            <a:pPr lvl="1">
              <a:lnSpc>
                <a:spcPct val="100000"/>
              </a:lnSpc>
            </a:pPr>
            <a:r>
              <a:rPr lang="en-US" dirty="0"/>
              <a:t>0 – 2: Severe condition</a:t>
            </a:r>
          </a:p>
          <a:p>
            <a:pPr lvl="1">
              <a:lnSpc>
                <a:spcPct val="100000"/>
              </a:lnSpc>
            </a:pPr>
            <a:r>
              <a:rPr lang="en-US" dirty="0"/>
              <a:t>3 – 4: Poor condition</a:t>
            </a:r>
          </a:p>
          <a:p>
            <a:pPr lvl="1">
              <a:lnSpc>
                <a:spcPct val="100000"/>
              </a:lnSpc>
            </a:pPr>
            <a:r>
              <a:rPr lang="en-US" dirty="0"/>
              <a:t>5 – 6: Fair condition</a:t>
            </a:r>
          </a:p>
          <a:p>
            <a:pPr lvl="1">
              <a:lnSpc>
                <a:spcPct val="100000"/>
              </a:lnSpc>
            </a:pPr>
            <a:r>
              <a:rPr lang="en-US" dirty="0"/>
              <a:t>7 – 9: Good condition</a:t>
            </a:r>
          </a:p>
        </p:txBody>
      </p:sp>
    </p:spTree>
    <p:extLst>
      <p:ext uri="{BB962C8B-B14F-4D97-AF65-F5344CB8AC3E}">
        <p14:creationId xmlns:p14="http://schemas.microsoft.com/office/powerpoint/2010/main" val="521994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73942"/>
            <a:ext cx="10972800" cy="760307"/>
          </a:xfrm>
        </p:spPr>
        <p:txBody>
          <a:bodyPr anchor="ctr" anchorCtr="0"/>
          <a:lstStyle/>
          <a:p>
            <a:pPr>
              <a:lnSpc>
                <a:spcPts val="4800"/>
              </a:lnSpc>
            </a:pPr>
            <a:r>
              <a:rPr lang="en-US" sz="6000" dirty="0"/>
              <a:t>Current Status</a:t>
            </a:r>
          </a:p>
        </p:txBody>
      </p:sp>
      <p:sp>
        <p:nvSpPr>
          <p:cNvPr id="3" name="Content Placeholder 2"/>
          <p:cNvSpPr>
            <a:spLocks noGrp="1"/>
          </p:cNvSpPr>
          <p:nvPr>
            <p:ph idx="1"/>
          </p:nvPr>
        </p:nvSpPr>
        <p:spPr>
          <a:xfrm>
            <a:off x="331893" y="1080158"/>
            <a:ext cx="5560907" cy="4697684"/>
          </a:xfrm>
        </p:spPr>
        <p:txBody>
          <a:bodyPr/>
          <a:lstStyle/>
          <a:p>
            <a:pPr>
              <a:lnSpc>
                <a:spcPct val="100000"/>
              </a:lnSpc>
            </a:pPr>
            <a:r>
              <a:rPr lang="en-US" dirty="0"/>
              <a:t>Counties were responsible for inspecting county system</a:t>
            </a:r>
          </a:p>
          <a:p>
            <a:pPr lvl="1">
              <a:lnSpc>
                <a:spcPct val="100000"/>
              </a:lnSpc>
            </a:pPr>
            <a:r>
              <a:rPr lang="en-US" dirty="0"/>
              <a:t>Either with county staff or hiring a consultant of their choice</a:t>
            </a:r>
          </a:p>
          <a:p>
            <a:pPr>
              <a:lnSpc>
                <a:spcPct val="100000"/>
              </a:lnSpc>
            </a:pPr>
            <a:endParaRPr lang="en-US" sz="1000" dirty="0"/>
          </a:p>
          <a:p>
            <a:pPr>
              <a:lnSpc>
                <a:spcPct val="100000"/>
              </a:lnSpc>
            </a:pPr>
            <a:r>
              <a:rPr lang="en-US" dirty="0"/>
              <a:t>Consultant contracts for city, town, and village inspections</a:t>
            </a:r>
          </a:p>
        </p:txBody>
      </p:sp>
      <p:pic>
        <p:nvPicPr>
          <p:cNvPr id="6" name="Picture 5">
            <a:extLst>
              <a:ext uri="{FF2B5EF4-FFF2-40B4-BE49-F238E27FC236}">
                <a16:creationId xmlns:a16="http://schemas.microsoft.com/office/drawing/2014/main" id="{BF30BD85-42C0-960E-B0B3-D62BF2380B93}"/>
              </a:ext>
            </a:extLst>
          </p:cNvPr>
          <p:cNvPicPr>
            <a:picLocks noChangeAspect="1"/>
          </p:cNvPicPr>
          <p:nvPr/>
        </p:nvPicPr>
        <p:blipFill>
          <a:blip r:embed="rId3"/>
          <a:stretch>
            <a:fillRect/>
          </a:stretch>
        </p:blipFill>
        <p:spPr>
          <a:xfrm>
            <a:off x="5986927" y="1977292"/>
            <a:ext cx="6205074" cy="4070352"/>
          </a:xfrm>
          <a:prstGeom prst="rect">
            <a:avLst/>
          </a:prstGeom>
        </p:spPr>
      </p:pic>
    </p:spTree>
    <p:extLst>
      <p:ext uri="{BB962C8B-B14F-4D97-AF65-F5344CB8AC3E}">
        <p14:creationId xmlns:p14="http://schemas.microsoft.com/office/powerpoint/2010/main" val="582644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73942"/>
            <a:ext cx="10972800" cy="760307"/>
          </a:xfrm>
        </p:spPr>
        <p:txBody>
          <a:bodyPr anchor="ctr" anchorCtr="0"/>
          <a:lstStyle/>
          <a:p>
            <a:pPr>
              <a:lnSpc>
                <a:spcPts val="4800"/>
              </a:lnSpc>
            </a:pPr>
            <a:r>
              <a:rPr lang="en-US" sz="6000" dirty="0"/>
              <a:t>Current Status - Inspections</a:t>
            </a:r>
          </a:p>
        </p:txBody>
      </p:sp>
      <p:sp>
        <p:nvSpPr>
          <p:cNvPr id="3" name="Content Placeholder 2"/>
          <p:cNvSpPr>
            <a:spLocks noGrp="1"/>
          </p:cNvSpPr>
          <p:nvPr>
            <p:ph idx="1"/>
          </p:nvPr>
        </p:nvSpPr>
        <p:spPr>
          <a:xfrm>
            <a:off x="461693" y="1327035"/>
            <a:ext cx="11238134" cy="4697684"/>
          </a:xfrm>
        </p:spPr>
        <p:txBody>
          <a:bodyPr/>
          <a:lstStyle/>
          <a:p>
            <a:pPr>
              <a:lnSpc>
                <a:spcPct val="100000"/>
              </a:lnSpc>
            </a:pPr>
            <a:r>
              <a:rPr lang="en-US" dirty="0"/>
              <a:t>Structure Condition</a:t>
            </a:r>
          </a:p>
          <a:p>
            <a:pPr lvl="1">
              <a:lnSpc>
                <a:spcPct val="100000"/>
              </a:lnSpc>
            </a:pPr>
            <a:r>
              <a:rPr lang="en-US" dirty="0"/>
              <a:t>49.9% good condition</a:t>
            </a:r>
          </a:p>
          <a:p>
            <a:pPr lvl="1">
              <a:lnSpc>
                <a:spcPct val="100000"/>
              </a:lnSpc>
            </a:pPr>
            <a:r>
              <a:rPr lang="en-US" dirty="0"/>
              <a:t>40.3% fair condition</a:t>
            </a:r>
          </a:p>
          <a:p>
            <a:pPr lvl="1">
              <a:lnSpc>
                <a:spcPct val="100000"/>
              </a:lnSpc>
            </a:pPr>
            <a:r>
              <a:rPr lang="en-US" dirty="0"/>
              <a:t>9.2% poor condition (~1500 structures)</a:t>
            </a:r>
          </a:p>
          <a:p>
            <a:pPr lvl="2">
              <a:lnSpc>
                <a:spcPct val="100000"/>
              </a:lnSpc>
            </a:pPr>
            <a:r>
              <a:rPr lang="en-US" dirty="0"/>
              <a:t>Likely need some kind of action in the next 5-10 years (structure dependent)</a:t>
            </a:r>
          </a:p>
          <a:p>
            <a:pPr lvl="1">
              <a:lnSpc>
                <a:spcPct val="100000"/>
              </a:lnSpc>
            </a:pPr>
            <a:r>
              <a:rPr lang="en-US" dirty="0"/>
              <a:t>0.6% severe condition (~100 structures)</a:t>
            </a:r>
          </a:p>
          <a:p>
            <a:pPr lvl="2">
              <a:lnSpc>
                <a:spcPct val="100000"/>
              </a:lnSpc>
            </a:pPr>
            <a:r>
              <a:rPr lang="en-US" dirty="0"/>
              <a:t>Need attention now</a:t>
            </a:r>
          </a:p>
          <a:p>
            <a:pPr>
              <a:lnSpc>
                <a:spcPct val="100000"/>
              </a:lnSpc>
            </a:pPr>
            <a:endParaRPr lang="en-US" dirty="0"/>
          </a:p>
          <a:p>
            <a:pPr>
              <a:lnSpc>
                <a:spcPct val="100000"/>
              </a:lnSpc>
            </a:pPr>
            <a:r>
              <a:rPr lang="en-US" sz="3600" dirty="0"/>
              <a:t>Severe condition…</a:t>
            </a:r>
          </a:p>
        </p:txBody>
      </p:sp>
      <p:sp>
        <p:nvSpPr>
          <p:cNvPr id="14" name="Right Brace 13">
            <a:extLst>
              <a:ext uri="{FF2B5EF4-FFF2-40B4-BE49-F238E27FC236}">
                <a16:creationId xmlns:a16="http://schemas.microsoft.com/office/drawing/2014/main" id="{5F8A7DCA-B885-4423-D87B-FBCED0D14F8D}"/>
              </a:ext>
            </a:extLst>
          </p:cNvPr>
          <p:cNvSpPr/>
          <p:nvPr/>
        </p:nvSpPr>
        <p:spPr>
          <a:xfrm>
            <a:off x="4310744" y="1721224"/>
            <a:ext cx="445674" cy="945136"/>
          </a:xfrm>
          <a:prstGeom prst="rightBrace">
            <a:avLst>
              <a:gd name="adj1" fmla="val 8333"/>
              <a:gd name="adj2" fmla="val 51626"/>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01BC05C-A9A5-2A8B-0A43-40F0EB326BB7}"/>
              </a:ext>
            </a:extLst>
          </p:cNvPr>
          <p:cNvSpPr txBox="1"/>
          <p:nvPr/>
        </p:nvSpPr>
        <p:spPr>
          <a:xfrm>
            <a:off x="4832664" y="1868417"/>
            <a:ext cx="38804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rPr>
              <a:t>~90% Good or Fair</a:t>
            </a:r>
          </a:p>
        </p:txBody>
      </p:sp>
    </p:spTree>
    <p:extLst>
      <p:ext uri="{BB962C8B-B14F-4D97-AF65-F5344CB8AC3E}">
        <p14:creationId xmlns:p14="http://schemas.microsoft.com/office/powerpoint/2010/main" val="4031992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61555-66A9-2E8F-A2B9-BBC672999C01}"/>
              </a:ext>
            </a:extLst>
          </p:cNvPr>
          <p:cNvPicPr>
            <a:picLocks noChangeAspect="1"/>
          </p:cNvPicPr>
          <p:nvPr/>
        </p:nvPicPr>
        <p:blipFill>
          <a:blip r:embed="rId2"/>
          <a:stretch>
            <a:fillRect/>
          </a:stretch>
        </p:blipFill>
        <p:spPr>
          <a:xfrm>
            <a:off x="0" y="0"/>
            <a:ext cx="12251267" cy="6858000"/>
          </a:xfrm>
          <a:prstGeom prst="rect">
            <a:avLst/>
          </a:prstGeom>
        </p:spPr>
      </p:pic>
    </p:spTree>
    <p:extLst>
      <p:ext uri="{BB962C8B-B14F-4D97-AF65-F5344CB8AC3E}">
        <p14:creationId xmlns:p14="http://schemas.microsoft.com/office/powerpoint/2010/main" val="3651051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5CAF3988-476E-931D-9B6E-E75C1103F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3857" cy="6916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EB0807-498E-7ABB-9C74-1EAC59020A7B}"/>
              </a:ext>
            </a:extLst>
          </p:cNvPr>
          <p:cNvSpPr txBox="1"/>
          <p:nvPr/>
        </p:nvSpPr>
        <p:spPr>
          <a:xfrm>
            <a:off x="0" y="5716287"/>
            <a:ext cx="7956062" cy="1200329"/>
          </a:xfrm>
          <a:prstGeom prst="rect">
            <a:avLst/>
          </a:prstGeom>
          <a:solidFill>
            <a:schemeClr val="tx1">
              <a:lumMod val="50000"/>
              <a:lumOff val="50000"/>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Very possible that local owner assumes this is a bridge and getting inspected…</a:t>
            </a:r>
          </a:p>
        </p:txBody>
      </p:sp>
    </p:spTree>
    <p:extLst>
      <p:ext uri="{BB962C8B-B14F-4D97-AF65-F5344CB8AC3E}">
        <p14:creationId xmlns:p14="http://schemas.microsoft.com/office/powerpoint/2010/main" val="124591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F413D-D690-7DC6-12A0-7A0C6E82988D}"/>
              </a:ext>
            </a:extLst>
          </p:cNvPr>
          <p:cNvPicPr>
            <a:picLocks noChangeAspect="1"/>
          </p:cNvPicPr>
          <p:nvPr/>
        </p:nvPicPr>
        <p:blipFill>
          <a:blip r:embed="rId2"/>
          <a:srcRect t="3439" b="24163"/>
          <a:stretch/>
        </p:blipFill>
        <p:spPr>
          <a:xfrm>
            <a:off x="0" y="0"/>
            <a:ext cx="12246708" cy="6916616"/>
          </a:xfrm>
          <a:prstGeom prst="rect">
            <a:avLst/>
          </a:prstGeom>
        </p:spPr>
      </p:pic>
    </p:spTree>
    <p:extLst>
      <p:ext uri="{BB962C8B-B14F-4D97-AF65-F5344CB8AC3E}">
        <p14:creationId xmlns:p14="http://schemas.microsoft.com/office/powerpoint/2010/main" val="4262630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93BB9537-6F09-C388-AA37-5690670E5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833" y="0"/>
            <a:ext cx="10456333" cy="688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67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EAE1-8197-44C0-97D6-B17383CD253D}"/>
              </a:ext>
            </a:extLst>
          </p:cNvPr>
          <p:cNvSpPr>
            <a:spLocks noGrp="1"/>
          </p:cNvSpPr>
          <p:nvPr>
            <p:ph type="title"/>
          </p:nvPr>
        </p:nvSpPr>
        <p:spPr>
          <a:xfrm>
            <a:off x="594360" y="634161"/>
            <a:ext cx="10972800" cy="615350"/>
          </a:xfrm>
        </p:spPr>
        <p:txBody>
          <a:bodyPr lIns="91440" tIns="45720" rIns="91440" bIns="45720" anchor="ctr" anchorCtr="0"/>
          <a:lstStyle/>
          <a:p>
            <a:r>
              <a:rPr lang="en-US" sz="4400" dirty="0">
                <a:latin typeface="Arial Narrow"/>
              </a:rPr>
              <a:t>Today’s WisDOT Presenters</a:t>
            </a:r>
          </a:p>
        </p:txBody>
      </p:sp>
      <p:sp>
        <p:nvSpPr>
          <p:cNvPr id="3" name="Content Placeholder 2">
            <a:extLst>
              <a:ext uri="{FF2B5EF4-FFF2-40B4-BE49-F238E27FC236}">
                <a16:creationId xmlns:a16="http://schemas.microsoft.com/office/drawing/2014/main" id="{7707A393-E33D-4951-8EE9-C784333A6449}"/>
              </a:ext>
            </a:extLst>
          </p:cNvPr>
          <p:cNvSpPr>
            <a:spLocks noGrp="1"/>
          </p:cNvSpPr>
          <p:nvPr>
            <p:ph idx="1"/>
          </p:nvPr>
        </p:nvSpPr>
        <p:spPr>
          <a:xfrm>
            <a:off x="94719" y="1249511"/>
            <a:ext cx="11972081" cy="4687047"/>
          </a:xfrm>
        </p:spPr>
        <p:txBody>
          <a:bodyPr lIns="91440" tIns="45720" rIns="91440" bIns="45720" anchor="t"/>
          <a:lstStyle/>
          <a:p>
            <a:pPr marL="0" indent="0">
              <a:buNone/>
            </a:pPr>
            <a:endParaRPr lang="en-US" sz="3600" dirty="0"/>
          </a:p>
          <a:p>
            <a:r>
              <a:rPr lang="en-US" sz="3600" b="1" dirty="0">
                <a:latin typeface="Arial Narrow"/>
              </a:rPr>
              <a:t>Merrill Mechler-Hickson</a:t>
            </a:r>
            <a:r>
              <a:rPr lang="en-US" sz="3600" dirty="0">
                <a:latin typeface="Arial Narrow"/>
              </a:rPr>
              <a:t> –</a:t>
            </a:r>
            <a:r>
              <a:rPr lang="en-US" sz="3600" b="1" dirty="0">
                <a:latin typeface="Arial Narrow"/>
              </a:rPr>
              <a:t> </a:t>
            </a:r>
            <a:r>
              <a:rPr lang="en-US" sz="3600" dirty="0">
                <a:latin typeface="Arial Narrow"/>
              </a:rPr>
              <a:t>Local Programs &amp; Finance Section Chief</a:t>
            </a:r>
          </a:p>
          <a:p>
            <a:pPr marL="0" indent="0">
              <a:buNone/>
            </a:pPr>
            <a:endParaRPr lang="en-US" sz="3600" dirty="0"/>
          </a:p>
          <a:p>
            <a:r>
              <a:rPr lang="nl-NL" sz="3600" b="1" dirty="0">
                <a:latin typeface="Arial Narrow"/>
              </a:rPr>
              <a:t>Josh Dietsche </a:t>
            </a:r>
            <a:r>
              <a:rPr lang="en-US" sz="3600" dirty="0">
                <a:latin typeface="Arial Narrow"/>
              </a:rPr>
              <a:t>–</a:t>
            </a:r>
            <a:r>
              <a:rPr lang="nl-NL" sz="3600" b="1" dirty="0">
                <a:latin typeface="Arial Narrow"/>
              </a:rPr>
              <a:t> </a:t>
            </a:r>
            <a:r>
              <a:rPr lang="nl-NL" sz="3600" dirty="0">
                <a:latin typeface="Arial Narrow"/>
              </a:rPr>
              <a:t>Bureau of </a:t>
            </a:r>
            <a:r>
              <a:rPr lang="en-US" sz="3600" dirty="0">
                <a:latin typeface="Arial Narrow"/>
              </a:rPr>
              <a:t>Structures</a:t>
            </a:r>
            <a:r>
              <a:rPr lang="nl-NL" sz="3600" dirty="0">
                <a:latin typeface="Arial Narrow"/>
              </a:rPr>
              <a:t> (BOS) Director</a:t>
            </a:r>
          </a:p>
          <a:p>
            <a:pPr marL="0" indent="0">
              <a:buNone/>
            </a:pPr>
            <a:endParaRPr lang="en-US" sz="3600" dirty="0">
              <a:latin typeface="Arial Narrow"/>
            </a:endParaRPr>
          </a:p>
          <a:p>
            <a:r>
              <a:rPr lang="en-US" sz="3600" b="1" dirty="0">
                <a:latin typeface="Arial Narrow"/>
              </a:rPr>
              <a:t>Izzy Schultze </a:t>
            </a:r>
            <a:r>
              <a:rPr lang="en-US" sz="3600" dirty="0">
                <a:latin typeface="Arial Narrow"/>
              </a:rPr>
              <a:t>– Statewide Local Small Structure Improvement Program (LSSIP) Manager</a:t>
            </a:r>
          </a:p>
        </p:txBody>
      </p:sp>
    </p:spTree>
    <p:extLst>
      <p:ext uri="{BB962C8B-B14F-4D97-AF65-F5344CB8AC3E}">
        <p14:creationId xmlns:p14="http://schemas.microsoft.com/office/powerpoint/2010/main" val="21157756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9484D-C0DB-D2FF-DB11-F3104102E427}"/>
              </a:ext>
            </a:extLst>
          </p:cNvPr>
          <p:cNvPicPr>
            <a:picLocks noChangeAspect="1"/>
          </p:cNvPicPr>
          <p:nvPr/>
        </p:nvPicPr>
        <p:blipFill>
          <a:blip r:embed="rId2"/>
          <a:stretch>
            <a:fillRect/>
          </a:stretch>
        </p:blipFill>
        <p:spPr>
          <a:xfrm>
            <a:off x="-1" y="-1"/>
            <a:ext cx="12264705" cy="6920917"/>
          </a:xfrm>
          <a:prstGeom prst="rect">
            <a:avLst/>
          </a:prstGeom>
        </p:spPr>
      </p:pic>
    </p:spTree>
    <p:extLst>
      <p:ext uri="{BB962C8B-B14F-4D97-AF65-F5344CB8AC3E}">
        <p14:creationId xmlns:p14="http://schemas.microsoft.com/office/powerpoint/2010/main" val="835552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C90B4F-FBF5-1316-87D3-E69F86C9560B}"/>
              </a:ext>
            </a:extLst>
          </p:cNvPr>
          <p:cNvPicPr>
            <a:picLocks noChangeAspect="1"/>
          </p:cNvPicPr>
          <p:nvPr/>
        </p:nvPicPr>
        <p:blipFill>
          <a:blip r:embed="rId2"/>
          <a:stretch>
            <a:fillRect/>
          </a:stretch>
        </p:blipFill>
        <p:spPr>
          <a:xfrm>
            <a:off x="0" y="0"/>
            <a:ext cx="12273094" cy="6858000"/>
          </a:xfrm>
          <a:prstGeom prst="rect">
            <a:avLst/>
          </a:prstGeom>
        </p:spPr>
      </p:pic>
    </p:spTree>
    <p:extLst>
      <p:ext uri="{BB962C8B-B14F-4D97-AF65-F5344CB8AC3E}">
        <p14:creationId xmlns:p14="http://schemas.microsoft.com/office/powerpoint/2010/main" val="235176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C1B712-C487-120F-CB7F-1FCB9193CA4A}"/>
              </a:ext>
            </a:extLst>
          </p:cNvPr>
          <p:cNvPicPr>
            <a:picLocks noChangeAspect="1"/>
          </p:cNvPicPr>
          <p:nvPr/>
        </p:nvPicPr>
        <p:blipFill>
          <a:blip r:embed="rId2"/>
          <a:stretch>
            <a:fillRect/>
          </a:stretch>
        </p:blipFill>
        <p:spPr>
          <a:xfrm>
            <a:off x="0" y="0"/>
            <a:ext cx="12256316" cy="6858000"/>
          </a:xfrm>
          <a:prstGeom prst="rect">
            <a:avLst/>
          </a:prstGeom>
        </p:spPr>
      </p:pic>
    </p:spTree>
    <p:extLst>
      <p:ext uri="{BB962C8B-B14F-4D97-AF65-F5344CB8AC3E}">
        <p14:creationId xmlns:p14="http://schemas.microsoft.com/office/powerpoint/2010/main" val="114332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73942"/>
            <a:ext cx="10972800" cy="760307"/>
          </a:xfrm>
        </p:spPr>
        <p:txBody>
          <a:bodyPr anchor="ctr" anchorCtr="0"/>
          <a:lstStyle/>
          <a:p>
            <a:pPr>
              <a:lnSpc>
                <a:spcPts val="4800"/>
              </a:lnSpc>
            </a:pPr>
            <a:r>
              <a:rPr lang="en-US" sz="6000" dirty="0"/>
              <a:t>What we need from you</a:t>
            </a:r>
            <a:endParaRPr lang="en-US" sz="6000" dirty="0">
              <a:solidFill>
                <a:srgbClr val="FFFF00"/>
              </a:solidFill>
            </a:endParaRPr>
          </a:p>
        </p:txBody>
      </p:sp>
      <p:sp>
        <p:nvSpPr>
          <p:cNvPr id="3" name="Content Placeholder 2"/>
          <p:cNvSpPr>
            <a:spLocks noGrp="1"/>
          </p:cNvSpPr>
          <p:nvPr>
            <p:ph idx="1"/>
          </p:nvPr>
        </p:nvSpPr>
        <p:spPr>
          <a:xfrm>
            <a:off x="594360" y="1497857"/>
            <a:ext cx="10972800" cy="4697684"/>
          </a:xfrm>
        </p:spPr>
        <p:txBody>
          <a:bodyPr/>
          <a:lstStyle/>
          <a:p>
            <a:pPr>
              <a:lnSpc>
                <a:spcPct val="100000"/>
              </a:lnSpc>
            </a:pPr>
            <a:r>
              <a:rPr lang="en-US" sz="4000" dirty="0"/>
              <a:t>WisDOT is facilitating this effort, but these are local structures</a:t>
            </a:r>
          </a:p>
          <a:p>
            <a:pPr lvl="1">
              <a:lnSpc>
                <a:spcPct val="100000"/>
              </a:lnSpc>
            </a:pPr>
            <a:r>
              <a:rPr lang="en-US" sz="4000" dirty="0"/>
              <a:t>Safety first – </a:t>
            </a:r>
            <a:r>
              <a:rPr lang="en-US" sz="4000" u="sng" dirty="0"/>
              <a:t>please take immediate action as needed</a:t>
            </a:r>
          </a:p>
          <a:p>
            <a:pPr lvl="1">
              <a:lnSpc>
                <a:spcPct val="100000"/>
              </a:lnSpc>
            </a:pPr>
            <a:r>
              <a:rPr lang="en-US" sz="3600" dirty="0"/>
              <a:t>We’ve asked inspectors to notify local owners when they see issues that may be an immediate safety risk</a:t>
            </a:r>
          </a:p>
          <a:p>
            <a:pPr lvl="1">
              <a:lnSpc>
                <a:spcPct val="100000"/>
              </a:lnSpc>
            </a:pPr>
            <a:endParaRPr lang="en-US" sz="1200" dirty="0"/>
          </a:p>
        </p:txBody>
      </p:sp>
    </p:spTree>
    <p:extLst>
      <p:ext uri="{BB962C8B-B14F-4D97-AF65-F5344CB8AC3E}">
        <p14:creationId xmlns:p14="http://schemas.microsoft.com/office/powerpoint/2010/main" val="3925108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BFDB4-CFEF-3B0B-3174-12AAB4D48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6434D-14E1-8562-84E8-CFB99E58FECE}"/>
              </a:ext>
            </a:extLst>
          </p:cNvPr>
          <p:cNvSpPr>
            <a:spLocks noGrp="1"/>
          </p:cNvSpPr>
          <p:nvPr>
            <p:ph type="title"/>
          </p:nvPr>
        </p:nvSpPr>
        <p:spPr>
          <a:xfrm>
            <a:off x="594360" y="273942"/>
            <a:ext cx="10972800" cy="760307"/>
          </a:xfrm>
        </p:spPr>
        <p:txBody>
          <a:bodyPr anchor="ctr" anchorCtr="0"/>
          <a:lstStyle/>
          <a:p>
            <a:pPr>
              <a:lnSpc>
                <a:spcPts val="4800"/>
              </a:lnSpc>
            </a:pPr>
            <a:r>
              <a:rPr lang="en-US" sz="6000" dirty="0"/>
              <a:t>Questions</a:t>
            </a:r>
            <a:endParaRPr lang="en-US" sz="6000" dirty="0">
              <a:solidFill>
                <a:srgbClr val="FFFF00"/>
              </a:solidFill>
            </a:endParaRPr>
          </a:p>
        </p:txBody>
      </p:sp>
      <p:sp>
        <p:nvSpPr>
          <p:cNvPr id="3" name="Content Placeholder 2">
            <a:extLst>
              <a:ext uri="{FF2B5EF4-FFF2-40B4-BE49-F238E27FC236}">
                <a16:creationId xmlns:a16="http://schemas.microsoft.com/office/drawing/2014/main" id="{6F090ECB-4657-C5DC-0475-06A5388D5BD0}"/>
              </a:ext>
            </a:extLst>
          </p:cNvPr>
          <p:cNvSpPr>
            <a:spLocks noGrp="1"/>
          </p:cNvSpPr>
          <p:nvPr>
            <p:ph idx="1"/>
          </p:nvPr>
        </p:nvSpPr>
        <p:spPr>
          <a:xfrm>
            <a:off x="594360" y="941651"/>
            <a:ext cx="10972800" cy="1327416"/>
          </a:xfrm>
        </p:spPr>
        <p:txBody>
          <a:bodyPr/>
          <a:lstStyle/>
          <a:p>
            <a:pPr>
              <a:lnSpc>
                <a:spcPct val="100000"/>
              </a:lnSpc>
            </a:pPr>
            <a:r>
              <a:rPr lang="en-US" sz="4000" dirty="0"/>
              <a:t>I’m missing a structure – what happened?</a:t>
            </a:r>
          </a:p>
          <a:p>
            <a:pPr lvl="1">
              <a:lnSpc>
                <a:spcPct val="100000"/>
              </a:lnSpc>
            </a:pPr>
            <a:r>
              <a:rPr lang="en-US" sz="3200" dirty="0"/>
              <a:t>Inspection determined structure was ineligible – too short.</a:t>
            </a:r>
          </a:p>
          <a:p>
            <a:pPr lvl="1">
              <a:lnSpc>
                <a:spcPct val="100000"/>
              </a:lnSpc>
            </a:pPr>
            <a:r>
              <a:rPr lang="en-US" sz="3200" dirty="0"/>
              <a:t>Must be greater than 6ft.</a:t>
            </a:r>
          </a:p>
        </p:txBody>
      </p:sp>
      <p:pic>
        <p:nvPicPr>
          <p:cNvPr id="4" name="Picture 3">
            <a:extLst>
              <a:ext uri="{FF2B5EF4-FFF2-40B4-BE49-F238E27FC236}">
                <a16:creationId xmlns:a16="http://schemas.microsoft.com/office/drawing/2014/main" id="{3FB551C0-C89A-957E-182A-1A1D145C2443}"/>
              </a:ext>
            </a:extLst>
          </p:cNvPr>
          <p:cNvPicPr>
            <a:picLocks noChangeAspect="1"/>
          </p:cNvPicPr>
          <p:nvPr/>
        </p:nvPicPr>
        <p:blipFill>
          <a:blip r:embed="rId3"/>
          <a:stretch>
            <a:fillRect/>
          </a:stretch>
        </p:blipFill>
        <p:spPr>
          <a:xfrm>
            <a:off x="1913590" y="2936776"/>
            <a:ext cx="4788188" cy="3591142"/>
          </a:xfrm>
          <a:prstGeom prst="rect">
            <a:avLst/>
          </a:prstGeom>
        </p:spPr>
      </p:pic>
      <p:cxnSp>
        <p:nvCxnSpPr>
          <p:cNvPr id="5" name="Straight Arrow Connector 4">
            <a:extLst>
              <a:ext uri="{FF2B5EF4-FFF2-40B4-BE49-F238E27FC236}">
                <a16:creationId xmlns:a16="http://schemas.microsoft.com/office/drawing/2014/main" id="{8C1A3320-DC39-6806-5842-5550931E1663}"/>
              </a:ext>
            </a:extLst>
          </p:cNvPr>
          <p:cNvCxnSpPr>
            <a:cxnSpLocks/>
          </p:cNvCxnSpPr>
          <p:nvPr/>
        </p:nvCxnSpPr>
        <p:spPr>
          <a:xfrm>
            <a:off x="3254230" y="4573345"/>
            <a:ext cx="2021521"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tree, outdoor&#10;&#10;Description automatically generated">
            <a:extLst>
              <a:ext uri="{FF2B5EF4-FFF2-40B4-BE49-F238E27FC236}">
                <a16:creationId xmlns:a16="http://schemas.microsoft.com/office/drawing/2014/main" id="{E4ACD3E4-4213-AEC2-1E45-0430129557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99692" y="3385144"/>
            <a:ext cx="3586941" cy="2690206"/>
          </a:xfrm>
          <a:prstGeom prst="rect">
            <a:avLst/>
          </a:prstGeom>
        </p:spPr>
      </p:pic>
      <p:cxnSp>
        <p:nvCxnSpPr>
          <p:cNvPr id="7" name="Straight Arrow Connector 6">
            <a:extLst>
              <a:ext uri="{FF2B5EF4-FFF2-40B4-BE49-F238E27FC236}">
                <a16:creationId xmlns:a16="http://schemas.microsoft.com/office/drawing/2014/main" id="{330FCC5F-B8F1-6BEA-5400-AF7D0C16AD7B}"/>
              </a:ext>
            </a:extLst>
          </p:cNvPr>
          <p:cNvCxnSpPr>
            <a:cxnSpLocks/>
          </p:cNvCxnSpPr>
          <p:nvPr/>
        </p:nvCxnSpPr>
        <p:spPr>
          <a:xfrm>
            <a:off x="7620961" y="5046090"/>
            <a:ext cx="1563278"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9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6037-8FA0-8E89-DFF0-F12DC4441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DEFBE-7733-8659-2AA1-FDEA865B7656}"/>
              </a:ext>
            </a:extLst>
          </p:cNvPr>
          <p:cNvSpPr>
            <a:spLocks noGrp="1"/>
          </p:cNvSpPr>
          <p:nvPr>
            <p:ph type="title"/>
          </p:nvPr>
        </p:nvSpPr>
        <p:spPr>
          <a:xfrm>
            <a:off x="594360" y="273942"/>
            <a:ext cx="10972800" cy="760307"/>
          </a:xfrm>
        </p:spPr>
        <p:txBody>
          <a:bodyPr anchor="ctr" anchorCtr="0"/>
          <a:lstStyle/>
          <a:p>
            <a:pPr>
              <a:lnSpc>
                <a:spcPts val="4800"/>
              </a:lnSpc>
            </a:pPr>
            <a:r>
              <a:rPr lang="en-US" sz="6000" dirty="0"/>
              <a:t>Questions</a:t>
            </a:r>
            <a:endParaRPr lang="en-US" sz="6000" dirty="0">
              <a:solidFill>
                <a:srgbClr val="FFFF00"/>
              </a:solidFill>
            </a:endParaRPr>
          </a:p>
        </p:txBody>
      </p:sp>
      <p:sp>
        <p:nvSpPr>
          <p:cNvPr id="3" name="Content Placeholder 2">
            <a:extLst>
              <a:ext uri="{FF2B5EF4-FFF2-40B4-BE49-F238E27FC236}">
                <a16:creationId xmlns:a16="http://schemas.microsoft.com/office/drawing/2014/main" id="{853CEA40-295F-6C03-975A-5A708A5E4162}"/>
              </a:ext>
            </a:extLst>
          </p:cNvPr>
          <p:cNvSpPr>
            <a:spLocks noGrp="1"/>
          </p:cNvSpPr>
          <p:nvPr>
            <p:ph idx="1"/>
          </p:nvPr>
        </p:nvSpPr>
        <p:spPr>
          <a:xfrm>
            <a:off x="228728" y="1447576"/>
            <a:ext cx="10972800" cy="2487349"/>
          </a:xfrm>
        </p:spPr>
        <p:txBody>
          <a:bodyPr/>
          <a:lstStyle/>
          <a:p>
            <a:pPr>
              <a:lnSpc>
                <a:spcPct val="100000"/>
              </a:lnSpc>
            </a:pPr>
            <a:r>
              <a:rPr lang="en-US" sz="4000" dirty="0"/>
              <a:t>I’m missing a structure – what happened?</a:t>
            </a:r>
          </a:p>
          <a:p>
            <a:pPr lvl="1">
              <a:lnSpc>
                <a:spcPct val="100000"/>
              </a:lnSpc>
            </a:pPr>
            <a:r>
              <a:rPr lang="en-US" sz="3200" dirty="0"/>
              <a:t>Inspection determined structure was ineligible – too long.</a:t>
            </a:r>
          </a:p>
          <a:p>
            <a:pPr lvl="1">
              <a:lnSpc>
                <a:spcPct val="100000"/>
              </a:lnSpc>
            </a:pPr>
            <a:r>
              <a:rPr lang="en-US" sz="3200" dirty="0"/>
              <a:t>Must be 20ft or less.</a:t>
            </a:r>
          </a:p>
          <a:p>
            <a:pPr lvl="1">
              <a:lnSpc>
                <a:spcPct val="100000"/>
              </a:lnSpc>
            </a:pPr>
            <a:r>
              <a:rPr lang="en-US" sz="3200" dirty="0"/>
              <a:t>“Found” about 150 new bridges.</a:t>
            </a:r>
          </a:p>
          <a:p>
            <a:pPr lvl="2">
              <a:lnSpc>
                <a:spcPct val="100000"/>
              </a:lnSpc>
            </a:pPr>
            <a:r>
              <a:rPr lang="en-US" sz="2800" dirty="0"/>
              <a:t>Assigned a bridge number, treated as a bridge</a:t>
            </a:r>
          </a:p>
        </p:txBody>
      </p:sp>
      <p:pic>
        <p:nvPicPr>
          <p:cNvPr id="8" name="Picture 7" descr="A picture containing outdoor, snow&#10;&#10;Description automatically generated">
            <a:extLst>
              <a:ext uri="{FF2B5EF4-FFF2-40B4-BE49-F238E27FC236}">
                <a16:creationId xmlns:a16="http://schemas.microsoft.com/office/drawing/2014/main" id="{ABDF2E70-CA2C-F995-3371-C8411B9A7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603"/>
          <a:stretch/>
        </p:blipFill>
        <p:spPr>
          <a:xfrm>
            <a:off x="7987323" y="3934925"/>
            <a:ext cx="3975949" cy="2710574"/>
          </a:xfrm>
          <a:prstGeom prst="rect">
            <a:avLst/>
          </a:prstGeom>
        </p:spPr>
      </p:pic>
      <p:cxnSp>
        <p:nvCxnSpPr>
          <p:cNvPr id="9" name="Straight Arrow Connector 8">
            <a:extLst>
              <a:ext uri="{FF2B5EF4-FFF2-40B4-BE49-F238E27FC236}">
                <a16:creationId xmlns:a16="http://schemas.microsoft.com/office/drawing/2014/main" id="{20B4FE67-B129-4E67-6CDD-28A34514BDE3}"/>
              </a:ext>
            </a:extLst>
          </p:cNvPr>
          <p:cNvCxnSpPr>
            <a:cxnSpLocks/>
          </p:cNvCxnSpPr>
          <p:nvPr/>
        </p:nvCxnSpPr>
        <p:spPr>
          <a:xfrm>
            <a:off x="8793716" y="5198825"/>
            <a:ext cx="2616746"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145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FC76E-B8F0-614E-323E-92060DA26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FCCDA-F0D2-D7A7-D214-36A3E321E24D}"/>
              </a:ext>
            </a:extLst>
          </p:cNvPr>
          <p:cNvSpPr>
            <a:spLocks noGrp="1"/>
          </p:cNvSpPr>
          <p:nvPr>
            <p:ph type="title"/>
          </p:nvPr>
        </p:nvSpPr>
        <p:spPr>
          <a:xfrm>
            <a:off x="594360" y="273942"/>
            <a:ext cx="10972800" cy="760307"/>
          </a:xfrm>
        </p:spPr>
        <p:txBody>
          <a:bodyPr anchor="ctr" anchorCtr="0"/>
          <a:lstStyle/>
          <a:p>
            <a:pPr>
              <a:lnSpc>
                <a:spcPts val="4800"/>
              </a:lnSpc>
            </a:pPr>
            <a:r>
              <a:rPr lang="en-US" sz="6000" dirty="0"/>
              <a:t>Questions</a:t>
            </a:r>
            <a:endParaRPr lang="en-US" sz="6000" dirty="0">
              <a:solidFill>
                <a:srgbClr val="FFFF00"/>
              </a:solidFill>
            </a:endParaRPr>
          </a:p>
        </p:txBody>
      </p:sp>
      <p:sp>
        <p:nvSpPr>
          <p:cNvPr id="3" name="Content Placeholder 2">
            <a:extLst>
              <a:ext uri="{FF2B5EF4-FFF2-40B4-BE49-F238E27FC236}">
                <a16:creationId xmlns:a16="http://schemas.microsoft.com/office/drawing/2014/main" id="{BAD870EE-DE19-AA07-D924-9A061DF9D894}"/>
              </a:ext>
            </a:extLst>
          </p:cNvPr>
          <p:cNvSpPr>
            <a:spLocks noGrp="1"/>
          </p:cNvSpPr>
          <p:nvPr>
            <p:ph idx="1"/>
          </p:nvPr>
        </p:nvSpPr>
        <p:spPr>
          <a:xfrm>
            <a:off x="514308" y="1333536"/>
            <a:ext cx="10972800" cy="2487349"/>
          </a:xfrm>
        </p:spPr>
        <p:txBody>
          <a:bodyPr/>
          <a:lstStyle/>
          <a:p>
            <a:pPr>
              <a:lnSpc>
                <a:spcPct val="100000"/>
              </a:lnSpc>
            </a:pPr>
            <a:r>
              <a:rPr lang="en-US" sz="4000" dirty="0"/>
              <a:t>I’m missing a structure – what happened?</a:t>
            </a:r>
          </a:p>
          <a:p>
            <a:pPr lvl="1">
              <a:lnSpc>
                <a:spcPct val="100000"/>
              </a:lnSpc>
            </a:pPr>
            <a:r>
              <a:rPr lang="en-US" sz="3200" dirty="0"/>
              <a:t>Incorrect information entered</a:t>
            </a:r>
          </a:p>
          <a:p>
            <a:pPr lvl="2">
              <a:lnSpc>
                <a:spcPct val="100000"/>
              </a:lnSpc>
            </a:pPr>
            <a:r>
              <a:rPr lang="en-US" sz="2800" dirty="0"/>
              <a:t>Incorrect owner</a:t>
            </a:r>
          </a:p>
          <a:p>
            <a:pPr lvl="2">
              <a:lnSpc>
                <a:spcPct val="100000"/>
              </a:lnSpc>
            </a:pPr>
            <a:r>
              <a:rPr lang="en-US" sz="2800" dirty="0"/>
              <a:t>Incorrect road, location</a:t>
            </a:r>
          </a:p>
        </p:txBody>
      </p:sp>
      <p:sp>
        <p:nvSpPr>
          <p:cNvPr id="9" name="TextBox 8">
            <a:extLst>
              <a:ext uri="{FF2B5EF4-FFF2-40B4-BE49-F238E27FC236}">
                <a16:creationId xmlns:a16="http://schemas.microsoft.com/office/drawing/2014/main" id="{33418093-6D01-D825-F995-990F1C624C32}"/>
              </a:ext>
            </a:extLst>
          </p:cNvPr>
          <p:cNvSpPr txBox="1"/>
          <p:nvPr/>
        </p:nvSpPr>
        <p:spPr>
          <a:xfrm>
            <a:off x="474282" y="3678086"/>
            <a:ext cx="11052852" cy="1574790"/>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FFD966"/>
                </a:solidFill>
                <a:effectLst/>
                <a:uLnTx/>
                <a:uFillTx/>
                <a:latin typeface="Arial Narrow" panose="020B0606020202030204" pitchFamily="34" charset="0"/>
                <a:ea typeface="+mn-ea"/>
                <a:cs typeface="+mn-cs"/>
              </a:rPr>
              <a:t>Inspection determined structure was ineligible – not on a local road.</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Private road, driveway</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Part of a storm sewer system</a:t>
            </a:r>
          </a:p>
        </p:txBody>
      </p:sp>
    </p:spTree>
    <p:extLst>
      <p:ext uri="{BB962C8B-B14F-4D97-AF65-F5344CB8AC3E}">
        <p14:creationId xmlns:p14="http://schemas.microsoft.com/office/powerpoint/2010/main" val="721522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5C93-D4AD-4D6D-835D-A06102EB3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CE71C-6839-0A50-ED1F-22704A20ACB1}"/>
              </a:ext>
            </a:extLst>
          </p:cNvPr>
          <p:cNvSpPr>
            <a:spLocks noGrp="1"/>
          </p:cNvSpPr>
          <p:nvPr>
            <p:ph type="title"/>
          </p:nvPr>
        </p:nvSpPr>
        <p:spPr>
          <a:xfrm>
            <a:off x="594360" y="273942"/>
            <a:ext cx="10972800" cy="760307"/>
          </a:xfrm>
        </p:spPr>
        <p:txBody>
          <a:bodyPr anchor="ctr" anchorCtr="0"/>
          <a:lstStyle/>
          <a:p>
            <a:pPr>
              <a:lnSpc>
                <a:spcPts val="4800"/>
              </a:lnSpc>
            </a:pPr>
            <a:r>
              <a:rPr lang="en-US" sz="6000" dirty="0"/>
              <a:t>Thank you!</a:t>
            </a:r>
            <a:endParaRPr lang="en-US" sz="6000" dirty="0">
              <a:solidFill>
                <a:srgbClr val="FFFF00"/>
              </a:solidFill>
            </a:endParaRPr>
          </a:p>
        </p:txBody>
      </p:sp>
      <p:sp>
        <p:nvSpPr>
          <p:cNvPr id="3" name="Content Placeholder 2">
            <a:extLst>
              <a:ext uri="{FF2B5EF4-FFF2-40B4-BE49-F238E27FC236}">
                <a16:creationId xmlns:a16="http://schemas.microsoft.com/office/drawing/2014/main" id="{7002C74B-EA3D-E419-2C97-B7C3FAB68664}"/>
              </a:ext>
            </a:extLst>
          </p:cNvPr>
          <p:cNvSpPr>
            <a:spLocks noGrp="1"/>
          </p:cNvSpPr>
          <p:nvPr>
            <p:ph idx="1"/>
          </p:nvPr>
        </p:nvSpPr>
        <p:spPr>
          <a:xfrm>
            <a:off x="624840" y="1564649"/>
            <a:ext cx="10972800" cy="1327416"/>
          </a:xfrm>
        </p:spPr>
        <p:txBody>
          <a:bodyPr/>
          <a:lstStyle/>
          <a:p>
            <a:pPr>
              <a:lnSpc>
                <a:spcPct val="100000"/>
              </a:lnSpc>
            </a:pPr>
            <a:r>
              <a:rPr lang="en-US" sz="4000" dirty="0"/>
              <a:t>HUGE effort</a:t>
            </a:r>
          </a:p>
          <a:p>
            <a:pPr lvl="1">
              <a:lnSpc>
                <a:spcPct val="100000"/>
              </a:lnSpc>
            </a:pPr>
            <a:r>
              <a:rPr lang="en-US" sz="3200" dirty="0"/>
              <a:t>16,000+ structures</a:t>
            </a:r>
          </a:p>
          <a:p>
            <a:pPr lvl="1">
              <a:lnSpc>
                <a:spcPct val="100000"/>
              </a:lnSpc>
            </a:pPr>
            <a:r>
              <a:rPr lang="en-US" sz="3200" dirty="0"/>
              <a:t>Find and inspect</a:t>
            </a:r>
          </a:p>
          <a:p>
            <a:pPr lvl="1">
              <a:lnSpc>
                <a:spcPct val="100000"/>
              </a:lnSpc>
            </a:pPr>
            <a:r>
              <a:rPr lang="en-US" sz="3200" dirty="0"/>
              <a:t>Short timeframe</a:t>
            </a:r>
          </a:p>
          <a:p>
            <a:pPr lvl="2">
              <a:lnSpc>
                <a:spcPct val="100000"/>
              </a:lnSpc>
            </a:pPr>
            <a:endParaRPr lang="en-US" sz="2800" dirty="0"/>
          </a:p>
          <a:p>
            <a:pPr>
              <a:lnSpc>
                <a:spcPct val="100000"/>
              </a:lnSpc>
            </a:pPr>
            <a:r>
              <a:rPr lang="en-US" sz="3600" dirty="0"/>
              <a:t>Wouldn’t have accomplished without willing local partners</a:t>
            </a:r>
          </a:p>
        </p:txBody>
      </p:sp>
    </p:spTree>
    <p:extLst>
      <p:ext uri="{BB962C8B-B14F-4D97-AF65-F5344CB8AC3E}">
        <p14:creationId xmlns:p14="http://schemas.microsoft.com/office/powerpoint/2010/main" val="2510822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21ED040-8E8F-4A74-B51A-8E953F89F212}"/>
              </a:ext>
            </a:extLst>
          </p:cNvPr>
          <p:cNvSpPr>
            <a:spLocks noGrp="1"/>
          </p:cNvSpPr>
          <p:nvPr>
            <p:ph type="body" sz="quarter" idx="10"/>
          </p:nvPr>
        </p:nvSpPr>
        <p:spPr>
          <a:xfrm>
            <a:off x="76940" y="2681276"/>
            <a:ext cx="12104702" cy="920183"/>
          </a:xfrm>
        </p:spPr>
        <p:txBody>
          <a:bodyPr lIns="91440" tIns="45720" rIns="91440" bIns="45720" anchor="t"/>
          <a:lstStyle/>
          <a:p>
            <a:r>
              <a:rPr lang="en-US" sz="4400" dirty="0">
                <a:solidFill>
                  <a:schemeClr val="bg1"/>
                </a:solidFill>
                <a:latin typeface="Arial Narrow"/>
              </a:rPr>
              <a:t>Local Small Structure</a:t>
            </a:r>
            <a:r>
              <a:rPr lang="en-US" sz="4400" i="0" dirty="0">
                <a:solidFill>
                  <a:schemeClr val="bg1"/>
                </a:solidFill>
                <a:effectLst/>
                <a:latin typeface="Arial Narrow"/>
              </a:rPr>
              <a:t> Improvement Program (</a:t>
            </a:r>
            <a:r>
              <a:rPr lang="en-US" sz="4400" dirty="0">
                <a:solidFill>
                  <a:schemeClr val="bg1"/>
                </a:solidFill>
                <a:latin typeface="Arial Narrow"/>
              </a:rPr>
              <a:t>LSSIP</a:t>
            </a:r>
            <a:r>
              <a:rPr lang="en-US" sz="4400" i="0" dirty="0">
                <a:solidFill>
                  <a:schemeClr val="bg1"/>
                </a:solidFill>
                <a:effectLst/>
                <a:latin typeface="Arial Narrow"/>
              </a:rPr>
              <a:t>)</a:t>
            </a:r>
          </a:p>
          <a:p>
            <a:r>
              <a:rPr lang="en-US" sz="4400" dirty="0">
                <a:solidFill>
                  <a:schemeClr val="bg1"/>
                </a:solidFill>
                <a:latin typeface="Arial Narrow"/>
              </a:rPr>
              <a:t>2026-2027 Program Cycle</a:t>
            </a:r>
            <a:endParaRPr lang="en-US" sz="4400" i="0" dirty="0">
              <a:solidFill>
                <a:schemeClr val="bg1"/>
              </a:solidFill>
              <a:effectLst/>
              <a:latin typeface="Arial Narrow"/>
            </a:endParaRPr>
          </a:p>
        </p:txBody>
      </p:sp>
      <p:sp>
        <p:nvSpPr>
          <p:cNvPr id="11" name="Text Placeholder 3">
            <a:extLst>
              <a:ext uri="{FF2B5EF4-FFF2-40B4-BE49-F238E27FC236}">
                <a16:creationId xmlns:a16="http://schemas.microsoft.com/office/drawing/2014/main" id="{84279FF5-8BDC-44E8-9E28-CEA8594C6659}"/>
              </a:ext>
            </a:extLst>
          </p:cNvPr>
          <p:cNvSpPr>
            <a:spLocks noGrp="1"/>
          </p:cNvSpPr>
          <p:nvPr>
            <p:ph type="body" sz="quarter" idx="12"/>
          </p:nvPr>
        </p:nvSpPr>
        <p:spPr>
          <a:xfrm>
            <a:off x="609600" y="5635166"/>
            <a:ext cx="10972800" cy="661481"/>
          </a:xfrm>
        </p:spPr>
        <p:txBody>
          <a:bodyPr lIns="91440" tIns="45720" rIns="91440" bIns="45720" anchor="t"/>
          <a:lstStyle/>
          <a:p>
            <a:r>
              <a:rPr lang="en-US" dirty="0">
                <a:solidFill>
                  <a:srgbClr val="FFD966"/>
                </a:solidFill>
                <a:latin typeface="Arial Narrow"/>
              </a:rPr>
              <a:t>Statewide LSSIP Program Manager</a:t>
            </a:r>
            <a:endParaRPr lang="en-US" dirty="0">
              <a:solidFill>
                <a:srgbClr val="FFD966"/>
              </a:solidFill>
            </a:endParaRPr>
          </a:p>
        </p:txBody>
      </p:sp>
      <p:sp>
        <p:nvSpPr>
          <p:cNvPr id="13" name="Text Placeholder 6">
            <a:extLst>
              <a:ext uri="{FF2B5EF4-FFF2-40B4-BE49-F238E27FC236}">
                <a16:creationId xmlns:a16="http://schemas.microsoft.com/office/drawing/2014/main" id="{87DF2006-C305-48AE-AC98-3CE9AF9934E9}"/>
              </a:ext>
            </a:extLst>
          </p:cNvPr>
          <p:cNvSpPr>
            <a:spLocks noGrp="1"/>
          </p:cNvSpPr>
          <p:nvPr>
            <p:ph type="body" sz="quarter" idx="13"/>
          </p:nvPr>
        </p:nvSpPr>
        <p:spPr>
          <a:xfrm>
            <a:off x="609600" y="5044450"/>
            <a:ext cx="10972800" cy="662619"/>
          </a:xfrm>
        </p:spPr>
        <p:txBody>
          <a:bodyPr lIns="91440" tIns="45720" rIns="91440" bIns="45720" anchor="t"/>
          <a:lstStyle/>
          <a:p>
            <a:r>
              <a:rPr lang="en-US" sz="4000" b="0" dirty="0">
                <a:solidFill>
                  <a:srgbClr val="FFD966"/>
                </a:solidFill>
                <a:latin typeface="Arial Narrow"/>
              </a:rPr>
              <a:t>Izzy Schultze</a:t>
            </a:r>
            <a:endParaRPr lang="en-US" sz="4000" b="0" dirty="0">
              <a:solidFill>
                <a:srgbClr val="FFD966"/>
              </a:solidFill>
            </a:endParaRPr>
          </a:p>
        </p:txBody>
      </p:sp>
    </p:spTree>
    <p:extLst>
      <p:ext uri="{BB962C8B-B14F-4D97-AF65-F5344CB8AC3E}">
        <p14:creationId xmlns:p14="http://schemas.microsoft.com/office/powerpoint/2010/main" val="2866251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35C6-FAC7-40AA-A583-8DF70A622B69}"/>
              </a:ext>
            </a:extLst>
          </p:cNvPr>
          <p:cNvSpPr>
            <a:spLocks noGrp="1"/>
          </p:cNvSpPr>
          <p:nvPr>
            <p:ph type="title"/>
          </p:nvPr>
        </p:nvSpPr>
        <p:spPr>
          <a:xfrm>
            <a:off x="466436" y="135082"/>
            <a:ext cx="10972800" cy="1325563"/>
          </a:xfrm>
        </p:spPr>
        <p:txBody>
          <a:bodyPr lIns="91440" tIns="45720" rIns="91440" bIns="45720" anchor="ctr" anchorCtr="0"/>
          <a:lstStyle/>
          <a:p>
            <a:r>
              <a:rPr lang="en-US" sz="4400" dirty="0">
                <a:latin typeface="Arial Narrow"/>
              </a:rPr>
              <a:t>Local Small Structure Improvement Program (LSSIP) – General Overview</a:t>
            </a:r>
          </a:p>
        </p:txBody>
      </p:sp>
      <p:sp>
        <p:nvSpPr>
          <p:cNvPr id="8" name="TextBox 7">
            <a:extLst>
              <a:ext uri="{FF2B5EF4-FFF2-40B4-BE49-F238E27FC236}">
                <a16:creationId xmlns:a16="http://schemas.microsoft.com/office/drawing/2014/main" id="{839D8302-C680-D1AB-9E0D-53043749808A}"/>
              </a:ext>
            </a:extLst>
          </p:cNvPr>
          <p:cNvSpPr txBox="1"/>
          <p:nvPr/>
        </p:nvSpPr>
        <p:spPr>
          <a:xfrm>
            <a:off x="402936" y="1828688"/>
            <a:ext cx="11099800" cy="3847272"/>
          </a:xfrm>
          <a:prstGeom prst="rect">
            <a:avLst/>
          </a:prstGeom>
          <a:noFill/>
        </p:spPr>
        <p:txBody>
          <a:bodyPr wrap="square" lIns="91440" tIns="45720" rIns="91440" bIns="45720" anchor="t">
            <a:spAutoFit/>
          </a:bodyPr>
          <a:lstStyle/>
          <a:p>
            <a:pPr algn="just">
              <a:lnSpc>
                <a:spcPct val="107000"/>
              </a:lnSpc>
              <a:defRPr/>
            </a:pPr>
            <a:r>
              <a:rPr lang="en-US" sz="2800" dirty="0">
                <a:solidFill>
                  <a:srgbClr val="FFD966"/>
                </a:solidFill>
                <a:latin typeface="Arial Narrow" panose="020B0606020202030204" pitchFamily="34" charset="0"/>
                <a:ea typeface="Calibri"/>
                <a:cs typeface="Times New Roman"/>
              </a:rPr>
              <a:t>LSSIP is a one-time appropriation authorized as a set-aside of up to $30 million from the </a:t>
            </a:r>
            <a:r>
              <a:rPr kumimoji="0" lang="en-US" sz="2800" b="0" i="0" u="none" strike="noStrike" kern="1200" cap="none" spc="0" normalizeH="0" baseline="0" noProof="0" dirty="0">
                <a:ln>
                  <a:noFill/>
                </a:ln>
                <a:solidFill>
                  <a:srgbClr val="FFD966"/>
                </a:solidFill>
                <a:effectLst/>
                <a:uLnTx/>
                <a:uFillTx/>
                <a:latin typeface="Arial Narrow" panose="020B0606020202030204" pitchFamily="34" charset="0"/>
                <a:ea typeface="Calibri"/>
                <a:cs typeface="Times New Roman"/>
              </a:rPr>
              <a:t>Agricultural Roads Improvement Program in the </a:t>
            </a:r>
            <a:r>
              <a:rPr lang="en-US" sz="2800" dirty="0">
                <a:solidFill>
                  <a:srgbClr val="FFD966"/>
                </a:solidFill>
                <a:latin typeface="Arial Narrow" panose="020B0606020202030204" pitchFamily="34" charset="0"/>
                <a:ea typeface="Calibri"/>
                <a:cs typeface="Times New Roman"/>
              </a:rPr>
              <a:t>2025-2027 Wisconsin Biennial Budget (Act 15).</a:t>
            </a:r>
            <a:endParaRPr lang="en-US" sz="2800" dirty="0">
              <a:latin typeface="Arial Narrow" panose="020B0606020202030204" pitchFamily="34" charset="0"/>
              <a:ea typeface="Calibri"/>
              <a:cs typeface="Times New Roman"/>
            </a:endParaRPr>
          </a:p>
          <a:p>
            <a:pPr marL="457200" algn="just">
              <a:buFont typeface="Arial"/>
              <a:buChar char="•"/>
              <a:defRPr/>
            </a:pPr>
            <a:r>
              <a:rPr lang="en-US" sz="2800" dirty="0">
                <a:solidFill>
                  <a:srgbClr val="FFD966"/>
                </a:solidFill>
                <a:latin typeface="Arial Narrow" panose="020B0606020202030204" pitchFamily="34" charset="0"/>
                <a:ea typeface="Calibri"/>
                <a:cs typeface="Times New Roman"/>
              </a:rPr>
              <a:t>This program (identified in WI State Statute 85.64) aims to inspect, repair or replace deteriorated culverts/small structures.</a:t>
            </a:r>
          </a:p>
          <a:p>
            <a:pPr algn="just">
              <a:lnSpc>
                <a:spcPct val="107000"/>
              </a:lnSpc>
              <a:defRPr/>
            </a:pPr>
            <a:endParaRPr lang="en-US" sz="2800" dirty="0">
              <a:solidFill>
                <a:srgbClr val="FFD966"/>
              </a:solidFill>
              <a:latin typeface="Arial Narrow" panose="020B0606020202030204" pitchFamily="34" charset="0"/>
              <a:ea typeface="Calibri"/>
              <a:cs typeface="Times New Roman"/>
            </a:endParaRPr>
          </a:p>
          <a:p>
            <a:pPr marL="457200" indent="-457200" algn="ctr">
              <a:lnSpc>
                <a:spcPct val="107000"/>
              </a:lnSpc>
              <a:buFont typeface="Arial" panose="020B0604020202020204" pitchFamily="34" charset="0"/>
              <a:buChar char="•"/>
              <a:defRPr/>
            </a:pPr>
            <a:r>
              <a:rPr lang="en-US" sz="3600" u="sng" dirty="0">
                <a:solidFill>
                  <a:srgbClr val="FFD966"/>
                </a:solidFill>
                <a:latin typeface="Arial Narrow" panose="020B0606020202030204" pitchFamily="34" charset="0"/>
                <a:ea typeface="Calibri"/>
                <a:cs typeface="Times New Roman"/>
              </a:rPr>
              <a:t>Projects will be funded at up to a 90% state cost share</a:t>
            </a:r>
          </a:p>
          <a:p>
            <a:pPr marL="342900" marR="0" lvl="0" indent="-342900" algn="just" defTabSz="914400">
              <a:lnSpc>
                <a:spcPct val="107000"/>
              </a:lnSpc>
              <a:spcBef>
                <a:spcPts val="0"/>
              </a:spcBef>
              <a:spcAft>
                <a:spcPts val="0"/>
              </a:spcAft>
              <a:buClrTx/>
              <a:buSzTx/>
              <a:buFont typeface="Symbol" panose="05050102010706020507" pitchFamily="18" charset="2"/>
              <a:buChar char=""/>
              <a:tabLst/>
              <a:defRPr/>
            </a:pPr>
            <a:endParaRPr lang="en-US" sz="3000" b="0" i="0" u="none" strike="noStrike" kern="1200" cap="none" spc="0" normalizeH="0" baseline="0" noProof="0" dirty="0">
              <a:ln>
                <a:noFill/>
              </a:ln>
              <a:solidFill>
                <a:srgbClr val="FFD966"/>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587010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3DA118-1EB0-5435-A0C9-344F57F74BC6}"/>
              </a:ext>
            </a:extLst>
          </p:cNvPr>
          <p:cNvSpPr/>
          <p:nvPr/>
        </p:nvSpPr>
        <p:spPr>
          <a:xfrm>
            <a:off x="7252359" y="480766"/>
            <a:ext cx="5005110" cy="14758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9381B9A-58A5-562F-A913-C9D068B2E99D}"/>
              </a:ext>
            </a:extLst>
          </p:cNvPr>
          <p:cNvSpPr/>
          <p:nvPr/>
        </p:nvSpPr>
        <p:spPr>
          <a:xfrm>
            <a:off x="1" y="480766"/>
            <a:ext cx="4939642" cy="14758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8A8C0831-DF2C-49B4-A59E-989B51672404}"/>
              </a:ext>
            </a:extLst>
          </p:cNvPr>
          <p:cNvSpPr>
            <a:spLocks noGrp="1"/>
          </p:cNvSpPr>
          <p:nvPr>
            <p:ph type="body" sz="quarter" idx="10"/>
          </p:nvPr>
        </p:nvSpPr>
        <p:spPr>
          <a:xfrm>
            <a:off x="194574" y="2638791"/>
            <a:ext cx="11802852" cy="836239"/>
          </a:xfrm>
        </p:spPr>
        <p:txBody>
          <a:bodyPr/>
          <a:lstStyle/>
          <a:p>
            <a:r>
              <a:rPr lang="en-US" sz="5000" dirty="0"/>
              <a:t>Local Small Structures Program</a:t>
            </a:r>
            <a:br>
              <a:rPr lang="en-US" sz="5000" dirty="0"/>
            </a:br>
            <a:endParaRPr lang="en-US" sz="5000" dirty="0"/>
          </a:p>
        </p:txBody>
      </p:sp>
      <p:sp>
        <p:nvSpPr>
          <p:cNvPr id="4" name="Text Placeholder 3">
            <a:extLst>
              <a:ext uri="{FF2B5EF4-FFF2-40B4-BE49-F238E27FC236}">
                <a16:creationId xmlns:a16="http://schemas.microsoft.com/office/drawing/2014/main" id="{3023D016-9E39-4DDF-A821-035E86A8DBA5}"/>
              </a:ext>
            </a:extLst>
          </p:cNvPr>
          <p:cNvSpPr>
            <a:spLocks noGrp="1"/>
          </p:cNvSpPr>
          <p:nvPr>
            <p:ph type="body" sz="quarter" idx="12"/>
          </p:nvPr>
        </p:nvSpPr>
        <p:spPr>
          <a:xfrm>
            <a:off x="609600" y="4952443"/>
            <a:ext cx="10972800" cy="661481"/>
          </a:xfrm>
        </p:spPr>
        <p:txBody>
          <a:bodyPr/>
          <a:lstStyle/>
          <a:p>
            <a:r>
              <a:rPr lang="en-US" dirty="0"/>
              <a:t>Director – WisDOT Bureau of Structures</a:t>
            </a:r>
          </a:p>
        </p:txBody>
      </p:sp>
      <p:sp>
        <p:nvSpPr>
          <p:cNvPr id="5" name="Text Placeholder 4">
            <a:extLst>
              <a:ext uri="{FF2B5EF4-FFF2-40B4-BE49-F238E27FC236}">
                <a16:creationId xmlns:a16="http://schemas.microsoft.com/office/drawing/2014/main" id="{8CA1FDC5-3373-49A6-8E9E-D5CB4C3196F2}"/>
              </a:ext>
            </a:extLst>
          </p:cNvPr>
          <p:cNvSpPr>
            <a:spLocks noGrp="1"/>
          </p:cNvSpPr>
          <p:nvPr>
            <p:ph type="body" sz="quarter" idx="13"/>
          </p:nvPr>
        </p:nvSpPr>
        <p:spPr>
          <a:xfrm>
            <a:off x="609600" y="4215843"/>
            <a:ext cx="10972800" cy="736600"/>
          </a:xfrm>
        </p:spPr>
        <p:txBody>
          <a:bodyPr/>
          <a:lstStyle/>
          <a:p>
            <a:r>
              <a:rPr lang="en-US" dirty="0"/>
              <a:t>Josh Dietsche</a:t>
            </a:r>
          </a:p>
        </p:txBody>
      </p:sp>
      <p:sp>
        <p:nvSpPr>
          <p:cNvPr id="6" name="Text Placeholder 5">
            <a:extLst>
              <a:ext uri="{FF2B5EF4-FFF2-40B4-BE49-F238E27FC236}">
                <a16:creationId xmlns:a16="http://schemas.microsoft.com/office/drawing/2014/main" id="{A7DE9CD8-9292-49AA-9E79-FF07B6107464}"/>
              </a:ext>
            </a:extLst>
          </p:cNvPr>
          <p:cNvSpPr>
            <a:spLocks noGrp="1"/>
          </p:cNvSpPr>
          <p:nvPr>
            <p:ph type="body" sz="quarter" idx="14"/>
          </p:nvPr>
        </p:nvSpPr>
        <p:spPr>
          <a:xfrm>
            <a:off x="609600" y="6356569"/>
            <a:ext cx="10972800" cy="487363"/>
          </a:xfrm>
        </p:spPr>
        <p:txBody>
          <a:bodyPr/>
          <a:lstStyle/>
          <a:p>
            <a:r>
              <a:rPr lang="en-US" dirty="0"/>
              <a:t>February 19, 2026</a:t>
            </a:r>
          </a:p>
        </p:txBody>
      </p:sp>
      <p:pic>
        <p:nvPicPr>
          <p:cNvPr id="8" name="Picture 7" descr="A picture containing text, sign, clipart&#10;&#10;Description automatically generated">
            <a:extLst>
              <a:ext uri="{FF2B5EF4-FFF2-40B4-BE49-F238E27FC236}">
                <a16:creationId xmlns:a16="http://schemas.microsoft.com/office/drawing/2014/main" id="{3203FF5E-C708-295A-F5D7-793998222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2" y="880898"/>
            <a:ext cx="1875231" cy="925114"/>
          </a:xfrm>
          <a:prstGeom prst="rect">
            <a:avLst/>
          </a:prstGeom>
        </p:spPr>
      </p:pic>
      <p:pic>
        <p:nvPicPr>
          <p:cNvPr id="10" name="Picture 9" descr="A picture containing text, sign, outdoor&#10;&#10;Description automatically generated">
            <a:extLst>
              <a:ext uri="{FF2B5EF4-FFF2-40B4-BE49-F238E27FC236}">
                <a16:creationId xmlns:a16="http://schemas.microsoft.com/office/drawing/2014/main" id="{628A39D7-E72F-18CE-C3E3-1875413C4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472" y="693625"/>
            <a:ext cx="1150601" cy="1138489"/>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AF046D52-D339-DF05-88F2-48DA1E53A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8364" y="790900"/>
            <a:ext cx="1855219" cy="855562"/>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8913E8E4-C0AC-900F-0C35-20394F258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4914" y="814836"/>
            <a:ext cx="2211224" cy="772695"/>
          </a:xfrm>
          <a:prstGeom prst="rect">
            <a:avLst/>
          </a:prstGeom>
        </p:spPr>
      </p:pic>
    </p:spTree>
    <p:extLst>
      <p:ext uri="{BB962C8B-B14F-4D97-AF65-F5344CB8AC3E}">
        <p14:creationId xmlns:p14="http://schemas.microsoft.com/office/powerpoint/2010/main" val="390067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F7980-8C76-B09C-79BF-FD122348F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BD77F-4F74-3B52-2854-6BD153A628B2}"/>
              </a:ext>
            </a:extLst>
          </p:cNvPr>
          <p:cNvSpPr>
            <a:spLocks noGrp="1"/>
          </p:cNvSpPr>
          <p:nvPr>
            <p:ph type="title"/>
          </p:nvPr>
        </p:nvSpPr>
        <p:spPr>
          <a:xfrm>
            <a:off x="466436" y="135082"/>
            <a:ext cx="10972800" cy="1325563"/>
          </a:xfrm>
        </p:spPr>
        <p:txBody>
          <a:bodyPr lIns="91440" tIns="45720" rIns="91440" bIns="45720" anchor="ctr" anchorCtr="0"/>
          <a:lstStyle/>
          <a:p>
            <a:r>
              <a:rPr lang="en-US" sz="4400" dirty="0">
                <a:latin typeface="Arial Narrow"/>
              </a:rPr>
              <a:t>Local Small Structure Improvement Program (LSSIP) – General Overview</a:t>
            </a:r>
          </a:p>
        </p:txBody>
      </p:sp>
      <p:pic>
        <p:nvPicPr>
          <p:cNvPr id="4" name="Picture 3">
            <a:extLst>
              <a:ext uri="{FF2B5EF4-FFF2-40B4-BE49-F238E27FC236}">
                <a16:creationId xmlns:a16="http://schemas.microsoft.com/office/drawing/2014/main" id="{B4F10174-6386-870E-93AC-AAB3C8686DC8}"/>
              </a:ext>
            </a:extLst>
          </p:cNvPr>
          <p:cNvPicPr>
            <a:picLocks noChangeAspect="1"/>
          </p:cNvPicPr>
          <p:nvPr/>
        </p:nvPicPr>
        <p:blipFill>
          <a:blip r:embed="rId3"/>
          <a:stretch>
            <a:fillRect/>
          </a:stretch>
        </p:blipFill>
        <p:spPr>
          <a:xfrm>
            <a:off x="364030" y="3480374"/>
            <a:ext cx="3480240" cy="2082371"/>
          </a:xfrm>
          <a:prstGeom prst="rect">
            <a:avLst/>
          </a:prstGeom>
        </p:spPr>
      </p:pic>
      <p:pic>
        <p:nvPicPr>
          <p:cNvPr id="6" name="Picture 5">
            <a:extLst>
              <a:ext uri="{FF2B5EF4-FFF2-40B4-BE49-F238E27FC236}">
                <a16:creationId xmlns:a16="http://schemas.microsoft.com/office/drawing/2014/main" id="{576B03E6-CD55-8BF5-A74F-01ABCAC6E461}"/>
              </a:ext>
            </a:extLst>
          </p:cNvPr>
          <p:cNvPicPr>
            <a:picLocks noChangeAspect="1"/>
          </p:cNvPicPr>
          <p:nvPr/>
        </p:nvPicPr>
        <p:blipFill>
          <a:blip r:embed="rId4"/>
          <a:stretch>
            <a:fillRect/>
          </a:stretch>
        </p:blipFill>
        <p:spPr>
          <a:xfrm>
            <a:off x="4121668" y="3140241"/>
            <a:ext cx="3948664" cy="2762636"/>
          </a:xfrm>
          <a:prstGeom prst="rect">
            <a:avLst/>
          </a:prstGeom>
        </p:spPr>
      </p:pic>
      <p:pic>
        <p:nvPicPr>
          <p:cNvPr id="9" name="Picture 8">
            <a:extLst>
              <a:ext uri="{FF2B5EF4-FFF2-40B4-BE49-F238E27FC236}">
                <a16:creationId xmlns:a16="http://schemas.microsoft.com/office/drawing/2014/main" id="{76C9C291-D57E-6CD3-4816-8B5604E655A9}"/>
              </a:ext>
            </a:extLst>
          </p:cNvPr>
          <p:cNvPicPr>
            <a:picLocks noChangeAspect="1"/>
          </p:cNvPicPr>
          <p:nvPr/>
        </p:nvPicPr>
        <p:blipFill>
          <a:blip r:embed="rId5"/>
          <a:stretch>
            <a:fillRect/>
          </a:stretch>
        </p:blipFill>
        <p:spPr>
          <a:xfrm>
            <a:off x="8469043" y="3366129"/>
            <a:ext cx="3358927" cy="2310860"/>
          </a:xfrm>
          <a:prstGeom prst="rect">
            <a:avLst/>
          </a:prstGeom>
        </p:spPr>
      </p:pic>
      <p:sp>
        <p:nvSpPr>
          <p:cNvPr id="12" name="TextBox 11">
            <a:extLst>
              <a:ext uri="{FF2B5EF4-FFF2-40B4-BE49-F238E27FC236}">
                <a16:creationId xmlns:a16="http://schemas.microsoft.com/office/drawing/2014/main" id="{9821EC8F-5F0E-89C5-93D3-55CEF217D5EE}"/>
              </a:ext>
            </a:extLst>
          </p:cNvPr>
          <p:cNvSpPr txBox="1"/>
          <p:nvPr/>
        </p:nvSpPr>
        <p:spPr>
          <a:xfrm>
            <a:off x="402936" y="1738394"/>
            <a:ext cx="11099800" cy="1410386"/>
          </a:xfrm>
          <a:prstGeom prst="rect">
            <a:avLst/>
          </a:prstGeom>
          <a:noFill/>
        </p:spPr>
        <p:txBody>
          <a:bodyPr wrap="square" lIns="91440" tIns="45720" rIns="91440" bIns="45720" anchor="t">
            <a:spAutoFit/>
          </a:bodyPr>
          <a:lstStyle/>
          <a:p>
            <a:pPr marL="457200" algn="ctr">
              <a:defRPr/>
            </a:pPr>
            <a:r>
              <a:rPr lang="en-US" sz="2800" dirty="0">
                <a:solidFill>
                  <a:srgbClr val="FFD966"/>
                </a:solidFill>
                <a:latin typeface="Arial Narrow" panose="020B0606020202030204" pitchFamily="34" charset="0"/>
                <a:ea typeface="Calibri"/>
                <a:cs typeface="Times New Roman"/>
              </a:rPr>
              <a:t>Small Structures are structures underneath the roadway that are 20 feet or less in span but greater than 6 feet in span.</a:t>
            </a:r>
          </a:p>
          <a:p>
            <a:pPr marR="0" lvl="0" algn="ctr" defTabSz="914400">
              <a:lnSpc>
                <a:spcPct val="107000"/>
              </a:lnSpc>
              <a:spcBef>
                <a:spcPts val="0"/>
              </a:spcBef>
              <a:spcAft>
                <a:spcPts val="0"/>
              </a:spcAft>
              <a:buClrTx/>
              <a:buSzTx/>
              <a:tabLst/>
              <a:defRPr/>
            </a:pPr>
            <a:endParaRPr lang="en-US" sz="3000" b="0" i="0" u="none" strike="noStrike" kern="1200" cap="none" spc="0" normalizeH="0" baseline="0" noProof="0" dirty="0">
              <a:ln>
                <a:noFill/>
              </a:ln>
              <a:solidFill>
                <a:srgbClr val="FFD966"/>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60228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1CCF3CAA-1DC5-5DAB-F01C-3E3F9567918F}"/>
              </a:ext>
            </a:extLst>
          </p:cNvPr>
          <p:cNvSpPr txBox="1"/>
          <p:nvPr/>
        </p:nvSpPr>
        <p:spPr>
          <a:xfrm>
            <a:off x="2699671" y="1570263"/>
            <a:ext cx="2242231" cy="840230"/>
          </a:xfrm>
          <a:prstGeom prst="rect">
            <a:avLst/>
          </a:prstGeom>
          <a:noFill/>
        </p:spPr>
        <p:txBody>
          <a:bodyPr wrap="square" lIns="91440" tIns="45720" rIns="91440" bIns="45720" rtlCol="0" anchor="t">
            <a:spAutoFit/>
          </a:bodyPr>
          <a:lstStyle/>
          <a:p>
            <a:pPr lvl="0" algn="ctr">
              <a:lnSpc>
                <a:spcPct val="90000"/>
              </a:lnSpc>
              <a:defRPr/>
            </a:pPr>
            <a:r>
              <a:rPr kumimoji="0" lang="en-US" b="0" i="0" u="none" strike="noStrike" kern="1200" cap="none" spc="0" normalizeH="0" baseline="0" noProof="0" dirty="0">
                <a:ln>
                  <a:noFill/>
                </a:ln>
                <a:solidFill>
                  <a:srgbClr val="FFD966"/>
                </a:solidFill>
                <a:effectLst/>
                <a:uLnTx/>
                <a:uFillTx/>
                <a:latin typeface="Arial Narrow"/>
              </a:rPr>
              <a:t>LSSIP application materials released </a:t>
            </a:r>
            <a:r>
              <a:rPr lang="en-US" dirty="0">
                <a:solidFill>
                  <a:srgbClr val="FFD966"/>
                </a:solidFill>
                <a:latin typeface="Arial Narrow"/>
              </a:rPr>
              <a:t>February 3, 2026</a:t>
            </a:r>
            <a:endParaRPr kumimoji="0" lang="en-US" b="0" i="0" u="none" strike="noStrike" kern="1200" cap="none" spc="0" normalizeH="0" baseline="0" noProof="0" dirty="0">
              <a:ln>
                <a:noFill/>
              </a:ln>
              <a:solidFill>
                <a:srgbClr val="FFD966"/>
              </a:solidFill>
              <a:effectLst/>
              <a:uLnTx/>
              <a:uFillTx/>
              <a:latin typeface="Arial Narrow"/>
            </a:endParaRPr>
          </a:p>
        </p:txBody>
      </p:sp>
      <p:sp>
        <p:nvSpPr>
          <p:cNvPr id="71" name="TextBox 70">
            <a:extLst>
              <a:ext uri="{FF2B5EF4-FFF2-40B4-BE49-F238E27FC236}">
                <a16:creationId xmlns:a16="http://schemas.microsoft.com/office/drawing/2014/main" id="{2BE9CB00-9343-AC76-9034-D66162E9C965}"/>
              </a:ext>
            </a:extLst>
          </p:cNvPr>
          <p:cNvSpPr txBox="1"/>
          <p:nvPr/>
        </p:nvSpPr>
        <p:spPr>
          <a:xfrm>
            <a:off x="528551" y="5466552"/>
            <a:ext cx="2005102" cy="424732"/>
          </a:xfrm>
          <a:prstGeom prst="rect">
            <a:avLst/>
          </a:prstGeom>
          <a:noFill/>
        </p:spPr>
        <p:txBody>
          <a:bodyPr wrap="square" lIns="91440" tIns="45720" rIns="91440" bIns="45720" rtlCol="0" anchor="t">
            <a:spAutoFit/>
          </a:bodyPr>
          <a:lstStyle/>
          <a:p>
            <a:pPr algn="ctr">
              <a:lnSpc>
                <a:spcPct val="90000"/>
              </a:lnSpc>
              <a:spcBef>
                <a:spcPts val="500"/>
              </a:spcBef>
            </a:pPr>
            <a:r>
              <a:rPr lang="en-IN" sz="2400" dirty="0">
                <a:solidFill>
                  <a:schemeClr val="bg1"/>
                </a:solidFill>
                <a:latin typeface="Arial Narrow"/>
              </a:rPr>
              <a:t>December 2025</a:t>
            </a:r>
          </a:p>
        </p:txBody>
      </p:sp>
      <p:sp>
        <p:nvSpPr>
          <p:cNvPr id="72" name="TextBox 71">
            <a:extLst>
              <a:ext uri="{FF2B5EF4-FFF2-40B4-BE49-F238E27FC236}">
                <a16:creationId xmlns:a16="http://schemas.microsoft.com/office/drawing/2014/main" id="{D3F32FD9-8742-C60B-801C-BF218DE3413D}"/>
              </a:ext>
            </a:extLst>
          </p:cNvPr>
          <p:cNvSpPr txBox="1"/>
          <p:nvPr/>
        </p:nvSpPr>
        <p:spPr>
          <a:xfrm>
            <a:off x="2791123" y="5482252"/>
            <a:ext cx="2148922" cy="424732"/>
          </a:xfrm>
          <a:prstGeom prst="rect">
            <a:avLst/>
          </a:prstGeom>
          <a:noFill/>
        </p:spPr>
        <p:txBody>
          <a:bodyPr wrap="square" lIns="91440" tIns="45720" rIns="91440" bIns="45720" rtlCol="0" anchor="t">
            <a:spAutoFit/>
          </a:bodyPr>
          <a:lstStyle/>
          <a:p>
            <a:pPr algn="ctr">
              <a:lnSpc>
                <a:spcPct val="90000"/>
              </a:lnSpc>
              <a:spcBef>
                <a:spcPts val="500"/>
              </a:spcBef>
              <a:defRPr/>
            </a:pPr>
            <a:r>
              <a:rPr lang="en-IN" sz="2400" dirty="0">
                <a:solidFill>
                  <a:schemeClr val="bg1"/>
                </a:solidFill>
                <a:latin typeface="Arial Narrow"/>
              </a:rPr>
              <a:t>February 3, </a:t>
            </a:r>
            <a:r>
              <a:rPr kumimoji="0" lang="en-IN" sz="2400" b="0" i="0" u="none" strike="noStrike" kern="1200" cap="none" spc="0" normalizeH="0" baseline="0" noProof="0" dirty="0">
                <a:ln>
                  <a:noFill/>
                </a:ln>
                <a:solidFill>
                  <a:schemeClr val="bg1"/>
                </a:solidFill>
                <a:effectLst/>
                <a:uLnTx/>
                <a:uFillTx/>
                <a:latin typeface="Arial Narrow"/>
              </a:rPr>
              <a:t>2026</a:t>
            </a:r>
            <a:endParaRPr lang="en-IN" sz="2400" b="0" i="0" u="none" strike="noStrike" kern="1200" cap="none" spc="0" normalizeH="0" baseline="0" noProof="0" dirty="0">
              <a:ln>
                <a:noFill/>
              </a:ln>
              <a:solidFill>
                <a:schemeClr val="bg1"/>
              </a:solidFill>
              <a:effectLst/>
              <a:uLnTx/>
              <a:uFillTx/>
              <a:latin typeface="Arial Narrow"/>
            </a:endParaRPr>
          </a:p>
        </p:txBody>
      </p:sp>
      <p:sp>
        <p:nvSpPr>
          <p:cNvPr id="73" name="TextBox 72">
            <a:extLst>
              <a:ext uri="{FF2B5EF4-FFF2-40B4-BE49-F238E27FC236}">
                <a16:creationId xmlns:a16="http://schemas.microsoft.com/office/drawing/2014/main" id="{58B2BD2E-B175-D1E3-BC93-06362AD22478}"/>
              </a:ext>
            </a:extLst>
          </p:cNvPr>
          <p:cNvSpPr txBox="1"/>
          <p:nvPr/>
        </p:nvSpPr>
        <p:spPr>
          <a:xfrm>
            <a:off x="5202051" y="5466552"/>
            <a:ext cx="1641826" cy="424732"/>
          </a:xfrm>
          <a:prstGeom prst="rect">
            <a:avLst/>
          </a:prstGeom>
          <a:noFill/>
        </p:spPr>
        <p:txBody>
          <a:bodyPr wrap="square" lIns="91440" tIns="45720" rIns="91440" bIns="45720" rtlCol="0" anchor="t">
            <a:spAutoFit/>
          </a:bodyPr>
          <a:lstStyle/>
          <a:p>
            <a:pPr algn="ctr">
              <a:lnSpc>
                <a:spcPct val="90000"/>
              </a:lnSpc>
              <a:spcBef>
                <a:spcPts val="500"/>
              </a:spcBef>
              <a:defRPr/>
            </a:pPr>
            <a:r>
              <a:rPr kumimoji="0" lang="en-IN" sz="2400" b="0" i="0" u="none" strike="noStrike" kern="1200" cap="none" spc="0" normalizeH="0" baseline="0" noProof="0" dirty="0">
                <a:ln>
                  <a:noFill/>
                </a:ln>
                <a:solidFill>
                  <a:schemeClr val="bg1"/>
                </a:solidFill>
                <a:effectLst/>
                <a:uLnTx/>
                <a:uFillTx/>
                <a:latin typeface="Arial Narrow"/>
              </a:rPr>
              <a:t>May 1</a:t>
            </a:r>
            <a:r>
              <a:rPr lang="en-IN" sz="2400" dirty="0">
                <a:solidFill>
                  <a:schemeClr val="bg1"/>
                </a:solidFill>
                <a:latin typeface="Arial Narrow"/>
              </a:rPr>
              <a:t>, 2026</a:t>
            </a:r>
            <a:endParaRPr lang="en-IN" sz="2400" b="0" i="0" u="none" strike="noStrike" kern="1200" cap="none" spc="0" normalizeH="0" baseline="0" noProof="0" dirty="0">
              <a:ln>
                <a:noFill/>
              </a:ln>
              <a:solidFill>
                <a:schemeClr val="bg1"/>
              </a:solidFill>
              <a:effectLst/>
              <a:uLnTx/>
              <a:uFillTx/>
              <a:latin typeface="Arial Narrow"/>
            </a:endParaRPr>
          </a:p>
        </p:txBody>
      </p:sp>
      <p:sp>
        <p:nvSpPr>
          <p:cNvPr id="74" name="TextBox 73">
            <a:extLst>
              <a:ext uri="{FF2B5EF4-FFF2-40B4-BE49-F238E27FC236}">
                <a16:creationId xmlns:a16="http://schemas.microsoft.com/office/drawing/2014/main" id="{65CA159B-6776-3D20-BC5B-9646C430AF8A}"/>
              </a:ext>
            </a:extLst>
          </p:cNvPr>
          <p:cNvSpPr txBox="1"/>
          <p:nvPr/>
        </p:nvSpPr>
        <p:spPr>
          <a:xfrm>
            <a:off x="7474319" y="5466552"/>
            <a:ext cx="1483570" cy="424732"/>
          </a:xfrm>
          <a:prstGeom prst="rect">
            <a:avLst/>
          </a:prstGeom>
          <a:noFill/>
        </p:spPr>
        <p:txBody>
          <a:bodyPr wrap="square" lIns="91440" tIns="45720" rIns="91440" bIns="45720" rtlCol="0" anchor="t">
            <a:spAutoFit/>
          </a:bodyPr>
          <a:lstStyle/>
          <a:p>
            <a:pPr algn="ctr">
              <a:lnSpc>
                <a:spcPct val="90000"/>
              </a:lnSpc>
              <a:spcBef>
                <a:spcPts val="500"/>
              </a:spcBef>
              <a:defRPr/>
            </a:pPr>
            <a:r>
              <a:rPr lang="en-IN" sz="2400" dirty="0">
                <a:solidFill>
                  <a:schemeClr val="bg1"/>
                </a:solidFill>
                <a:latin typeface="Arial Narrow"/>
              </a:rPr>
              <a:t>June</a:t>
            </a:r>
            <a:r>
              <a:rPr kumimoji="0" lang="en-IN" sz="2400" b="0" i="0" u="none" strike="noStrike" kern="1200" cap="none" spc="0" normalizeH="0" baseline="0" noProof="0" dirty="0">
                <a:ln>
                  <a:noFill/>
                </a:ln>
                <a:solidFill>
                  <a:schemeClr val="bg1"/>
                </a:solidFill>
                <a:effectLst/>
                <a:uLnTx/>
                <a:uFillTx/>
                <a:latin typeface="Arial Narrow"/>
              </a:rPr>
              <a:t> 2026</a:t>
            </a:r>
          </a:p>
        </p:txBody>
      </p:sp>
      <p:sp>
        <p:nvSpPr>
          <p:cNvPr id="75" name="TextBox 74">
            <a:extLst>
              <a:ext uri="{FF2B5EF4-FFF2-40B4-BE49-F238E27FC236}">
                <a16:creationId xmlns:a16="http://schemas.microsoft.com/office/drawing/2014/main" id="{A8722831-1231-BA9B-2666-C2C351ED4B3E}"/>
              </a:ext>
            </a:extLst>
          </p:cNvPr>
          <p:cNvSpPr txBox="1"/>
          <p:nvPr/>
        </p:nvSpPr>
        <p:spPr>
          <a:xfrm>
            <a:off x="9722914" y="5448086"/>
            <a:ext cx="1349754" cy="461665"/>
          </a:xfrm>
          <a:prstGeom prst="rect">
            <a:avLst/>
          </a:prstGeom>
          <a:noFill/>
        </p:spPr>
        <p:txBody>
          <a:bodyPr wrap="square" lIns="91440" tIns="45720" rIns="91440" bIns="45720" rtlCol="0" anchor="t">
            <a:spAutoFit/>
          </a:bodyPr>
          <a:lstStyle/>
          <a:p>
            <a:pPr algn="ctr"/>
            <a:r>
              <a:rPr kumimoji="0" lang="en-IN" sz="2400" b="0" i="0" u="none" strike="noStrike" kern="1200" cap="none" spc="0" normalizeH="0" baseline="0" noProof="0" dirty="0">
                <a:ln>
                  <a:noFill/>
                </a:ln>
                <a:solidFill>
                  <a:schemeClr val="bg1"/>
                </a:solidFill>
                <a:effectLst/>
                <a:uLnTx/>
                <a:uFillTx/>
                <a:latin typeface="Arial Narrow"/>
              </a:rPr>
              <a:t>July 2026</a:t>
            </a:r>
            <a:endParaRPr lang="en-IN" sz="2000" b="1" dirty="0">
              <a:solidFill>
                <a:schemeClr val="bg1"/>
              </a:solidFill>
              <a:latin typeface="Arial Narrow"/>
            </a:endParaRPr>
          </a:p>
        </p:txBody>
      </p:sp>
      <p:sp>
        <p:nvSpPr>
          <p:cNvPr id="79" name="TextBox 78">
            <a:extLst>
              <a:ext uri="{FF2B5EF4-FFF2-40B4-BE49-F238E27FC236}">
                <a16:creationId xmlns:a16="http://schemas.microsoft.com/office/drawing/2014/main" id="{FEC0D338-ACA0-5E8A-8FBA-8767EB1E8B54}"/>
              </a:ext>
            </a:extLst>
          </p:cNvPr>
          <p:cNvSpPr txBox="1"/>
          <p:nvPr/>
        </p:nvSpPr>
        <p:spPr>
          <a:xfrm>
            <a:off x="5057328" y="1445610"/>
            <a:ext cx="1883763" cy="1089529"/>
          </a:xfrm>
          <a:prstGeom prst="rect">
            <a:avLst/>
          </a:prstGeom>
          <a:noFill/>
        </p:spPr>
        <p:txBody>
          <a:bodyPr wrap="square" lIns="91440" tIns="45720" rIns="91440" bIns="45720" rtlCol="0" anchor="t">
            <a:spAutoFit/>
          </a:bodyPr>
          <a:lstStyle/>
          <a:p>
            <a:pPr lvl="0" algn="ctr">
              <a:lnSpc>
                <a:spcPct val="90000"/>
              </a:lnSpc>
              <a:defRPr/>
            </a:pPr>
            <a:r>
              <a:rPr kumimoji="0" lang="en-US" sz="1800" b="0" i="0" u="none" strike="noStrike" kern="1200" cap="none" spc="0" normalizeH="0" baseline="0" noProof="0" dirty="0">
                <a:ln>
                  <a:noFill/>
                </a:ln>
                <a:solidFill>
                  <a:srgbClr val="FFD966"/>
                </a:solidFill>
                <a:effectLst/>
                <a:uLnTx/>
                <a:uFillTx/>
                <a:latin typeface="Arial Narrow"/>
              </a:rPr>
              <a:t>LSSIP application materials are due 5:00 PM </a:t>
            </a:r>
          </a:p>
          <a:p>
            <a:pPr lvl="0" algn="ctr">
              <a:lnSpc>
                <a:spcPct val="90000"/>
              </a:lnSpc>
              <a:defRPr/>
            </a:pPr>
            <a:r>
              <a:rPr kumimoji="0" lang="en-US" sz="1800" b="0" i="0" u="none" strike="noStrike" kern="1200" cap="none" spc="0" normalizeH="0" baseline="0" noProof="0" dirty="0">
                <a:ln>
                  <a:noFill/>
                </a:ln>
                <a:solidFill>
                  <a:srgbClr val="FFD966"/>
                </a:solidFill>
                <a:effectLst/>
                <a:uLnTx/>
                <a:uFillTx/>
                <a:latin typeface="Arial Narrow"/>
              </a:rPr>
              <a:t>May 1, 2026 </a:t>
            </a:r>
          </a:p>
        </p:txBody>
      </p:sp>
      <p:sp>
        <p:nvSpPr>
          <p:cNvPr id="80" name="TextBox 79">
            <a:extLst>
              <a:ext uri="{FF2B5EF4-FFF2-40B4-BE49-F238E27FC236}">
                <a16:creationId xmlns:a16="http://schemas.microsoft.com/office/drawing/2014/main" id="{B34709BA-E356-F67D-0BFC-62CC42AF1D7E}"/>
              </a:ext>
            </a:extLst>
          </p:cNvPr>
          <p:cNvSpPr txBox="1"/>
          <p:nvPr/>
        </p:nvSpPr>
        <p:spPr>
          <a:xfrm>
            <a:off x="594674" y="1528709"/>
            <a:ext cx="1883763" cy="923330"/>
          </a:xfrm>
          <a:prstGeom prst="rect">
            <a:avLst/>
          </a:prstGeom>
          <a:noFill/>
        </p:spPr>
        <p:txBody>
          <a:bodyPr wrap="square" lIns="91440" tIns="45720" rIns="91440" bIns="45720" rtlCol="0" anchor="t">
            <a:spAutoFit/>
          </a:bodyPr>
          <a:lstStyle/>
          <a:p>
            <a:pPr algn="ctr"/>
            <a:r>
              <a:rPr lang="en-US" dirty="0">
                <a:solidFill>
                  <a:srgbClr val="FFD966"/>
                </a:solidFill>
                <a:latin typeface="Arial Narrow"/>
              </a:rPr>
              <a:t>Culvert</a:t>
            </a:r>
            <a:r>
              <a:rPr kumimoji="0" lang="en-US" sz="1800" b="0" i="0" u="none" strike="noStrike" kern="1200" cap="none" spc="0" normalizeH="0" baseline="0" noProof="0" dirty="0">
                <a:ln>
                  <a:noFill/>
                </a:ln>
                <a:solidFill>
                  <a:srgbClr val="FFD966"/>
                </a:solidFill>
                <a:effectLst/>
                <a:uLnTx/>
                <a:uFillTx/>
                <a:latin typeface="Arial Narrow"/>
              </a:rPr>
              <a:t> inspection inventory completed in CY2025</a:t>
            </a:r>
            <a:endParaRPr lang="en-IN" sz="1400" b="1" dirty="0">
              <a:solidFill>
                <a:srgbClr val="FFD966"/>
              </a:solidFill>
              <a:latin typeface="Arial Narrow"/>
            </a:endParaRPr>
          </a:p>
        </p:txBody>
      </p:sp>
      <p:sp>
        <p:nvSpPr>
          <p:cNvPr id="81" name="TextBox 80">
            <a:extLst>
              <a:ext uri="{FF2B5EF4-FFF2-40B4-BE49-F238E27FC236}">
                <a16:creationId xmlns:a16="http://schemas.microsoft.com/office/drawing/2014/main" id="{51D1890A-479E-811D-3F92-01E7C239FD5E}"/>
              </a:ext>
            </a:extLst>
          </p:cNvPr>
          <p:cNvSpPr txBox="1"/>
          <p:nvPr/>
        </p:nvSpPr>
        <p:spPr>
          <a:xfrm>
            <a:off x="7223179" y="1445610"/>
            <a:ext cx="1883763" cy="1089529"/>
          </a:xfrm>
          <a:prstGeom prst="rect">
            <a:avLst/>
          </a:prstGeom>
          <a:noFill/>
        </p:spPr>
        <p:txBody>
          <a:bodyPr wrap="square" lIns="91440" tIns="45720" rIns="91440" bIns="45720" rtlCol="0" anchor="t">
            <a:spAutoFit/>
          </a:bodyPr>
          <a:lstStyle/>
          <a:p>
            <a:pPr algn="ctr">
              <a:lnSpc>
                <a:spcPct val="90000"/>
              </a:lnSpc>
              <a:defRPr/>
            </a:pPr>
            <a:r>
              <a:rPr lang="en-US" dirty="0">
                <a:solidFill>
                  <a:srgbClr val="FFD966"/>
                </a:solidFill>
                <a:latin typeface="Arial Narrow"/>
              </a:rPr>
              <a:t>WisDOT</a:t>
            </a:r>
            <a:r>
              <a:rPr kumimoji="0" lang="en-US" sz="1800" b="0" i="0" u="none" strike="noStrike" kern="1200" cap="none" spc="0" normalizeH="0" baseline="0" noProof="0" dirty="0">
                <a:ln>
                  <a:noFill/>
                </a:ln>
                <a:solidFill>
                  <a:srgbClr val="FFD966"/>
                </a:solidFill>
                <a:effectLst/>
                <a:uLnTx/>
                <a:uFillTx/>
                <a:latin typeface="Arial Narrow"/>
              </a:rPr>
              <a:t> anticipates finalizing project selections in</a:t>
            </a:r>
            <a:r>
              <a:rPr lang="en-US" dirty="0">
                <a:solidFill>
                  <a:srgbClr val="FFD966"/>
                </a:solidFill>
                <a:latin typeface="Arial Narrow"/>
              </a:rPr>
              <a:t> </a:t>
            </a:r>
            <a:r>
              <a:rPr kumimoji="0" lang="en-US" sz="1800" b="0" i="0" u="none" strike="noStrike" kern="1200" cap="none" spc="0" normalizeH="0" baseline="0" noProof="0" dirty="0">
                <a:ln>
                  <a:noFill/>
                </a:ln>
                <a:solidFill>
                  <a:srgbClr val="FFD966"/>
                </a:solidFill>
                <a:effectLst/>
                <a:uLnTx/>
                <a:uFillTx/>
                <a:latin typeface="Arial Narrow"/>
              </a:rPr>
              <a:t>June</a:t>
            </a:r>
            <a:r>
              <a:rPr lang="en-US" dirty="0">
                <a:solidFill>
                  <a:srgbClr val="FFD966"/>
                </a:solidFill>
                <a:latin typeface="Arial Narrow"/>
              </a:rPr>
              <a:t> 2026</a:t>
            </a:r>
            <a:endParaRPr kumimoji="0" lang="en-US" sz="1800" b="0" i="0" u="none" strike="noStrike" kern="1200" cap="none" spc="0" normalizeH="0" baseline="0" noProof="0" dirty="0">
              <a:ln>
                <a:noFill/>
              </a:ln>
              <a:solidFill>
                <a:srgbClr val="FFD966"/>
              </a:solidFill>
              <a:effectLst/>
              <a:uLnTx/>
              <a:uFillTx/>
              <a:latin typeface="Arial Narrow"/>
            </a:endParaRPr>
          </a:p>
        </p:txBody>
      </p:sp>
      <p:sp>
        <p:nvSpPr>
          <p:cNvPr id="82" name="TextBox 81">
            <a:extLst>
              <a:ext uri="{FF2B5EF4-FFF2-40B4-BE49-F238E27FC236}">
                <a16:creationId xmlns:a16="http://schemas.microsoft.com/office/drawing/2014/main" id="{A2A78CE7-1AFB-C5BB-4457-23FCF5DEB695}"/>
              </a:ext>
            </a:extLst>
          </p:cNvPr>
          <p:cNvSpPr txBox="1"/>
          <p:nvPr/>
        </p:nvSpPr>
        <p:spPr>
          <a:xfrm>
            <a:off x="9432155" y="1320960"/>
            <a:ext cx="1883763" cy="1338828"/>
          </a:xfrm>
          <a:prstGeom prst="rect">
            <a:avLst/>
          </a:prstGeom>
          <a:noFill/>
        </p:spPr>
        <p:txBody>
          <a:bodyPr wrap="square" lIns="91440" tIns="45720" rIns="91440" bIns="45720" rtlCol="0" anchor="t">
            <a:spAutoFit/>
          </a:bodyPr>
          <a:lstStyle/>
          <a:p>
            <a:pPr algn="ctr">
              <a:lnSpc>
                <a:spcPct val="90000"/>
              </a:lnSpc>
              <a:defRPr/>
            </a:pPr>
            <a:r>
              <a:rPr lang="en-US" dirty="0">
                <a:solidFill>
                  <a:srgbClr val="FFD966"/>
                </a:solidFill>
                <a:latin typeface="Arial Narrow"/>
              </a:rPr>
              <a:t>WisDOT Secretary and Governor anticipated LSSIP Project Award Announcements</a:t>
            </a:r>
          </a:p>
        </p:txBody>
      </p:sp>
      <p:grpSp>
        <p:nvGrpSpPr>
          <p:cNvPr id="21" name="Group 20">
            <a:extLst>
              <a:ext uri="{FF2B5EF4-FFF2-40B4-BE49-F238E27FC236}">
                <a16:creationId xmlns:a16="http://schemas.microsoft.com/office/drawing/2014/main" id="{E02E153F-A41B-1811-B63F-551F4C83EAFB}"/>
              </a:ext>
            </a:extLst>
          </p:cNvPr>
          <p:cNvGrpSpPr/>
          <p:nvPr/>
        </p:nvGrpSpPr>
        <p:grpSpPr>
          <a:xfrm>
            <a:off x="558848" y="2996192"/>
            <a:ext cx="10880725" cy="2106409"/>
            <a:chOff x="480184" y="2699346"/>
            <a:chExt cx="10880725" cy="2106409"/>
          </a:xfrm>
        </p:grpSpPr>
        <p:grpSp>
          <p:nvGrpSpPr>
            <p:cNvPr id="7" name="Group 6">
              <a:extLst>
                <a:ext uri="{FF2B5EF4-FFF2-40B4-BE49-F238E27FC236}">
                  <a16:creationId xmlns:a16="http://schemas.microsoft.com/office/drawing/2014/main" id="{D4574B43-1199-23F4-C511-E942CB1E4109}"/>
                </a:ext>
              </a:extLst>
            </p:cNvPr>
            <p:cNvGrpSpPr/>
            <p:nvPr/>
          </p:nvGrpSpPr>
          <p:grpSpPr>
            <a:xfrm>
              <a:off x="480184" y="2699346"/>
              <a:ext cx="10880725" cy="2106409"/>
              <a:chOff x="851417" y="2543891"/>
              <a:chExt cx="10880725" cy="2106409"/>
            </a:xfrm>
          </p:grpSpPr>
          <p:cxnSp>
            <p:nvCxnSpPr>
              <p:cNvPr id="85" name="Straight Connector 84">
                <a:extLst>
                  <a:ext uri="{FF2B5EF4-FFF2-40B4-BE49-F238E27FC236}">
                    <a16:creationId xmlns:a16="http://schemas.microsoft.com/office/drawing/2014/main" id="{9002F318-DB55-8D71-8971-9593E994E16D}"/>
                  </a:ext>
                </a:extLst>
              </p:cNvPr>
              <p:cNvCxnSpPr>
                <a:cxnSpLocks/>
              </p:cNvCxnSpPr>
              <p:nvPr/>
            </p:nvCxnSpPr>
            <p:spPr>
              <a:xfrm flipV="1">
                <a:off x="1799917" y="2543891"/>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C6C45FF-3B59-E3A5-714A-48C2067FF4DD}"/>
                  </a:ext>
                </a:extLst>
              </p:cNvPr>
              <p:cNvCxnSpPr>
                <a:cxnSpLocks/>
              </p:cNvCxnSpPr>
              <p:nvPr/>
            </p:nvCxnSpPr>
            <p:spPr>
              <a:xfrm>
                <a:off x="851417" y="3616285"/>
                <a:ext cx="10880725" cy="4868"/>
              </a:xfrm>
              <a:prstGeom prst="line">
                <a:avLst/>
              </a:prstGeom>
              <a:ln>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grpSp>
            <p:nvGrpSpPr>
              <p:cNvPr id="14" name="Group 13">
                <a:extLst>
                  <a:ext uri="{FF2B5EF4-FFF2-40B4-BE49-F238E27FC236}">
                    <a16:creationId xmlns:a16="http://schemas.microsoft.com/office/drawing/2014/main" id="{C09C9EFD-0BB7-2A26-3BD1-FF5ADA818935}"/>
                  </a:ext>
                </a:extLst>
              </p:cNvPr>
              <p:cNvGrpSpPr/>
              <p:nvPr/>
            </p:nvGrpSpPr>
            <p:grpSpPr>
              <a:xfrm>
                <a:off x="1181644" y="2978866"/>
                <a:ext cx="1236552" cy="1236459"/>
                <a:chOff x="1238228" y="2694319"/>
                <a:chExt cx="1459736" cy="1459627"/>
              </a:xfrm>
            </p:grpSpPr>
            <p:grpSp>
              <p:nvGrpSpPr>
                <p:cNvPr id="9" name="Graphic 7">
                  <a:extLst>
                    <a:ext uri="{FF2B5EF4-FFF2-40B4-BE49-F238E27FC236}">
                      <a16:creationId xmlns:a16="http://schemas.microsoft.com/office/drawing/2014/main" id="{CAB290B3-4141-7CF7-2C9D-058171B15D31}"/>
                    </a:ext>
                  </a:extLst>
                </p:cNvPr>
                <p:cNvGrpSpPr/>
                <p:nvPr/>
              </p:nvGrpSpPr>
              <p:grpSpPr>
                <a:xfrm>
                  <a:off x="1238228" y="2694319"/>
                  <a:ext cx="1459736" cy="1459627"/>
                  <a:chOff x="5772127" y="3105150"/>
                  <a:chExt cx="645271" cy="645223"/>
                </a:xfrm>
              </p:grpSpPr>
              <p:sp>
                <p:nvSpPr>
                  <p:cNvPr id="10" name="Freeform: Shape 9">
                    <a:extLst>
                      <a:ext uri="{FF2B5EF4-FFF2-40B4-BE49-F238E27FC236}">
                        <a16:creationId xmlns:a16="http://schemas.microsoft.com/office/drawing/2014/main" id="{A0AAB3DA-9409-DB66-90BF-306DB83F92EE}"/>
                      </a:ext>
                    </a:extLst>
                  </p:cNvPr>
                  <p:cNvSpPr/>
                  <p:nvPr/>
                </p:nvSpPr>
                <p:spPr>
                  <a:xfrm>
                    <a:off x="5772150" y="3105150"/>
                    <a:ext cx="645223" cy="645223"/>
                  </a:xfrm>
                  <a:custGeom>
                    <a:avLst/>
                    <a:gdLst>
                      <a:gd name="connsiteX0" fmla="*/ 645224 w 645223"/>
                      <a:gd name="connsiteY0" fmla="*/ 322612 h 645223"/>
                      <a:gd name="connsiteX1" fmla="*/ 322612 w 645223"/>
                      <a:gd name="connsiteY1" fmla="*/ 645224 h 645223"/>
                      <a:gd name="connsiteX2" fmla="*/ 0 w 645223"/>
                      <a:gd name="connsiteY2" fmla="*/ 322612 h 645223"/>
                      <a:gd name="connsiteX3" fmla="*/ 322612 w 645223"/>
                      <a:gd name="connsiteY3" fmla="*/ 0 h 645223"/>
                      <a:gd name="connsiteX4" fmla="*/ 645224 w 645223"/>
                      <a:gd name="connsiteY4" fmla="*/ 322612 h 64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3" h="645223">
                        <a:moveTo>
                          <a:pt x="645224" y="322612"/>
                        </a:moveTo>
                        <a:cubicBezTo>
                          <a:pt x="645224" y="500785"/>
                          <a:pt x="500785" y="645224"/>
                          <a:pt x="322612" y="645224"/>
                        </a:cubicBezTo>
                        <a:cubicBezTo>
                          <a:pt x="144438" y="645224"/>
                          <a:pt x="0" y="500785"/>
                          <a:pt x="0" y="322612"/>
                        </a:cubicBezTo>
                        <a:cubicBezTo>
                          <a:pt x="0" y="144438"/>
                          <a:pt x="144438" y="0"/>
                          <a:pt x="322612" y="0"/>
                        </a:cubicBezTo>
                        <a:cubicBezTo>
                          <a:pt x="500785" y="0"/>
                          <a:pt x="645224" y="144438"/>
                          <a:pt x="645224" y="322612"/>
                        </a:cubicBezTo>
                        <a:close/>
                      </a:path>
                    </a:pathLst>
                  </a:custGeom>
                  <a:solidFill>
                    <a:schemeClr val="bg1">
                      <a:lumMod val="95000"/>
                    </a:schemeClr>
                  </a:solidFill>
                  <a:ln w="9525" cap="flat">
                    <a:solidFill>
                      <a:schemeClr val="accent1">
                        <a:lumMod val="60000"/>
                        <a:lumOff val="40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F52E0AA7-D488-D8CC-37CB-E370B796F824}"/>
                      </a:ext>
                    </a:extLst>
                  </p:cNvPr>
                  <p:cNvSpPr/>
                  <p:nvPr/>
                </p:nvSpPr>
                <p:spPr>
                  <a:xfrm>
                    <a:off x="5772127" y="3105150"/>
                    <a:ext cx="645271" cy="645223"/>
                  </a:xfrm>
                  <a:custGeom>
                    <a:avLst/>
                    <a:gdLst>
                      <a:gd name="connsiteX0" fmla="*/ 322636 w 645271"/>
                      <a:gd name="connsiteY0" fmla="*/ 8954 h 645223"/>
                      <a:gd name="connsiteX1" fmla="*/ 544378 w 645271"/>
                      <a:gd name="connsiteY1" fmla="*/ 100775 h 645223"/>
                      <a:gd name="connsiteX2" fmla="*/ 636199 w 645271"/>
                      <a:gd name="connsiteY2" fmla="*/ 322517 h 645223"/>
                      <a:gd name="connsiteX3" fmla="*/ 544378 w 645271"/>
                      <a:gd name="connsiteY3" fmla="*/ 544259 h 645223"/>
                      <a:gd name="connsiteX4" fmla="*/ 322636 w 645271"/>
                      <a:gd name="connsiteY4" fmla="*/ 636080 h 645223"/>
                      <a:gd name="connsiteX5" fmla="*/ 100894 w 645271"/>
                      <a:gd name="connsiteY5" fmla="*/ 544259 h 645223"/>
                      <a:gd name="connsiteX6" fmla="*/ 100894 w 645271"/>
                      <a:gd name="connsiteY6" fmla="*/ 100679 h 645223"/>
                      <a:gd name="connsiteX7" fmla="*/ 322636 w 645271"/>
                      <a:gd name="connsiteY7" fmla="*/ 8954 h 645223"/>
                      <a:gd name="connsiteX8" fmla="*/ 322636 w 645271"/>
                      <a:gd name="connsiteY8" fmla="*/ 0 h 645223"/>
                      <a:gd name="connsiteX9" fmla="*/ 94512 w 645271"/>
                      <a:gd name="connsiteY9" fmla="*/ 94488 h 645223"/>
                      <a:gd name="connsiteX10" fmla="*/ 94512 w 645271"/>
                      <a:gd name="connsiteY10" fmla="*/ 550736 h 645223"/>
                      <a:gd name="connsiteX11" fmla="*/ 322636 w 645271"/>
                      <a:gd name="connsiteY11" fmla="*/ 645224 h 645223"/>
                      <a:gd name="connsiteX12" fmla="*/ 550759 w 645271"/>
                      <a:gd name="connsiteY12" fmla="*/ 550736 h 645223"/>
                      <a:gd name="connsiteX13" fmla="*/ 550759 w 645271"/>
                      <a:gd name="connsiteY13" fmla="*/ 94488 h 645223"/>
                      <a:gd name="connsiteX14" fmla="*/ 322636 w 645271"/>
                      <a:gd name="connsiteY14" fmla="*/ 0 h 645223"/>
                      <a:gd name="connsiteX15" fmla="*/ 322636 w 645271"/>
                      <a:gd name="connsiteY15" fmla="*/ 0 h 6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271" h="645223">
                        <a:moveTo>
                          <a:pt x="322636" y="8954"/>
                        </a:moveTo>
                        <a:cubicBezTo>
                          <a:pt x="406456" y="8954"/>
                          <a:pt x="485132" y="41529"/>
                          <a:pt x="544378" y="100775"/>
                        </a:cubicBezTo>
                        <a:cubicBezTo>
                          <a:pt x="603623" y="160020"/>
                          <a:pt x="636199" y="238792"/>
                          <a:pt x="636199" y="322517"/>
                        </a:cubicBezTo>
                        <a:cubicBezTo>
                          <a:pt x="636199" y="406241"/>
                          <a:pt x="603623" y="485013"/>
                          <a:pt x="544378" y="544259"/>
                        </a:cubicBezTo>
                        <a:cubicBezTo>
                          <a:pt x="485132" y="603504"/>
                          <a:pt x="406360" y="636080"/>
                          <a:pt x="322636" y="636080"/>
                        </a:cubicBezTo>
                        <a:cubicBezTo>
                          <a:pt x="238816" y="636080"/>
                          <a:pt x="160139" y="603504"/>
                          <a:pt x="100894" y="544259"/>
                        </a:cubicBezTo>
                        <a:cubicBezTo>
                          <a:pt x="-21407" y="421958"/>
                          <a:pt x="-21407" y="222980"/>
                          <a:pt x="100894" y="100679"/>
                        </a:cubicBezTo>
                        <a:cubicBezTo>
                          <a:pt x="160044" y="41624"/>
                          <a:pt x="238816" y="8954"/>
                          <a:pt x="322636" y="8954"/>
                        </a:cubicBezTo>
                        <a:moveTo>
                          <a:pt x="322636" y="0"/>
                        </a:moveTo>
                        <a:cubicBezTo>
                          <a:pt x="240054" y="0"/>
                          <a:pt x="157472" y="31528"/>
                          <a:pt x="94512" y="94488"/>
                        </a:cubicBezTo>
                        <a:cubicBezTo>
                          <a:pt x="-31504" y="220504"/>
                          <a:pt x="-31504" y="424720"/>
                          <a:pt x="94512" y="550736"/>
                        </a:cubicBezTo>
                        <a:cubicBezTo>
                          <a:pt x="157472" y="613696"/>
                          <a:pt x="240054" y="645224"/>
                          <a:pt x="322636" y="645224"/>
                        </a:cubicBezTo>
                        <a:cubicBezTo>
                          <a:pt x="405217" y="645224"/>
                          <a:pt x="487799" y="613696"/>
                          <a:pt x="550759" y="550736"/>
                        </a:cubicBezTo>
                        <a:cubicBezTo>
                          <a:pt x="676775" y="424720"/>
                          <a:pt x="676775" y="220504"/>
                          <a:pt x="550759" y="94488"/>
                        </a:cubicBezTo>
                        <a:cubicBezTo>
                          <a:pt x="487704" y="31528"/>
                          <a:pt x="405217" y="0"/>
                          <a:pt x="322636" y="0"/>
                        </a:cubicBezTo>
                        <a:lnTo>
                          <a:pt x="322636" y="0"/>
                        </a:lnTo>
                        <a:close/>
                      </a:path>
                    </a:pathLst>
                  </a:custGeom>
                  <a:solidFill>
                    <a:schemeClr val="accent3"/>
                  </a:solidFill>
                  <a:ln w="9525" cap="flat">
                    <a:solidFill>
                      <a:schemeClr val="accent1">
                        <a:lumMod val="60000"/>
                        <a:lumOff val="40000"/>
                      </a:schemeClr>
                    </a:solidFill>
                    <a:prstDash val="solid"/>
                    <a:miter/>
                  </a:ln>
                </p:spPr>
                <p:txBody>
                  <a:bodyPr rtlCol="0" anchor="ctr"/>
                  <a:lstStyle/>
                  <a:p>
                    <a:endParaRPr lang="en-IN" dirty="0"/>
                  </a:p>
                </p:txBody>
              </p:sp>
            </p:grpSp>
            <p:sp>
              <p:nvSpPr>
                <p:cNvPr id="12" name="Oval 11">
                  <a:extLst>
                    <a:ext uri="{FF2B5EF4-FFF2-40B4-BE49-F238E27FC236}">
                      <a16:creationId xmlns:a16="http://schemas.microsoft.com/office/drawing/2014/main" id="{02FF4F5F-C18E-D029-28C7-347C93FC9BF7}"/>
                    </a:ext>
                  </a:extLst>
                </p:cNvPr>
                <p:cNvSpPr/>
                <p:nvPr/>
              </p:nvSpPr>
              <p:spPr>
                <a:xfrm>
                  <a:off x="1422496" y="2898368"/>
                  <a:ext cx="1057274" cy="1057275"/>
                </a:xfrm>
                <a:prstGeom prst="ellipse">
                  <a:avLst/>
                </a:prstGeom>
                <a:solidFill>
                  <a:schemeClr val="accent1"/>
                </a:solidFill>
                <a:ln w="9525" cap="flat">
                  <a:solidFill>
                    <a:schemeClr val="accent1">
                      <a:lumMod val="60000"/>
                      <a:lumOff val="40000"/>
                    </a:schemeClr>
                  </a:solidFill>
                  <a:prstDash val="solid"/>
                  <a:miter/>
                </a:ln>
              </p:spPr>
              <p:txBody>
                <a:bodyPr rtlCol="0" anchor="ctr"/>
                <a:lstStyle/>
                <a:p>
                  <a:endParaRPr lang="en-IN" dirty="0">
                    <a:solidFill>
                      <a:schemeClr val="tx1"/>
                    </a:solidFill>
                  </a:endParaRPr>
                </a:p>
              </p:txBody>
            </p:sp>
          </p:grpSp>
          <p:cxnSp>
            <p:nvCxnSpPr>
              <p:cNvPr id="62" name="Straight Connector 61">
                <a:extLst>
                  <a:ext uri="{FF2B5EF4-FFF2-40B4-BE49-F238E27FC236}">
                    <a16:creationId xmlns:a16="http://schemas.microsoft.com/office/drawing/2014/main" id="{5DB1309B-D475-3F8C-828F-3705CA98C59F}"/>
                  </a:ext>
                </a:extLst>
              </p:cNvPr>
              <p:cNvCxnSpPr>
                <a:cxnSpLocks/>
              </p:cNvCxnSpPr>
              <p:nvPr/>
            </p:nvCxnSpPr>
            <p:spPr>
              <a:xfrm>
                <a:off x="1799917" y="4215325"/>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pic>
          <p:nvPicPr>
            <p:cNvPr id="3" name="Graphic 2" descr="Enter outline">
              <a:extLst>
                <a:ext uri="{FF2B5EF4-FFF2-40B4-BE49-F238E27FC236}">
                  <a16:creationId xmlns:a16="http://schemas.microsoft.com/office/drawing/2014/main" id="{1A19FDE3-5A8B-CBF3-9D84-0B427D3D31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725" y="3407835"/>
              <a:ext cx="744405" cy="744405"/>
            </a:xfrm>
            <a:prstGeom prst="rect">
              <a:avLst/>
            </a:prstGeom>
          </p:spPr>
        </p:pic>
      </p:grpSp>
      <p:grpSp>
        <p:nvGrpSpPr>
          <p:cNvPr id="18" name="Group 17">
            <a:extLst>
              <a:ext uri="{FF2B5EF4-FFF2-40B4-BE49-F238E27FC236}">
                <a16:creationId xmlns:a16="http://schemas.microsoft.com/office/drawing/2014/main" id="{C4AC3842-5749-0B64-0FD6-3957F71AA9C6}"/>
              </a:ext>
            </a:extLst>
          </p:cNvPr>
          <p:cNvGrpSpPr/>
          <p:nvPr/>
        </p:nvGrpSpPr>
        <p:grpSpPr>
          <a:xfrm>
            <a:off x="5384106" y="2996192"/>
            <a:ext cx="1244972" cy="2106409"/>
            <a:chOff x="3329717" y="2543891"/>
            <a:chExt cx="1244972" cy="2106409"/>
          </a:xfrm>
        </p:grpSpPr>
        <p:grpSp>
          <p:nvGrpSpPr>
            <p:cNvPr id="23" name="Group 22">
              <a:extLst>
                <a:ext uri="{FF2B5EF4-FFF2-40B4-BE49-F238E27FC236}">
                  <a16:creationId xmlns:a16="http://schemas.microsoft.com/office/drawing/2014/main" id="{B44D291B-EF16-66BA-C9A7-5D2E98D3C749}"/>
                </a:ext>
              </a:extLst>
            </p:cNvPr>
            <p:cNvGrpSpPr/>
            <p:nvPr/>
          </p:nvGrpSpPr>
          <p:grpSpPr>
            <a:xfrm>
              <a:off x="3329717" y="2970394"/>
              <a:ext cx="1244972" cy="1244926"/>
              <a:chOff x="1238279" y="2684319"/>
              <a:chExt cx="1469676" cy="1469623"/>
            </a:xfrm>
            <a:solidFill>
              <a:schemeClr val="accent1">
                <a:lumMod val="50000"/>
              </a:schemeClr>
            </a:solidFill>
          </p:grpSpPr>
          <p:grpSp>
            <p:nvGrpSpPr>
              <p:cNvPr id="24" name="Graphic 7">
                <a:extLst>
                  <a:ext uri="{FF2B5EF4-FFF2-40B4-BE49-F238E27FC236}">
                    <a16:creationId xmlns:a16="http://schemas.microsoft.com/office/drawing/2014/main" id="{52E1A1F4-BD79-415F-07E8-2EABE590A2FE}"/>
                  </a:ext>
                </a:extLst>
              </p:cNvPr>
              <p:cNvGrpSpPr/>
              <p:nvPr/>
            </p:nvGrpSpPr>
            <p:grpSpPr>
              <a:xfrm>
                <a:off x="1238279" y="2684319"/>
                <a:ext cx="1469676" cy="1469623"/>
                <a:chOff x="5772150" y="3100731"/>
                <a:chExt cx="649665" cy="649642"/>
              </a:xfrm>
              <a:grpFill/>
            </p:grpSpPr>
            <p:sp>
              <p:nvSpPr>
                <p:cNvPr id="26" name="Freeform: Shape 25">
                  <a:extLst>
                    <a:ext uri="{FF2B5EF4-FFF2-40B4-BE49-F238E27FC236}">
                      <a16:creationId xmlns:a16="http://schemas.microsoft.com/office/drawing/2014/main" id="{5678D72C-C327-B6F2-CF96-0C0F84D782D3}"/>
                    </a:ext>
                  </a:extLst>
                </p:cNvPr>
                <p:cNvSpPr/>
                <p:nvPr/>
              </p:nvSpPr>
              <p:spPr>
                <a:xfrm>
                  <a:off x="5772150" y="3105150"/>
                  <a:ext cx="645223" cy="645223"/>
                </a:xfrm>
                <a:custGeom>
                  <a:avLst/>
                  <a:gdLst>
                    <a:gd name="connsiteX0" fmla="*/ 645224 w 645223"/>
                    <a:gd name="connsiteY0" fmla="*/ 322612 h 645223"/>
                    <a:gd name="connsiteX1" fmla="*/ 322612 w 645223"/>
                    <a:gd name="connsiteY1" fmla="*/ 645224 h 645223"/>
                    <a:gd name="connsiteX2" fmla="*/ 0 w 645223"/>
                    <a:gd name="connsiteY2" fmla="*/ 322612 h 645223"/>
                    <a:gd name="connsiteX3" fmla="*/ 322612 w 645223"/>
                    <a:gd name="connsiteY3" fmla="*/ 0 h 645223"/>
                    <a:gd name="connsiteX4" fmla="*/ 645224 w 645223"/>
                    <a:gd name="connsiteY4" fmla="*/ 322612 h 64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3" h="645223">
                      <a:moveTo>
                        <a:pt x="645224" y="322612"/>
                      </a:moveTo>
                      <a:cubicBezTo>
                        <a:pt x="645224" y="500785"/>
                        <a:pt x="500785" y="645224"/>
                        <a:pt x="322612" y="645224"/>
                      </a:cubicBezTo>
                      <a:cubicBezTo>
                        <a:pt x="144438" y="645224"/>
                        <a:pt x="0" y="500785"/>
                        <a:pt x="0" y="322612"/>
                      </a:cubicBezTo>
                      <a:cubicBezTo>
                        <a:pt x="0" y="144438"/>
                        <a:pt x="144438" y="0"/>
                        <a:pt x="322612" y="0"/>
                      </a:cubicBezTo>
                      <a:cubicBezTo>
                        <a:pt x="500785" y="0"/>
                        <a:pt x="645224" y="144438"/>
                        <a:pt x="645224" y="322612"/>
                      </a:cubicBezTo>
                      <a:close/>
                    </a:path>
                  </a:pathLst>
                </a:custGeom>
                <a:solidFill>
                  <a:schemeClr val="bg1"/>
                </a:solidFill>
                <a:ln w="9525" cap="flat">
                  <a:solidFill>
                    <a:schemeClr val="accent1">
                      <a:lumMod val="60000"/>
                      <a:lumOff val="40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4E4A1F76-FCB0-3C30-2590-A755EC266413}"/>
                    </a:ext>
                  </a:extLst>
                </p:cNvPr>
                <p:cNvSpPr/>
                <p:nvPr/>
              </p:nvSpPr>
              <p:spPr>
                <a:xfrm>
                  <a:off x="5776544" y="3100731"/>
                  <a:ext cx="645271" cy="645223"/>
                </a:xfrm>
                <a:custGeom>
                  <a:avLst/>
                  <a:gdLst>
                    <a:gd name="connsiteX0" fmla="*/ 322636 w 645271"/>
                    <a:gd name="connsiteY0" fmla="*/ 8954 h 645223"/>
                    <a:gd name="connsiteX1" fmla="*/ 544378 w 645271"/>
                    <a:gd name="connsiteY1" fmla="*/ 100775 h 645223"/>
                    <a:gd name="connsiteX2" fmla="*/ 636199 w 645271"/>
                    <a:gd name="connsiteY2" fmla="*/ 322517 h 645223"/>
                    <a:gd name="connsiteX3" fmla="*/ 544378 w 645271"/>
                    <a:gd name="connsiteY3" fmla="*/ 544259 h 645223"/>
                    <a:gd name="connsiteX4" fmla="*/ 322636 w 645271"/>
                    <a:gd name="connsiteY4" fmla="*/ 636080 h 645223"/>
                    <a:gd name="connsiteX5" fmla="*/ 100894 w 645271"/>
                    <a:gd name="connsiteY5" fmla="*/ 544259 h 645223"/>
                    <a:gd name="connsiteX6" fmla="*/ 100894 w 645271"/>
                    <a:gd name="connsiteY6" fmla="*/ 100679 h 645223"/>
                    <a:gd name="connsiteX7" fmla="*/ 322636 w 645271"/>
                    <a:gd name="connsiteY7" fmla="*/ 8954 h 645223"/>
                    <a:gd name="connsiteX8" fmla="*/ 322636 w 645271"/>
                    <a:gd name="connsiteY8" fmla="*/ 0 h 645223"/>
                    <a:gd name="connsiteX9" fmla="*/ 94512 w 645271"/>
                    <a:gd name="connsiteY9" fmla="*/ 94488 h 645223"/>
                    <a:gd name="connsiteX10" fmla="*/ 94512 w 645271"/>
                    <a:gd name="connsiteY10" fmla="*/ 550736 h 645223"/>
                    <a:gd name="connsiteX11" fmla="*/ 322636 w 645271"/>
                    <a:gd name="connsiteY11" fmla="*/ 645224 h 645223"/>
                    <a:gd name="connsiteX12" fmla="*/ 550759 w 645271"/>
                    <a:gd name="connsiteY12" fmla="*/ 550736 h 645223"/>
                    <a:gd name="connsiteX13" fmla="*/ 550759 w 645271"/>
                    <a:gd name="connsiteY13" fmla="*/ 94488 h 645223"/>
                    <a:gd name="connsiteX14" fmla="*/ 322636 w 645271"/>
                    <a:gd name="connsiteY14" fmla="*/ 0 h 645223"/>
                    <a:gd name="connsiteX15" fmla="*/ 322636 w 645271"/>
                    <a:gd name="connsiteY15" fmla="*/ 0 h 6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271" h="645223">
                      <a:moveTo>
                        <a:pt x="322636" y="8954"/>
                      </a:moveTo>
                      <a:cubicBezTo>
                        <a:pt x="406456" y="8954"/>
                        <a:pt x="485132" y="41529"/>
                        <a:pt x="544378" y="100775"/>
                      </a:cubicBezTo>
                      <a:cubicBezTo>
                        <a:pt x="603623" y="160020"/>
                        <a:pt x="636199" y="238792"/>
                        <a:pt x="636199" y="322517"/>
                      </a:cubicBezTo>
                      <a:cubicBezTo>
                        <a:pt x="636199" y="406241"/>
                        <a:pt x="603623" y="485013"/>
                        <a:pt x="544378" y="544259"/>
                      </a:cubicBezTo>
                      <a:cubicBezTo>
                        <a:pt x="485132" y="603504"/>
                        <a:pt x="406360" y="636080"/>
                        <a:pt x="322636" y="636080"/>
                      </a:cubicBezTo>
                      <a:cubicBezTo>
                        <a:pt x="238816" y="636080"/>
                        <a:pt x="160139" y="603504"/>
                        <a:pt x="100894" y="544259"/>
                      </a:cubicBezTo>
                      <a:cubicBezTo>
                        <a:pt x="-21407" y="421958"/>
                        <a:pt x="-21407" y="222980"/>
                        <a:pt x="100894" y="100679"/>
                      </a:cubicBezTo>
                      <a:cubicBezTo>
                        <a:pt x="160044" y="41624"/>
                        <a:pt x="238816" y="8954"/>
                        <a:pt x="322636" y="8954"/>
                      </a:cubicBezTo>
                      <a:moveTo>
                        <a:pt x="322636" y="0"/>
                      </a:moveTo>
                      <a:cubicBezTo>
                        <a:pt x="240054" y="0"/>
                        <a:pt x="157472" y="31528"/>
                        <a:pt x="94512" y="94488"/>
                      </a:cubicBezTo>
                      <a:cubicBezTo>
                        <a:pt x="-31504" y="220504"/>
                        <a:pt x="-31504" y="424720"/>
                        <a:pt x="94512" y="550736"/>
                      </a:cubicBezTo>
                      <a:cubicBezTo>
                        <a:pt x="157472" y="613696"/>
                        <a:pt x="240054" y="645224"/>
                        <a:pt x="322636" y="645224"/>
                      </a:cubicBezTo>
                      <a:cubicBezTo>
                        <a:pt x="405217" y="645224"/>
                        <a:pt x="487799" y="613696"/>
                        <a:pt x="550759" y="550736"/>
                      </a:cubicBezTo>
                      <a:cubicBezTo>
                        <a:pt x="676775" y="424720"/>
                        <a:pt x="676775" y="220504"/>
                        <a:pt x="550759" y="94488"/>
                      </a:cubicBezTo>
                      <a:cubicBezTo>
                        <a:pt x="487704" y="31528"/>
                        <a:pt x="405217" y="0"/>
                        <a:pt x="322636" y="0"/>
                      </a:cubicBezTo>
                      <a:lnTo>
                        <a:pt x="322636" y="0"/>
                      </a:lnTo>
                      <a:close/>
                    </a:path>
                  </a:pathLst>
                </a:custGeom>
                <a:solidFill>
                  <a:schemeClr val="bg1"/>
                </a:solidFill>
                <a:ln w="9525" cap="flat">
                  <a:solidFill>
                    <a:schemeClr val="accent1">
                      <a:lumMod val="60000"/>
                      <a:lumOff val="40000"/>
                    </a:schemeClr>
                  </a:solidFill>
                  <a:prstDash val="solid"/>
                  <a:miter/>
                </a:ln>
              </p:spPr>
              <p:txBody>
                <a:bodyPr rtlCol="0" anchor="ctr"/>
                <a:lstStyle/>
                <a:p>
                  <a:endParaRPr lang="en-IN"/>
                </a:p>
              </p:txBody>
            </p:sp>
          </p:grpSp>
          <p:sp>
            <p:nvSpPr>
              <p:cNvPr id="25" name="Oval 24">
                <a:extLst>
                  <a:ext uri="{FF2B5EF4-FFF2-40B4-BE49-F238E27FC236}">
                    <a16:creationId xmlns:a16="http://schemas.microsoft.com/office/drawing/2014/main" id="{23124CDC-1BBE-D261-B3D9-CE3A9BC89045}"/>
                  </a:ext>
                </a:extLst>
              </p:cNvPr>
              <p:cNvSpPr/>
              <p:nvPr/>
            </p:nvSpPr>
            <p:spPr>
              <a:xfrm>
                <a:off x="1439457" y="2895495"/>
                <a:ext cx="1057275" cy="1057275"/>
              </a:xfrm>
              <a:prstGeom prst="ellipse">
                <a:avLst/>
              </a:prstGeom>
              <a:grp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63" name="Straight Connector 62">
              <a:extLst>
                <a:ext uri="{FF2B5EF4-FFF2-40B4-BE49-F238E27FC236}">
                  <a16:creationId xmlns:a16="http://schemas.microsoft.com/office/drawing/2014/main" id="{92C38755-B133-2A85-5A6E-CDBF4833B82A}"/>
                </a:ext>
              </a:extLst>
            </p:cNvPr>
            <p:cNvCxnSpPr>
              <a:cxnSpLocks/>
            </p:cNvCxnSpPr>
            <p:nvPr/>
          </p:nvCxnSpPr>
          <p:spPr>
            <a:xfrm>
              <a:off x="3947948" y="4215325"/>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56F32DF-FBBF-97D1-9560-3FC5122BCEFE}"/>
                </a:ext>
              </a:extLst>
            </p:cNvPr>
            <p:cNvCxnSpPr>
              <a:cxnSpLocks/>
            </p:cNvCxnSpPr>
            <p:nvPr/>
          </p:nvCxnSpPr>
          <p:spPr>
            <a:xfrm flipV="1">
              <a:off x="3947948" y="2543891"/>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 name="Graphic 5" descr="Lock outline">
              <a:extLst>
                <a:ext uri="{FF2B5EF4-FFF2-40B4-BE49-F238E27FC236}">
                  <a16:creationId xmlns:a16="http://schemas.microsoft.com/office/drawing/2014/main" id="{3BDCA600-4B44-5077-E047-7CD607274A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1045" y="3211408"/>
              <a:ext cx="730736" cy="730736"/>
            </a:xfrm>
            <a:prstGeom prst="rect">
              <a:avLst/>
            </a:prstGeom>
          </p:spPr>
        </p:pic>
      </p:grpSp>
      <p:grpSp>
        <p:nvGrpSpPr>
          <p:cNvPr id="16" name="Group 15">
            <a:extLst>
              <a:ext uri="{FF2B5EF4-FFF2-40B4-BE49-F238E27FC236}">
                <a16:creationId xmlns:a16="http://schemas.microsoft.com/office/drawing/2014/main" id="{C74FC2CE-5AE9-6AF0-D40D-B0F57922D211}"/>
              </a:ext>
            </a:extLst>
          </p:cNvPr>
          <p:cNvGrpSpPr/>
          <p:nvPr/>
        </p:nvGrpSpPr>
        <p:grpSpPr>
          <a:xfrm>
            <a:off x="7574121" y="2911525"/>
            <a:ext cx="1236597" cy="2275742"/>
            <a:chOff x="7624129" y="2374558"/>
            <a:chExt cx="1236597" cy="2275742"/>
          </a:xfrm>
        </p:grpSpPr>
        <p:cxnSp>
          <p:nvCxnSpPr>
            <p:cNvPr id="88" name="Straight Connector 87">
              <a:extLst>
                <a:ext uri="{FF2B5EF4-FFF2-40B4-BE49-F238E27FC236}">
                  <a16:creationId xmlns:a16="http://schemas.microsoft.com/office/drawing/2014/main" id="{B471D49E-8ADE-2977-C48F-2FE03ECF6111}"/>
                </a:ext>
              </a:extLst>
            </p:cNvPr>
            <p:cNvCxnSpPr>
              <a:cxnSpLocks/>
            </p:cNvCxnSpPr>
            <p:nvPr/>
          </p:nvCxnSpPr>
          <p:spPr>
            <a:xfrm flipV="1">
              <a:off x="8210141" y="2374558"/>
              <a:ext cx="1" cy="6127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651387D-CFCF-4EE9-A4AC-8D568C963DE6}"/>
                </a:ext>
              </a:extLst>
            </p:cNvPr>
            <p:cNvGrpSpPr/>
            <p:nvPr/>
          </p:nvGrpSpPr>
          <p:grpSpPr>
            <a:xfrm>
              <a:off x="7624129" y="2948052"/>
              <a:ext cx="1236597" cy="1239543"/>
              <a:chOff x="1238169" y="2680688"/>
              <a:chExt cx="1459790" cy="1463267"/>
            </a:xfrm>
            <a:solidFill>
              <a:schemeClr val="accent1">
                <a:lumMod val="75000"/>
              </a:schemeClr>
            </a:solidFill>
          </p:grpSpPr>
          <p:grpSp>
            <p:nvGrpSpPr>
              <p:cNvPr id="34" name="Graphic 7">
                <a:extLst>
                  <a:ext uri="{FF2B5EF4-FFF2-40B4-BE49-F238E27FC236}">
                    <a16:creationId xmlns:a16="http://schemas.microsoft.com/office/drawing/2014/main" id="{05315B25-9D40-F94A-D74C-269D45E74448}"/>
                  </a:ext>
                </a:extLst>
              </p:cNvPr>
              <p:cNvGrpSpPr/>
              <p:nvPr/>
            </p:nvGrpSpPr>
            <p:grpSpPr>
              <a:xfrm>
                <a:off x="1238169" y="2680688"/>
                <a:ext cx="1459790" cy="1463267"/>
                <a:chOff x="5772102" y="3099124"/>
                <a:chExt cx="645295" cy="646832"/>
              </a:xfrm>
              <a:grpFill/>
            </p:grpSpPr>
            <p:sp>
              <p:nvSpPr>
                <p:cNvPr id="36" name="Freeform: Shape 35">
                  <a:extLst>
                    <a:ext uri="{FF2B5EF4-FFF2-40B4-BE49-F238E27FC236}">
                      <a16:creationId xmlns:a16="http://schemas.microsoft.com/office/drawing/2014/main" id="{80D9FF23-1AE9-36B5-3195-9B1B245B853E}"/>
                    </a:ext>
                  </a:extLst>
                </p:cNvPr>
                <p:cNvSpPr/>
                <p:nvPr/>
              </p:nvSpPr>
              <p:spPr>
                <a:xfrm>
                  <a:off x="5772102" y="3099124"/>
                  <a:ext cx="645223" cy="645223"/>
                </a:xfrm>
                <a:custGeom>
                  <a:avLst/>
                  <a:gdLst>
                    <a:gd name="connsiteX0" fmla="*/ 645224 w 645223"/>
                    <a:gd name="connsiteY0" fmla="*/ 322612 h 645223"/>
                    <a:gd name="connsiteX1" fmla="*/ 322612 w 645223"/>
                    <a:gd name="connsiteY1" fmla="*/ 645224 h 645223"/>
                    <a:gd name="connsiteX2" fmla="*/ 0 w 645223"/>
                    <a:gd name="connsiteY2" fmla="*/ 322612 h 645223"/>
                    <a:gd name="connsiteX3" fmla="*/ 322612 w 645223"/>
                    <a:gd name="connsiteY3" fmla="*/ 0 h 645223"/>
                    <a:gd name="connsiteX4" fmla="*/ 645224 w 645223"/>
                    <a:gd name="connsiteY4" fmla="*/ 322612 h 64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3" h="645223">
                      <a:moveTo>
                        <a:pt x="645224" y="322612"/>
                      </a:moveTo>
                      <a:cubicBezTo>
                        <a:pt x="645224" y="500785"/>
                        <a:pt x="500785" y="645224"/>
                        <a:pt x="322612" y="645224"/>
                      </a:cubicBezTo>
                      <a:cubicBezTo>
                        <a:pt x="144438" y="645224"/>
                        <a:pt x="0" y="500785"/>
                        <a:pt x="0" y="322612"/>
                      </a:cubicBezTo>
                      <a:cubicBezTo>
                        <a:pt x="0" y="144438"/>
                        <a:pt x="144438" y="0"/>
                        <a:pt x="322612" y="0"/>
                      </a:cubicBezTo>
                      <a:cubicBezTo>
                        <a:pt x="500785" y="0"/>
                        <a:pt x="645224" y="144438"/>
                        <a:pt x="645224" y="322612"/>
                      </a:cubicBezTo>
                      <a:close/>
                    </a:path>
                  </a:pathLst>
                </a:custGeom>
                <a:solidFill>
                  <a:schemeClr val="bg1"/>
                </a:solidFill>
                <a:ln w="9525" cap="flat">
                  <a:solidFill>
                    <a:schemeClr val="accent1">
                      <a:lumMod val="60000"/>
                      <a:lumOff val="40000"/>
                    </a:schemeClr>
                  </a:solidFill>
                  <a:prstDash val="solid"/>
                  <a:miter/>
                </a:ln>
              </p:spPr>
              <p:txBody>
                <a:bodyPr rtlCol="0" anchor="ctr"/>
                <a:lstStyle/>
                <a:p>
                  <a:endParaRPr lang="en-IN" dirty="0"/>
                </a:p>
              </p:txBody>
            </p:sp>
            <p:sp>
              <p:nvSpPr>
                <p:cNvPr id="37" name="Freeform: Shape 36">
                  <a:extLst>
                    <a:ext uri="{FF2B5EF4-FFF2-40B4-BE49-F238E27FC236}">
                      <a16:creationId xmlns:a16="http://schemas.microsoft.com/office/drawing/2014/main" id="{C0D8AA5C-22D1-87C2-FECE-C3BC1A1880C0}"/>
                    </a:ext>
                  </a:extLst>
                </p:cNvPr>
                <p:cNvSpPr/>
                <p:nvPr/>
              </p:nvSpPr>
              <p:spPr>
                <a:xfrm>
                  <a:off x="5772126" y="3100733"/>
                  <a:ext cx="645271" cy="645223"/>
                </a:xfrm>
                <a:custGeom>
                  <a:avLst/>
                  <a:gdLst>
                    <a:gd name="connsiteX0" fmla="*/ 322636 w 645271"/>
                    <a:gd name="connsiteY0" fmla="*/ 8954 h 645223"/>
                    <a:gd name="connsiteX1" fmla="*/ 544378 w 645271"/>
                    <a:gd name="connsiteY1" fmla="*/ 100775 h 645223"/>
                    <a:gd name="connsiteX2" fmla="*/ 636199 w 645271"/>
                    <a:gd name="connsiteY2" fmla="*/ 322517 h 645223"/>
                    <a:gd name="connsiteX3" fmla="*/ 544378 w 645271"/>
                    <a:gd name="connsiteY3" fmla="*/ 544259 h 645223"/>
                    <a:gd name="connsiteX4" fmla="*/ 322636 w 645271"/>
                    <a:gd name="connsiteY4" fmla="*/ 636080 h 645223"/>
                    <a:gd name="connsiteX5" fmla="*/ 100894 w 645271"/>
                    <a:gd name="connsiteY5" fmla="*/ 544259 h 645223"/>
                    <a:gd name="connsiteX6" fmla="*/ 100894 w 645271"/>
                    <a:gd name="connsiteY6" fmla="*/ 100679 h 645223"/>
                    <a:gd name="connsiteX7" fmla="*/ 322636 w 645271"/>
                    <a:gd name="connsiteY7" fmla="*/ 8954 h 645223"/>
                    <a:gd name="connsiteX8" fmla="*/ 322636 w 645271"/>
                    <a:gd name="connsiteY8" fmla="*/ 0 h 645223"/>
                    <a:gd name="connsiteX9" fmla="*/ 94512 w 645271"/>
                    <a:gd name="connsiteY9" fmla="*/ 94488 h 645223"/>
                    <a:gd name="connsiteX10" fmla="*/ 94512 w 645271"/>
                    <a:gd name="connsiteY10" fmla="*/ 550736 h 645223"/>
                    <a:gd name="connsiteX11" fmla="*/ 322636 w 645271"/>
                    <a:gd name="connsiteY11" fmla="*/ 645224 h 645223"/>
                    <a:gd name="connsiteX12" fmla="*/ 550759 w 645271"/>
                    <a:gd name="connsiteY12" fmla="*/ 550736 h 645223"/>
                    <a:gd name="connsiteX13" fmla="*/ 550759 w 645271"/>
                    <a:gd name="connsiteY13" fmla="*/ 94488 h 645223"/>
                    <a:gd name="connsiteX14" fmla="*/ 322636 w 645271"/>
                    <a:gd name="connsiteY14" fmla="*/ 0 h 645223"/>
                    <a:gd name="connsiteX15" fmla="*/ 322636 w 645271"/>
                    <a:gd name="connsiteY15" fmla="*/ 0 h 6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271" h="645223">
                      <a:moveTo>
                        <a:pt x="322636" y="8954"/>
                      </a:moveTo>
                      <a:cubicBezTo>
                        <a:pt x="406456" y="8954"/>
                        <a:pt x="485132" y="41529"/>
                        <a:pt x="544378" y="100775"/>
                      </a:cubicBezTo>
                      <a:cubicBezTo>
                        <a:pt x="603623" y="160020"/>
                        <a:pt x="636199" y="238792"/>
                        <a:pt x="636199" y="322517"/>
                      </a:cubicBezTo>
                      <a:cubicBezTo>
                        <a:pt x="636199" y="406241"/>
                        <a:pt x="603623" y="485013"/>
                        <a:pt x="544378" y="544259"/>
                      </a:cubicBezTo>
                      <a:cubicBezTo>
                        <a:pt x="485132" y="603504"/>
                        <a:pt x="406360" y="636080"/>
                        <a:pt x="322636" y="636080"/>
                      </a:cubicBezTo>
                      <a:cubicBezTo>
                        <a:pt x="238816" y="636080"/>
                        <a:pt x="160139" y="603504"/>
                        <a:pt x="100894" y="544259"/>
                      </a:cubicBezTo>
                      <a:cubicBezTo>
                        <a:pt x="-21407" y="421958"/>
                        <a:pt x="-21407" y="222980"/>
                        <a:pt x="100894" y="100679"/>
                      </a:cubicBezTo>
                      <a:cubicBezTo>
                        <a:pt x="160044" y="41624"/>
                        <a:pt x="238816" y="8954"/>
                        <a:pt x="322636" y="8954"/>
                      </a:cubicBezTo>
                      <a:moveTo>
                        <a:pt x="322636" y="0"/>
                      </a:moveTo>
                      <a:cubicBezTo>
                        <a:pt x="240054" y="0"/>
                        <a:pt x="157472" y="31528"/>
                        <a:pt x="94512" y="94488"/>
                      </a:cubicBezTo>
                      <a:cubicBezTo>
                        <a:pt x="-31504" y="220504"/>
                        <a:pt x="-31504" y="424720"/>
                        <a:pt x="94512" y="550736"/>
                      </a:cubicBezTo>
                      <a:cubicBezTo>
                        <a:pt x="157472" y="613696"/>
                        <a:pt x="240054" y="645224"/>
                        <a:pt x="322636" y="645224"/>
                      </a:cubicBezTo>
                      <a:cubicBezTo>
                        <a:pt x="405217" y="645224"/>
                        <a:pt x="487799" y="613696"/>
                        <a:pt x="550759" y="550736"/>
                      </a:cubicBezTo>
                      <a:cubicBezTo>
                        <a:pt x="676775" y="424720"/>
                        <a:pt x="676775" y="220504"/>
                        <a:pt x="550759" y="94488"/>
                      </a:cubicBezTo>
                      <a:cubicBezTo>
                        <a:pt x="487704" y="31528"/>
                        <a:pt x="405217" y="0"/>
                        <a:pt x="322636" y="0"/>
                      </a:cubicBezTo>
                      <a:lnTo>
                        <a:pt x="322636" y="0"/>
                      </a:lnTo>
                      <a:close/>
                    </a:path>
                  </a:pathLst>
                </a:custGeom>
                <a:solidFill>
                  <a:schemeClr val="accent3"/>
                </a:solidFill>
                <a:ln w="9525" cap="flat">
                  <a:solidFill>
                    <a:schemeClr val="accent1">
                      <a:lumMod val="60000"/>
                      <a:lumOff val="40000"/>
                    </a:schemeClr>
                  </a:solidFill>
                  <a:prstDash val="solid"/>
                  <a:miter/>
                </a:ln>
              </p:spPr>
              <p:txBody>
                <a:bodyPr rtlCol="0" anchor="ctr"/>
                <a:lstStyle/>
                <a:p>
                  <a:endParaRPr lang="en-IN"/>
                </a:p>
              </p:txBody>
            </p:sp>
          </p:grpSp>
          <p:sp>
            <p:nvSpPr>
              <p:cNvPr id="35" name="Oval 34">
                <a:extLst>
                  <a:ext uri="{FF2B5EF4-FFF2-40B4-BE49-F238E27FC236}">
                    <a16:creationId xmlns:a16="http://schemas.microsoft.com/office/drawing/2014/main" id="{F06B809D-540A-88F8-1179-B025B9BC8CBA}"/>
                  </a:ext>
                </a:extLst>
              </p:cNvPr>
              <p:cNvSpPr/>
              <p:nvPr/>
            </p:nvSpPr>
            <p:spPr>
              <a:xfrm>
                <a:off x="1450508" y="2881862"/>
                <a:ext cx="1057275" cy="1057275"/>
              </a:xfrm>
              <a:prstGeom prst="ellipse">
                <a:avLst/>
              </a:prstGeom>
              <a:grp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65" name="Straight Connector 64">
              <a:extLst>
                <a:ext uri="{FF2B5EF4-FFF2-40B4-BE49-F238E27FC236}">
                  <a16:creationId xmlns:a16="http://schemas.microsoft.com/office/drawing/2014/main" id="{082A345B-5E04-CE8D-0248-DF4A86790BD7}"/>
                </a:ext>
              </a:extLst>
            </p:cNvPr>
            <p:cNvCxnSpPr>
              <a:cxnSpLocks/>
            </p:cNvCxnSpPr>
            <p:nvPr/>
          </p:nvCxnSpPr>
          <p:spPr>
            <a:xfrm>
              <a:off x="8244008" y="4215325"/>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 name="Graphic 7" descr="Group brainstorm outline">
              <a:extLst>
                <a:ext uri="{FF2B5EF4-FFF2-40B4-BE49-F238E27FC236}">
                  <a16:creationId xmlns:a16="http://schemas.microsoft.com/office/drawing/2014/main" id="{7349BB6A-ACCD-7B64-E8D2-AC26FEB4E6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0893" y="3217335"/>
              <a:ext cx="682454" cy="682454"/>
            </a:xfrm>
            <a:prstGeom prst="rect">
              <a:avLst/>
            </a:prstGeom>
          </p:spPr>
        </p:pic>
      </p:grpSp>
      <p:grpSp>
        <p:nvGrpSpPr>
          <p:cNvPr id="22" name="Group 21">
            <a:extLst>
              <a:ext uri="{FF2B5EF4-FFF2-40B4-BE49-F238E27FC236}">
                <a16:creationId xmlns:a16="http://schemas.microsoft.com/office/drawing/2014/main" id="{9BE551D4-8BB5-C2CA-6049-2F8E7EBBE436}"/>
              </a:ext>
            </a:extLst>
          </p:cNvPr>
          <p:cNvGrpSpPr/>
          <p:nvPr/>
        </p:nvGrpSpPr>
        <p:grpSpPr>
          <a:xfrm>
            <a:off x="3194823" y="2996192"/>
            <a:ext cx="1244240" cy="2106409"/>
            <a:chOff x="5469930" y="2543891"/>
            <a:chExt cx="1244240" cy="2106409"/>
          </a:xfrm>
        </p:grpSpPr>
        <p:grpSp>
          <p:nvGrpSpPr>
            <p:cNvPr id="28" name="Group 27">
              <a:extLst>
                <a:ext uri="{FF2B5EF4-FFF2-40B4-BE49-F238E27FC236}">
                  <a16:creationId xmlns:a16="http://schemas.microsoft.com/office/drawing/2014/main" id="{9BA3573C-ECE6-B0F8-73C6-615895B35A3E}"/>
                </a:ext>
              </a:extLst>
            </p:cNvPr>
            <p:cNvGrpSpPr/>
            <p:nvPr/>
          </p:nvGrpSpPr>
          <p:grpSpPr>
            <a:xfrm>
              <a:off x="5469930" y="2978864"/>
              <a:ext cx="1244240" cy="1236461"/>
              <a:chOff x="1229045" y="2694316"/>
              <a:chExt cx="1468807" cy="1459629"/>
            </a:xfrm>
          </p:grpSpPr>
          <p:grpSp>
            <p:nvGrpSpPr>
              <p:cNvPr id="29" name="Graphic 7">
                <a:extLst>
                  <a:ext uri="{FF2B5EF4-FFF2-40B4-BE49-F238E27FC236}">
                    <a16:creationId xmlns:a16="http://schemas.microsoft.com/office/drawing/2014/main" id="{3E94C3AF-9E18-EA05-E8D7-E323FCCA54E0}"/>
                  </a:ext>
                </a:extLst>
              </p:cNvPr>
              <p:cNvGrpSpPr/>
              <p:nvPr/>
            </p:nvGrpSpPr>
            <p:grpSpPr>
              <a:xfrm>
                <a:off x="1229045" y="2694316"/>
                <a:ext cx="1468807" cy="1459629"/>
                <a:chOff x="5768089" y="3105149"/>
                <a:chExt cx="649283" cy="645224"/>
              </a:xfrm>
            </p:grpSpPr>
            <p:sp>
              <p:nvSpPr>
                <p:cNvPr id="31" name="Freeform: Shape 30">
                  <a:extLst>
                    <a:ext uri="{FF2B5EF4-FFF2-40B4-BE49-F238E27FC236}">
                      <a16:creationId xmlns:a16="http://schemas.microsoft.com/office/drawing/2014/main" id="{562A2C78-DFEE-F1B9-274F-4257E75EC780}"/>
                    </a:ext>
                  </a:extLst>
                </p:cNvPr>
                <p:cNvSpPr/>
                <p:nvPr/>
              </p:nvSpPr>
              <p:spPr>
                <a:xfrm>
                  <a:off x="5768089" y="3105150"/>
                  <a:ext cx="645223" cy="645223"/>
                </a:xfrm>
                <a:custGeom>
                  <a:avLst/>
                  <a:gdLst>
                    <a:gd name="connsiteX0" fmla="*/ 645224 w 645223"/>
                    <a:gd name="connsiteY0" fmla="*/ 322612 h 645223"/>
                    <a:gd name="connsiteX1" fmla="*/ 322612 w 645223"/>
                    <a:gd name="connsiteY1" fmla="*/ 645224 h 645223"/>
                    <a:gd name="connsiteX2" fmla="*/ 0 w 645223"/>
                    <a:gd name="connsiteY2" fmla="*/ 322612 h 645223"/>
                    <a:gd name="connsiteX3" fmla="*/ 322612 w 645223"/>
                    <a:gd name="connsiteY3" fmla="*/ 0 h 645223"/>
                    <a:gd name="connsiteX4" fmla="*/ 645224 w 645223"/>
                    <a:gd name="connsiteY4" fmla="*/ 322612 h 64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3" h="645223">
                      <a:moveTo>
                        <a:pt x="645224" y="322612"/>
                      </a:moveTo>
                      <a:cubicBezTo>
                        <a:pt x="645224" y="500785"/>
                        <a:pt x="500785" y="645224"/>
                        <a:pt x="322612" y="645224"/>
                      </a:cubicBezTo>
                      <a:cubicBezTo>
                        <a:pt x="144438" y="645224"/>
                        <a:pt x="0" y="500785"/>
                        <a:pt x="0" y="322612"/>
                      </a:cubicBezTo>
                      <a:cubicBezTo>
                        <a:pt x="0" y="144438"/>
                        <a:pt x="144438" y="0"/>
                        <a:pt x="322612" y="0"/>
                      </a:cubicBezTo>
                      <a:cubicBezTo>
                        <a:pt x="500785" y="0"/>
                        <a:pt x="645224" y="144438"/>
                        <a:pt x="645224" y="322612"/>
                      </a:cubicBezTo>
                      <a:close/>
                    </a:path>
                  </a:pathLst>
                </a:custGeom>
                <a:solidFill>
                  <a:schemeClr val="bg1">
                    <a:lumMod val="95000"/>
                  </a:schemeClr>
                </a:solidFill>
                <a:ln w="9525" cap="flat">
                  <a:solidFill>
                    <a:schemeClr val="accent1">
                      <a:lumMod val="60000"/>
                      <a:lumOff val="40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AFB7D0F2-69AC-6C78-2C3A-B3C31D7C6B29}"/>
                    </a:ext>
                  </a:extLst>
                </p:cNvPr>
                <p:cNvSpPr/>
                <p:nvPr/>
              </p:nvSpPr>
              <p:spPr>
                <a:xfrm>
                  <a:off x="5772101" y="3105149"/>
                  <a:ext cx="645271" cy="645223"/>
                </a:xfrm>
                <a:custGeom>
                  <a:avLst/>
                  <a:gdLst>
                    <a:gd name="connsiteX0" fmla="*/ 322636 w 645271"/>
                    <a:gd name="connsiteY0" fmla="*/ 8954 h 645223"/>
                    <a:gd name="connsiteX1" fmla="*/ 544378 w 645271"/>
                    <a:gd name="connsiteY1" fmla="*/ 100775 h 645223"/>
                    <a:gd name="connsiteX2" fmla="*/ 636199 w 645271"/>
                    <a:gd name="connsiteY2" fmla="*/ 322517 h 645223"/>
                    <a:gd name="connsiteX3" fmla="*/ 544378 w 645271"/>
                    <a:gd name="connsiteY3" fmla="*/ 544259 h 645223"/>
                    <a:gd name="connsiteX4" fmla="*/ 322636 w 645271"/>
                    <a:gd name="connsiteY4" fmla="*/ 636080 h 645223"/>
                    <a:gd name="connsiteX5" fmla="*/ 100894 w 645271"/>
                    <a:gd name="connsiteY5" fmla="*/ 544259 h 645223"/>
                    <a:gd name="connsiteX6" fmla="*/ 100894 w 645271"/>
                    <a:gd name="connsiteY6" fmla="*/ 100679 h 645223"/>
                    <a:gd name="connsiteX7" fmla="*/ 322636 w 645271"/>
                    <a:gd name="connsiteY7" fmla="*/ 8954 h 645223"/>
                    <a:gd name="connsiteX8" fmla="*/ 322636 w 645271"/>
                    <a:gd name="connsiteY8" fmla="*/ 0 h 645223"/>
                    <a:gd name="connsiteX9" fmla="*/ 94512 w 645271"/>
                    <a:gd name="connsiteY9" fmla="*/ 94488 h 645223"/>
                    <a:gd name="connsiteX10" fmla="*/ 94512 w 645271"/>
                    <a:gd name="connsiteY10" fmla="*/ 550736 h 645223"/>
                    <a:gd name="connsiteX11" fmla="*/ 322636 w 645271"/>
                    <a:gd name="connsiteY11" fmla="*/ 645224 h 645223"/>
                    <a:gd name="connsiteX12" fmla="*/ 550759 w 645271"/>
                    <a:gd name="connsiteY12" fmla="*/ 550736 h 645223"/>
                    <a:gd name="connsiteX13" fmla="*/ 550759 w 645271"/>
                    <a:gd name="connsiteY13" fmla="*/ 94488 h 645223"/>
                    <a:gd name="connsiteX14" fmla="*/ 322636 w 645271"/>
                    <a:gd name="connsiteY14" fmla="*/ 0 h 645223"/>
                    <a:gd name="connsiteX15" fmla="*/ 322636 w 645271"/>
                    <a:gd name="connsiteY15" fmla="*/ 0 h 6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271" h="645223">
                      <a:moveTo>
                        <a:pt x="322636" y="8954"/>
                      </a:moveTo>
                      <a:cubicBezTo>
                        <a:pt x="406456" y="8954"/>
                        <a:pt x="485132" y="41529"/>
                        <a:pt x="544378" y="100775"/>
                      </a:cubicBezTo>
                      <a:cubicBezTo>
                        <a:pt x="603623" y="160020"/>
                        <a:pt x="636199" y="238792"/>
                        <a:pt x="636199" y="322517"/>
                      </a:cubicBezTo>
                      <a:cubicBezTo>
                        <a:pt x="636199" y="406241"/>
                        <a:pt x="603623" y="485013"/>
                        <a:pt x="544378" y="544259"/>
                      </a:cubicBezTo>
                      <a:cubicBezTo>
                        <a:pt x="485132" y="603504"/>
                        <a:pt x="406360" y="636080"/>
                        <a:pt x="322636" y="636080"/>
                      </a:cubicBezTo>
                      <a:cubicBezTo>
                        <a:pt x="238816" y="636080"/>
                        <a:pt x="160139" y="603504"/>
                        <a:pt x="100894" y="544259"/>
                      </a:cubicBezTo>
                      <a:cubicBezTo>
                        <a:pt x="-21407" y="421958"/>
                        <a:pt x="-21407" y="222980"/>
                        <a:pt x="100894" y="100679"/>
                      </a:cubicBezTo>
                      <a:cubicBezTo>
                        <a:pt x="160044" y="41624"/>
                        <a:pt x="238816" y="8954"/>
                        <a:pt x="322636" y="8954"/>
                      </a:cubicBezTo>
                      <a:moveTo>
                        <a:pt x="322636" y="0"/>
                      </a:moveTo>
                      <a:cubicBezTo>
                        <a:pt x="240054" y="0"/>
                        <a:pt x="157472" y="31528"/>
                        <a:pt x="94512" y="94488"/>
                      </a:cubicBezTo>
                      <a:cubicBezTo>
                        <a:pt x="-31504" y="220504"/>
                        <a:pt x="-31504" y="424720"/>
                        <a:pt x="94512" y="550736"/>
                      </a:cubicBezTo>
                      <a:cubicBezTo>
                        <a:pt x="157472" y="613696"/>
                        <a:pt x="240054" y="645224"/>
                        <a:pt x="322636" y="645224"/>
                      </a:cubicBezTo>
                      <a:cubicBezTo>
                        <a:pt x="405217" y="645224"/>
                        <a:pt x="487799" y="613696"/>
                        <a:pt x="550759" y="550736"/>
                      </a:cubicBezTo>
                      <a:cubicBezTo>
                        <a:pt x="676775" y="424720"/>
                        <a:pt x="676775" y="220504"/>
                        <a:pt x="550759" y="94488"/>
                      </a:cubicBezTo>
                      <a:cubicBezTo>
                        <a:pt x="487704" y="31528"/>
                        <a:pt x="405217" y="0"/>
                        <a:pt x="322636" y="0"/>
                      </a:cubicBezTo>
                      <a:lnTo>
                        <a:pt x="322636" y="0"/>
                      </a:lnTo>
                      <a:close/>
                    </a:path>
                  </a:pathLst>
                </a:custGeom>
                <a:solidFill>
                  <a:schemeClr val="accent3"/>
                </a:solidFill>
                <a:ln w="9525" cap="flat">
                  <a:solidFill>
                    <a:schemeClr val="accent1">
                      <a:lumMod val="60000"/>
                      <a:lumOff val="40000"/>
                    </a:schemeClr>
                  </a:solidFill>
                  <a:prstDash val="solid"/>
                  <a:miter/>
                </a:ln>
              </p:spPr>
              <p:txBody>
                <a:bodyPr rtlCol="0" anchor="ctr"/>
                <a:lstStyle/>
                <a:p>
                  <a:endParaRPr lang="en-IN">
                    <a:solidFill>
                      <a:schemeClr val="tx1"/>
                    </a:solidFill>
                  </a:endParaRPr>
                </a:p>
              </p:txBody>
            </p:sp>
          </p:grpSp>
          <p:sp>
            <p:nvSpPr>
              <p:cNvPr id="30" name="Oval 29">
                <a:extLst>
                  <a:ext uri="{FF2B5EF4-FFF2-40B4-BE49-F238E27FC236}">
                    <a16:creationId xmlns:a16="http://schemas.microsoft.com/office/drawing/2014/main" id="{29BD836E-2CFF-1B81-DC01-04D6FA389F7C}"/>
                  </a:ext>
                </a:extLst>
              </p:cNvPr>
              <p:cNvSpPr/>
              <p:nvPr/>
            </p:nvSpPr>
            <p:spPr>
              <a:xfrm>
                <a:off x="1439456" y="2895495"/>
                <a:ext cx="1057276" cy="1057275"/>
              </a:xfrm>
              <a:prstGeom prst="ellipse">
                <a:avLst/>
              </a:prstGeom>
              <a:solidFill>
                <a:schemeClr val="accent5">
                  <a:lumMod val="75000"/>
                </a:schemeClr>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64" name="Straight Connector 63">
              <a:extLst>
                <a:ext uri="{FF2B5EF4-FFF2-40B4-BE49-F238E27FC236}">
                  <a16:creationId xmlns:a16="http://schemas.microsoft.com/office/drawing/2014/main" id="{8C2AEE9A-FC80-CE8A-ABAB-CFC73C3AF706}"/>
                </a:ext>
              </a:extLst>
            </p:cNvPr>
            <p:cNvCxnSpPr>
              <a:cxnSpLocks/>
            </p:cNvCxnSpPr>
            <p:nvPr/>
          </p:nvCxnSpPr>
          <p:spPr>
            <a:xfrm>
              <a:off x="6095978" y="4215325"/>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9DDA71B-DB6F-859F-B866-6A81867BCBA6}"/>
                </a:ext>
              </a:extLst>
            </p:cNvPr>
            <p:cNvCxnSpPr>
              <a:cxnSpLocks/>
            </p:cNvCxnSpPr>
            <p:nvPr/>
          </p:nvCxnSpPr>
          <p:spPr>
            <a:xfrm flipV="1">
              <a:off x="6119648" y="2543891"/>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 name="Graphic 14" descr="Books outline">
              <a:extLst>
                <a:ext uri="{FF2B5EF4-FFF2-40B4-BE49-F238E27FC236}">
                  <a16:creationId xmlns:a16="http://schemas.microsoft.com/office/drawing/2014/main" id="{5FEEC122-E9A9-A9F6-556A-3D349B498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7173" y="3200727"/>
              <a:ext cx="779518" cy="779518"/>
            </a:xfrm>
            <a:prstGeom prst="rect">
              <a:avLst/>
            </a:prstGeom>
          </p:spPr>
        </p:pic>
      </p:grpSp>
      <p:grpSp>
        <p:nvGrpSpPr>
          <p:cNvPr id="43" name="Group 42">
            <a:extLst>
              <a:ext uri="{FF2B5EF4-FFF2-40B4-BE49-F238E27FC236}">
                <a16:creationId xmlns:a16="http://schemas.microsoft.com/office/drawing/2014/main" id="{60942C92-1C2F-DBAE-E37A-6DE9AB4ABE48}"/>
              </a:ext>
            </a:extLst>
          </p:cNvPr>
          <p:cNvGrpSpPr/>
          <p:nvPr/>
        </p:nvGrpSpPr>
        <p:grpSpPr>
          <a:xfrm>
            <a:off x="9755761" y="2958092"/>
            <a:ext cx="1236552" cy="2182608"/>
            <a:chOff x="9773760" y="2543891"/>
            <a:chExt cx="1236552" cy="2106409"/>
          </a:xfrm>
        </p:grpSpPr>
        <p:grpSp>
          <p:nvGrpSpPr>
            <p:cNvPr id="38" name="Group 37">
              <a:extLst>
                <a:ext uri="{FF2B5EF4-FFF2-40B4-BE49-F238E27FC236}">
                  <a16:creationId xmlns:a16="http://schemas.microsoft.com/office/drawing/2014/main" id="{526DF15C-D291-0085-53A8-612A50646651}"/>
                </a:ext>
              </a:extLst>
            </p:cNvPr>
            <p:cNvGrpSpPr/>
            <p:nvPr/>
          </p:nvGrpSpPr>
          <p:grpSpPr>
            <a:xfrm>
              <a:off x="9773760" y="2978866"/>
              <a:ext cx="1236552" cy="1236459"/>
              <a:chOff x="1238226" y="2694319"/>
              <a:chExt cx="1459736" cy="1459627"/>
            </a:xfrm>
          </p:grpSpPr>
          <p:grpSp>
            <p:nvGrpSpPr>
              <p:cNvPr id="39" name="Graphic 7">
                <a:extLst>
                  <a:ext uri="{FF2B5EF4-FFF2-40B4-BE49-F238E27FC236}">
                    <a16:creationId xmlns:a16="http://schemas.microsoft.com/office/drawing/2014/main" id="{44BFB619-A100-B6F0-BE4A-B997ECACAF95}"/>
                  </a:ext>
                </a:extLst>
              </p:cNvPr>
              <p:cNvGrpSpPr/>
              <p:nvPr/>
            </p:nvGrpSpPr>
            <p:grpSpPr>
              <a:xfrm>
                <a:off x="1238226" y="2694319"/>
                <a:ext cx="1459736" cy="1459627"/>
                <a:chOff x="5772126" y="3105150"/>
                <a:chExt cx="645271" cy="645223"/>
              </a:xfrm>
            </p:grpSpPr>
            <p:sp>
              <p:nvSpPr>
                <p:cNvPr id="41" name="Freeform: Shape 40">
                  <a:extLst>
                    <a:ext uri="{FF2B5EF4-FFF2-40B4-BE49-F238E27FC236}">
                      <a16:creationId xmlns:a16="http://schemas.microsoft.com/office/drawing/2014/main" id="{B9B2EEED-0121-0CAA-3297-85D7774EB0BD}"/>
                    </a:ext>
                  </a:extLst>
                </p:cNvPr>
                <p:cNvSpPr/>
                <p:nvPr/>
              </p:nvSpPr>
              <p:spPr>
                <a:xfrm>
                  <a:off x="5772150" y="3105150"/>
                  <a:ext cx="645223" cy="645223"/>
                </a:xfrm>
                <a:custGeom>
                  <a:avLst/>
                  <a:gdLst>
                    <a:gd name="connsiteX0" fmla="*/ 645224 w 645223"/>
                    <a:gd name="connsiteY0" fmla="*/ 322612 h 645223"/>
                    <a:gd name="connsiteX1" fmla="*/ 322612 w 645223"/>
                    <a:gd name="connsiteY1" fmla="*/ 645224 h 645223"/>
                    <a:gd name="connsiteX2" fmla="*/ 0 w 645223"/>
                    <a:gd name="connsiteY2" fmla="*/ 322612 h 645223"/>
                    <a:gd name="connsiteX3" fmla="*/ 322612 w 645223"/>
                    <a:gd name="connsiteY3" fmla="*/ 0 h 645223"/>
                    <a:gd name="connsiteX4" fmla="*/ 645224 w 645223"/>
                    <a:gd name="connsiteY4" fmla="*/ 322612 h 64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3" h="645223">
                      <a:moveTo>
                        <a:pt x="645224" y="322612"/>
                      </a:moveTo>
                      <a:cubicBezTo>
                        <a:pt x="645224" y="500785"/>
                        <a:pt x="500785" y="645224"/>
                        <a:pt x="322612" y="645224"/>
                      </a:cubicBezTo>
                      <a:cubicBezTo>
                        <a:pt x="144438" y="645224"/>
                        <a:pt x="0" y="500785"/>
                        <a:pt x="0" y="322612"/>
                      </a:cubicBezTo>
                      <a:cubicBezTo>
                        <a:pt x="0" y="144438"/>
                        <a:pt x="144438" y="0"/>
                        <a:pt x="322612" y="0"/>
                      </a:cubicBezTo>
                      <a:cubicBezTo>
                        <a:pt x="500785" y="0"/>
                        <a:pt x="645224" y="144438"/>
                        <a:pt x="645224" y="322612"/>
                      </a:cubicBezTo>
                      <a:close/>
                    </a:path>
                  </a:pathLst>
                </a:custGeom>
                <a:solidFill>
                  <a:schemeClr val="bg1">
                    <a:lumMod val="95000"/>
                  </a:schemeClr>
                </a:solidFill>
                <a:ln w="9525" cap="flat">
                  <a:solidFill>
                    <a:schemeClr val="accent1">
                      <a:lumMod val="60000"/>
                      <a:lumOff val="40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F4CF59FC-7F15-8A98-CF11-400BE3A17987}"/>
                    </a:ext>
                  </a:extLst>
                </p:cNvPr>
                <p:cNvSpPr/>
                <p:nvPr/>
              </p:nvSpPr>
              <p:spPr>
                <a:xfrm>
                  <a:off x="5772126" y="3105150"/>
                  <a:ext cx="645271" cy="645223"/>
                </a:xfrm>
                <a:custGeom>
                  <a:avLst/>
                  <a:gdLst>
                    <a:gd name="connsiteX0" fmla="*/ 322636 w 645271"/>
                    <a:gd name="connsiteY0" fmla="*/ 8954 h 645223"/>
                    <a:gd name="connsiteX1" fmla="*/ 544378 w 645271"/>
                    <a:gd name="connsiteY1" fmla="*/ 100775 h 645223"/>
                    <a:gd name="connsiteX2" fmla="*/ 636199 w 645271"/>
                    <a:gd name="connsiteY2" fmla="*/ 322517 h 645223"/>
                    <a:gd name="connsiteX3" fmla="*/ 544378 w 645271"/>
                    <a:gd name="connsiteY3" fmla="*/ 544259 h 645223"/>
                    <a:gd name="connsiteX4" fmla="*/ 322636 w 645271"/>
                    <a:gd name="connsiteY4" fmla="*/ 636080 h 645223"/>
                    <a:gd name="connsiteX5" fmla="*/ 100894 w 645271"/>
                    <a:gd name="connsiteY5" fmla="*/ 544259 h 645223"/>
                    <a:gd name="connsiteX6" fmla="*/ 100894 w 645271"/>
                    <a:gd name="connsiteY6" fmla="*/ 100679 h 645223"/>
                    <a:gd name="connsiteX7" fmla="*/ 322636 w 645271"/>
                    <a:gd name="connsiteY7" fmla="*/ 8954 h 645223"/>
                    <a:gd name="connsiteX8" fmla="*/ 322636 w 645271"/>
                    <a:gd name="connsiteY8" fmla="*/ 0 h 645223"/>
                    <a:gd name="connsiteX9" fmla="*/ 94512 w 645271"/>
                    <a:gd name="connsiteY9" fmla="*/ 94488 h 645223"/>
                    <a:gd name="connsiteX10" fmla="*/ 94512 w 645271"/>
                    <a:gd name="connsiteY10" fmla="*/ 550736 h 645223"/>
                    <a:gd name="connsiteX11" fmla="*/ 322636 w 645271"/>
                    <a:gd name="connsiteY11" fmla="*/ 645224 h 645223"/>
                    <a:gd name="connsiteX12" fmla="*/ 550759 w 645271"/>
                    <a:gd name="connsiteY12" fmla="*/ 550736 h 645223"/>
                    <a:gd name="connsiteX13" fmla="*/ 550759 w 645271"/>
                    <a:gd name="connsiteY13" fmla="*/ 94488 h 645223"/>
                    <a:gd name="connsiteX14" fmla="*/ 322636 w 645271"/>
                    <a:gd name="connsiteY14" fmla="*/ 0 h 645223"/>
                    <a:gd name="connsiteX15" fmla="*/ 322636 w 645271"/>
                    <a:gd name="connsiteY15" fmla="*/ 0 h 6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271" h="645223">
                      <a:moveTo>
                        <a:pt x="322636" y="8954"/>
                      </a:moveTo>
                      <a:cubicBezTo>
                        <a:pt x="406456" y="8954"/>
                        <a:pt x="485132" y="41529"/>
                        <a:pt x="544378" y="100775"/>
                      </a:cubicBezTo>
                      <a:cubicBezTo>
                        <a:pt x="603623" y="160020"/>
                        <a:pt x="636199" y="238792"/>
                        <a:pt x="636199" y="322517"/>
                      </a:cubicBezTo>
                      <a:cubicBezTo>
                        <a:pt x="636199" y="406241"/>
                        <a:pt x="603623" y="485013"/>
                        <a:pt x="544378" y="544259"/>
                      </a:cubicBezTo>
                      <a:cubicBezTo>
                        <a:pt x="485132" y="603504"/>
                        <a:pt x="406360" y="636080"/>
                        <a:pt x="322636" y="636080"/>
                      </a:cubicBezTo>
                      <a:cubicBezTo>
                        <a:pt x="238816" y="636080"/>
                        <a:pt x="160139" y="603504"/>
                        <a:pt x="100894" y="544259"/>
                      </a:cubicBezTo>
                      <a:cubicBezTo>
                        <a:pt x="-21407" y="421958"/>
                        <a:pt x="-21407" y="222980"/>
                        <a:pt x="100894" y="100679"/>
                      </a:cubicBezTo>
                      <a:cubicBezTo>
                        <a:pt x="160044" y="41624"/>
                        <a:pt x="238816" y="8954"/>
                        <a:pt x="322636" y="8954"/>
                      </a:cubicBezTo>
                      <a:moveTo>
                        <a:pt x="322636" y="0"/>
                      </a:moveTo>
                      <a:cubicBezTo>
                        <a:pt x="240054" y="0"/>
                        <a:pt x="157472" y="31528"/>
                        <a:pt x="94512" y="94488"/>
                      </a:cubicBezTo>
                      <a:cubicBezTo>
                        <a:pt x="-31504" y="220504"/>
                        <a:pt x="-31504" y="424720"/>
                        <a:pt x="94512" y="550736"/>
                      </a:cubicBezTo>
                      <a:cubicBezTo>
                        <a:pt x="157472" y="613696"/>
                        <a:pt x="240054" y="645224"/>
                        <a:pt x="322636" y="645224"/>
                      </a:cubicBezTo>
                      <a:cubicBezTo>
                        <a:pt x="405217" y="645224"/>
                        <a:pt x="487799" y="613696"/>
                        <a:pt x="550759" y="550736"/>
                      </a:cubicBezTo>
                      <a:cubicBezTo>
                        <a:pt x="676775" y="424720"/>
                        <a:pt x="676775" y="220504"/>
                        <a:pt x="550759" y="94488"/>
                      </a:cubicBezTo>
                      <a:cubicBezTo>
                        <a:pt x="487704" y="31528"/>
                        <a:pt x="405217" y="0"/>
                        <a:pt x="322636" y="0"/>
                      </a:cubicBezTo>
                      <a:lnTo>
                        <a:pt x="322636" y="0"/>
                      </a:lnTo>
                      <a:close/>
                    </a:path>
                  </a:pathLst>
                </a:custGeom>
                <a:solidFill>
                  <a:schemeClr val="accent3"/>
                </a:solidFill>
                <a:ln w="9525" cap="flat">
                  <a:solidFill>
                    <a:schemeClr val="accent1">
                      <a:lumMod val="60000"/>
                      <a:lumOff val="40000"/>
                    </a:schemeClr>
                  </a:solidFill>
                  <a:prstDash val="solid"/>
                  <a:miter/>
                </a:ln>
              </p:spPr>
              <p:txBody>
                <a:bodyPr rtlCol="0" anchor="ctr"/>
                <a:lstStyle/>
                <a:p>
                  <a:endParaRPr lang="en-IN"/>
                </a:p>
              </p:txBody>
            </p:sp>
          </p:grpSp>
          <p:sp>
            <p:nvSpPr>
              <p:cNvPr id="40" name="Oval 39">
                <a:extLst>
                  <a:ext uri="{FF2B5EF4-FFF2-40B4-BE49-F238E27FC236}">
                    <a16:creationId xmlns:a16="http://schemas.microsoft.com/office/drawing/2014/main" id="{9908FC1F-AFF0-A37E-458E-C8A7D147A89A}"/>
                  </a:ext>
                </a:extLst>
              </p:cNvPr>
              <p:cNvSpPr/>
              <p:nvPr/>
            </p:nvSpPr>
            <p:spPr>
              <a:xfrm>
                <a:off x="1439457" y="2895495"/>
                <a:ext cx="1057275" cy="1057275"/>
              </a:xfrm>
              <a:prstGeom prst="ellipse">
                <a:avLst/>
              </a:prstGeom>
              <a:solidFill>
                <a:srgbClr val="4B84A7"/>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66" name="Straight Connector 65">
              <a:extLst>
                <a:ext uri="{FF2B5EF4-FFF2-40B4-BE49-F238E27FC236}">
                  <a16:creationId xmlns:a16="http://schemas.microsoft.com/office/drawing/2014/main" id="{CFC15CC5-2EEB-7E71-A5B9-7F7D7B88FA7E}"/>
                </a:ext>
              </a:extLst>
            </p:cNvPr>
            <p:cNvCxnSpPr>
              <a:cxnSpLocks/>
            </p:cNvCxnSpPr>
            <p:nvPr/>
          </p:nvCxnSpPr>
          <p:spPr>
            <a:xfrm>
              <a:off x="10392036" y="4215325"/>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8063FA-D125-6845-B544-DEB6F77223D1}"/>
                </a:ext>
              </a:extLst>
            </p:cNvPr>
            <p:cNvCxnSpPr>
              <a:cxnSpLocks/>
            </p:cNvCxnSpPr>
            <p:nvPr/>
          </p:nvCxnSpPr>
          <p:spPr>
            <a:xfrm flipV="1">
              <a:off x="10392036" y="2543891"/>
              <a:ext cx="0" cy="434975"/>
            </a:xfrm>
            <a:prstGeom prst="line">
              <a:avLst/>
            </a:prstGeom>
            <a:ln w="38100">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7" name="Graphic 16" descr="Megaphone outline">
              <a:extLst>
                <a:ext uri="{FF2B5EF4-FFF2-40B4-BE49-F238E27FC236}">
                  <a16:creationId xmlns:a16="http://schemas.microsoft.com/office/drawing/2014/main" id="{D344D760-1CEF-AB3E-1B71-934EEC457C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4159" y="3162627"/>
              <a:ext cx="820204" cy="820204"/>
            </a:xfrm>
            <a:prstGeom prst="rect">
              <a:avLst/>
            </a:prstGeom>
          </p:spPr>
        </p:pic>
      </p:grpSp>
      <p:sp>
        <p:nvSpPr>
          <p:cNvPr id="4" name="Title 3">
            <a:extLst>
              <a:ext uri="{FF2B5EF4-FFF2-40B4-BE49-F238E27FC236}">
                <a16:creationId xmlns:a16="http://schemas.microsoft.com/office/drawing/2014/main" id="{9DA36A8C-9198-6012-7825-8F385FBF1833}"/>
              </a:ext>
            </a:extLst>
          </p:cNvPr>
          <p:cNvSpPr>
            <a:spLocks noGrp="1"/>
          </p:cNvSpPr>
          <p:nvPr>
            <p:ph type="title"/>
          </p:nvPr>
        </p:nvSpPr>
        <p:spPr>
          <a:xfrm>
            <a:off x="1413422" y="371382"/>
            <a:ext cx="9334500" cy="709194"/>
          </a:xfrm>
        </p:spPr>
        <p:txBody>
          <a:bodyPr/>
          <a:lstStyle/>
          <a:p>
            <a:r>
              <a:rPr lang="en-US" sz="4400" dirty="0">
                <a:solidFill>
                  <a:schemeClr val="bg1"/>
                </a:solidFill>
                <a:latin typeface="Arial Narrow" panose="020B0606020202030204" pitchFamily="34" charset="0"/>
              </a:rPr>
              <a:t>LSSIP Proposed Development Timeline</a:t>
            </a:r>
          </a:p>
        </p:txBody>
      </p:sp>
    </p:spTree>
    <p:extLst>
      <p:ext uri="{BB962C8B-B14F-4D97-AF65-F5344CB8AC3E}">
        <p14:creationId xmlns:p14="http://schemas.microsoft.com/office/powerpoint/2010/main" val="1423249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5D80-40F8-2F15-8C47-797D5A4B4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78D6A-4831-A5CF-C6AF-D902970AB11A}"/>
              </a:ext>
            </a:extLst>
          </p:cNvPr>
          <p:cNvSpPr>
            <a:spLocks noGrp="1"/>
          </p:cNvSpPr>
          <p:nvPr>
            <p:ph type="title"/>
          </p:nvPr>
        </p:nvSpPr>
        <p:spPr>
          <a:xfrm>
            <a:off x="109912" y="84881"/>
            <a:ext cx="11972176" cy="847740"/>
          </a:xfrm>
        </p:spPr>
        <p:txBody>
          <a:bodyPr lIns="91440" tIns="45720" rIns="91440" bIns="45720" anchor="ctr" anchorCtr="0"/>
          <a:lstStyle/>
          <a:p>
            <a:r>
              <a:rPr lang="en-US" sz="4400" dirty="0">
                <a:solidFill>
                  <a:schemeClr val="bg1"/>
                </a:solidFill>
                <a:latin typeface="Arial Narrow"/>
              </a:rPr>
              <a:t>LSSIP Application Intake</a:t>
            </a:r>
          </a:p>
        </p:txBody>
      </p:sp>
      <p:sp>
        <p:nvSpPr>
          <p:cNvPr id="3" name="Content Placeholder 2">
            <a:extLst>
              <a:ext uri="{FF2B5EF4-FFF2-40B4-BE49-F238E27FC236}">
                <a16:creationId xmlns:a16="http://schemas.microsoft.com/office/drawing/2014/main" id="{36AB7089-2575-1D2E-DAC1-02B56519BDBA}"/>
              </a:ext>
            </a:extLst>
          </p:cNvPr>
          <p:cNvSpPr>
            <a:spLocks noGrp="1"/>
          </p:cNvSpPr>
          <p:nvPr>
            <p:ph idx="1"/>
          </p:nvPr>
        </p:nvSpPr>
        <p:spPr>
          <a:xfrm>
            <a:off x="512156" y="932621"/>
            <a:ext cx="11167688" cy="5212221"/>
          </a:xfrm>
        </p:spPr>
        <p:txBody>
          <a:bodyPr lIns="91440" tIns="45720" rIns="91440" bIns="45720" anchor="t"/>
          <a:lstStyle/>
          <a:p>
            <a:pPr lvl="0">
              <a:defRPr/>
            </a:pPr>
            <a:r>
              <a:rPr lang="en-US" dirty="0">
                <a:solidFill>
                  <a:srgbClr val="FFD966"/>
                </a:solidFill>
              </a:rPr>
              <a:t>Method for application submission: </a:t>
            </a:r>
            <a:r>
              <a:rPr lang="en-US" sz="3200" b="1" dirty="0" err="1">
                <a:solidFill>
                  <a:srgbClr val="FFD966"/>
                </a:solidFill>
                <a:hlinkClick r:id="rId3"/>
              </a:rPr>
              <a:t>AccessGov</a:t>
            </a:r>
            <a:endParaRPr kumimoji="0" lang="en-US" sz="3200" b="1" i="0" u="none" strike="noStrike" kern="1200" cap="none" spc="0" normalizeH="0" baseline="0" noProof="0" dirty="0">
              <a:ln>
                <a:noFill/>
              </a:ln>
              <a:solidFill>
                <a:srgbClr val="FFD966"/>
              </a:solidFill>
              <a:effectLst/>
              <a:uLnTx/>
              <a:uFillTx/>
            </a:endParaRPr>
          </a:p>
          <a:p>
            <a:pPr lvl="1">
              <a:defRPr/>
            </a:pPr>
            <a:r>
              <a:rPr lang="en-US" sz="2800" dirty="0">
                <a:solidFill>
                  <a:srgbClr val="FFD966"/>
                </a:solidFill>
              </a:rPr>
              <a:t>Same method previously used for the rollout of the 2024-2025 Agricultural Roads Improvement Program (ARIP)</a:t>
            </a:r>
          </a:p>
          <a:p>
            <a:pPr lvl="1">
              <a:defRPr/>
            </a:pPr>
            <a:r>
              <a:rPr lang="en-US" sz="2800" dirty="0">
                <a:solidFill>
                  <a:srgbClr val="FFD966"/>
                </a:solidFill>
              </a:rPr>
              <a:t>Application submissions opened on February 3, 2026</a:t>
            </a:r>
          </a:p>
          <a:p>
            <a:pPr lvl="2">
              <a:defRPr/>
            </a:pPr>
            <a:r>
              <a:rPr lang="en-US" sz="3200" b="1" u="sng" dirty="0">
                <a:solidFill>
                  <a:srgbClr val="FFD966"/>
                </a:solidFill>
              </a:rPr>
              <a:t>Due date: 5pm, May 1, 2026</a:t>
            </a:r>
          </a:p>
        </p:txBody>
      </p:sp>
      <p:pic>
        <p:nvPicPr>
          <p:cNvPr id="5" name="Picture 4">
            <a:extLst>
              <a:ext uri="{FF2B5EF4-FFF2-40B4-BE49-F238E27FC236}">
                <a16:creationId xmlns:a16="http://schemas.microsoft.com/office/drawing/2014/main" id="{4947C936-6D67-AE80-37DB-3E8B9B30E2C1}"/>
              </a:ext>
            </a:extLst>
          </p:cNvPr>
          <p:cNvPicPr>
            <a:picLocks noChangeAspect="1"/>
          </p:cNvPicPr>
          <p:nvPr/>
        </p:nvPicPr>
        <p:blipFill>
          <a:blip r:embed="rId4"/>
          <a:stretch>
            <a:fillRect/>
          </a:stretch>
        </p:blipFill>
        <p:spPr>
          <a:xfrm>
            <a:off x="3519133" y="3623734"/>
            <a:ext cx="5153734" cy="2597158"/>
          </a:xfrm>
          <a:prstGeom prst="rect">
            <a:avLst/>
          </a:prstGeom>
        </p:spPr>
      </p:pic>
    </p:spTree>
    <p:extLst>
      <p:ext uri="{BB962C8B-B14F-4D97-AF65-F5344CB8AC3E}">
        <p14:creationId xmlns:p14="http://schemas.microsoft.com/office/powerpoint/2010/main" val="386068462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520E-9DF5-F559-6629-2D763BAAC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56956-C861-876A-789A-05ACAAEA077E}"/>
              </a:ext>
            </a:extLst>
          </p:cNvPr>
          <p:cNvSpPr>
            <a:spLocks noGrp="1"/>
          </p:cNvSpPr>
          <p:nvPr>
            <p:ph type="title"/>
          </p:nvPr>
        </p:nvSpPr>
        <p:spPr>
          <a:xfrm>
            <a:off x="109912" y="84881"/>
            <a:ext cx="11972176" cy="847740"/>
          </a:xfrm>
        </p:spPr>
        <p:txBody>
          <a:bodyPr lIns="91440" tIns="45720" rIns="91440" bIns="45720" anchor="ctr" anchorCtr="0"/>
          <a:lstStyle/>
          <a:p>
            <a:r>
              <a:rPr lang="en-US" sz="4400" dirty="0">
                <a:solidFill>
                  <a:schemeClr val="bg1"/>
                </a:solidFill>
                <a:latin typeface="Arial Narrow"/>
              </a:rPr>
              <a:t>LSSIP Application Intake</a:t>
            </a:r>
          </a:p>
        </p:txBody>
      </p:sp>
      <p:sp>
        <p:nvSpPr>
          <p:cNvPr id="3" name="Content Placeholder 2">
            <a:extLst>
              <a:ext uri="{FF2B5EF4-FFF2-40B4-BE49-F238E27FC236}">
                <a16:creationId xmlns:a16="http://schemas.microsoft.com/office/drawing/2014/main" id="{7556722E-6D49-8926-207B-10294D9FB94C}"/>
              </a:ext>
            </a:extLst>
          </p:cNvPr>
          <p:cNvSpPr>
            <a:spLocks noGrp="1"/>
          </p:cNvSpPr>
          <p:nvPr>
            <p:ph idx="1"/>
          </p:nvPr>
        </p:nvSpPr>
        <p:spPr>
          <a:xfrm>
            <a:off x="170667" y="1473933"/>
            <a:ext cx="11850666" cy="3288986"/>
          </a:xfrm>
        </p:spPr>
        <p:txBody>
          <a:bodyPr lIns="91440" tIns="45720" rIns="91440" bIns="45720" anchor="t"/>
          <a:lstStyle/>
          <a:p>
            <a:r>
              <a:rPr lang="en-US" sz="3200" dirty="0">
                <a:solidFill>
                  <a:srgbClr val="FFD966"/>
                </a:solidFill>
              </a:rPr>
              <a:t>Applicants are able submit multiple structures in a single application if these structures serve the </a:t>
            </a:r>
            <a:r>
              <a:rPr lang="en-US" sz="3200" u="sng" dirty="0">
                <a:solidFill>
                  <a:srgbClr val="FFD966"/>
                </a:solidFill>
              </a:rPr>
              <a:t>same drainage function </a:t>
            </a:r>
            <a:r>
              <a:rPr lang="en-US" sz="3200" dirty="0">
                <a:solidFill>
                  <a:srgbClr val="FFD966"/>
                </a:solidFill>
              </a:rPr>
              <a:t>and are </a:t>
            </a:r>
            <a:r>
              <a:rPr lang="en-US" sz="3200" u="sng" dirty="0">
                <a:solidFill>
                  <a:srgbClr val="FFD966"/>
                </a:solidFill>
              </a:rPr>
              <a:t>less than 20 feet apart</a:t>
            </a:r>
            <a:r>
              <a:rPr lang="en-US" sz="3200" dirty="0">
                <a:solidFill>
                  <a:srgbClr val="FFD966"/>
                </a:solidFill>
              </a:rPr>
              <a:t>. If an application includes structures of different ratings, the rating referenced for scoring will be determined by the lowest rated involved structure.</a:t>
            </a:r>
          </a:p>
          <a:p>
            <a:pPr marL="0" indent="0">
              <a:buNone/>
            </a:pPr>
            <a:endParaRPr lang="en-US" sz="3200" dirty="0">
              <a:solidFill>
                <a:srgbClr val="FFD966"/>
              </a:solidFill>
            </a:endParaRPr>
          </a:p>
          <a:p>
            <a:pPr marL="0" indent="0">
              <a:buNone/>
            </a:pPr>
            <a:endParaRPr lang="en-US" sz="3200" dirty="0">
              <a:solidFill>
                <a:srgbClr val="FFD966"/>
              </a:solidFill>
            </a:endParaRPr>
          </a:p>
          <a:p>
            <a:r>
              <a:rPr lang="en-US" sz="3200" dirty="0">
                <a:solidFill>
                  <a:srgbClr val="FFD966"/>
                </a:solidFill>
              </a:rPr>
              <a:t>No municipal application limit for structures with </a:t>
            </a:r>
            <a:r>
              <a:rPr lang="en-US" sz="3200" b="1" u="sng" dirty="0">
                <a:solidFill>
                  <a:srgbClr val="FFD966"/>
                </a:solidFill>
              </a:rPr>
              <a:t>Severe</a:t>
            </a:r>
            <a:r>
              <a:rPr lang="en-US" sz="3200" b="1" dirty="0">
                <a:solidFill>
                  <a:srgbClr val="FFD966"/>
                </a:solidFill>
              </a:rPr>
              <a:t> </a:t>
            </a:r>
            <a:r>
              <a:rPr lang="en-US" sz="3200" dirty="0">
                <a:solidFill>
                  <a:srgbClr val="FFD966"/>
                </a:solidFill>
              </a:rPr>
              <a:t>condition rating (0-2)</a:t>
            </a:r>
          </a:p>
          <a:p>
            <a:r>
              <a:rPr lang="en-US" sz="3200" dirty="0">
                <a:solidFill>
                  <a:srgbClr val="FFD966"/>
                </a:solidFill>
              </a:rPr>
              <a:t>2 application municipal limit for structures with a </a:t>
            </a:r>
            <a:r>
              <a:rPr lang="en-US" sz="3200" b="1" u="sng" dirty="0">
                <a:solidFill>
                  <a:srgbClr val="FFD966"/>
                </a:solidFill>
              </a:rPr>
              <a:t>Poor</a:t>
            </a:r>
            <a:r>
              <a:rPr lang="en-US" sz="3200" dirty="0">
                <a:solidFill>
                  <a:srgbClr val="FFD966"/>
                </a:solidFill>
              </a:rPr>
              <a:t> condition rating (3-4)</a:t>
            </a:r>
          </a:p>
        </p:txBody>
      </p:sp>
    </p:spTree>
    <p:extLst>
      <p:ext uri="{BB962C8B-B14F-4D97-AF65-F5344CB8AC3E}">
        <p14:creationId xmlns:p14="http://schemas.microsoft.com/office/powerpoint/2010/main" val="1794164716"/>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F2A84-5F68-D790-2779-522650947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26FFF-702C-AB9A-A558-BBBCA87E1B91}"/>
              </a:ext>
            </a:extLst>
          </p:cNvPr>
          <p:cNvSpPr>
            <a:spLocks noGrp="1"/>
          </p:cNvSpPr>
          <p:nvPr>
            <p:ph type="title"/>
          </p:nvPr>
        </p:nvSpPr>
        <p:spPr>
          <a:xfrm>
            <a:off x="109912" y="84881"/>
            <a:ext cx="11972176" cy="847740"/>
          </a:xfrm>
        </p:spPr>
        <p:txBody>
          <a:bodyPr lIns="91440" tIns="45720" rIns="91440" bIns="45720" anchor="ctr" anchorCtr="0"/>
          <a:lstStyle/>
          <a:p>
            <a:r>
              <a:rPr lang="en-US" sz="4400" dirty="0">
                <a:solidFill>
                  <a:schemeClr val="bg1"/>
                </a:solidFill>
                <a:latin typeface="Arial Narrow"/>
              </a:rPr>
              <a:t>LSSIP Structure Eligibility</a:t>
            </a:r>
          </a:p>
        </p:txBody>
      </p:sp>
      <p:sp>
        <p:nvSpPr>
          <p:cNvPr id="3" name="Content Placeholder 2">
            <a:extLst>
              <a:ext uri="{FF2B5EF4-FFF2-40B4-BE49-F238E27FC236}">
                <a16:creationId xmlns:a16="http://schemas.microsoft.com/office/drawing/2014/main" id="{89414E45-B6A2-B160-97CD-869A15F8EB47}"/>
              </a:ext>
            </a:extLst>
          </p:cNvPr>
          <p:cNvSpPr>
            <a:spLocks noGrp="1"/>
          </p:cNvSpPr>
          <p:nvPr>
            <p:ph idx="1"/>
          </p:nvPr>
        </p:nvSpPr>
        <p:spPr>
          <a:xfrm>
            <a:off x="494224" y="822889"/>
            <a:ext cx="11203547" cy="5212221"/>
          </a:xfrm>
        </p:spPr>
        <p:txBody>
          <a:bodyPr lIns="91440" tIns="45720" rIns="91440" bIns="45720" anchor="t"/>
          <a:lstStyle/>
          <a:p>
            <a:pPr marL="0" indent="0">
              <a:buNone/>
            </a:pPr>
            <a:r>
              <a:rPr lang="en-US" dirty="0">
                <a:solidFill>
                  <a:srgbClr val="FFD966"/>
                </a:solidFill>
              </a:rPr>
              <a:t>Local Sponsors can review structural rating data in 2 places to determine if they have structures that are eligible: </a:t>
            </a:r>
          </a:p>
        </p:txBody>
      </p:sp>
      <p:pic>
        <p:nvPicPr>
          <p:cNvPr id="8" name="Picture 7">
            <a:extLst>
              <a:ext uri="{FF2B5EF4-FFF2-40B4-BE49-F238E27FC236}">
                <a16:creationId xmlns:a16="http://schemas.microsoft.com/office/drawing/2014/main" id="{052A1F89-0EAF-5FD9-7B76-95B7E3EF9A35}"/>
              </a:ext>
            </a:extLst>
          </p:cNvPr>
          <p:cNvPicPr>
            <a:picLocks noChangeAspect="1"/>
          </p:cNvPicPr>
          <p:nvPr/>
        </p:nvPicPr>
        <p:blipFill>
          <a:blip r:embed="rId3"/>
          <a:stretch>
            <a:fillRect/>
          </a:stretch>
        </p:blipFill>
        <p:spPr>
          <a:xfrm>
            <a:off x="2431794" y="1670629"/>
            <a:ext cx="7328409" cy="5028252"/>
          </a:xfrm>
          <a:prstGeom prst="rect">
            <a:avLst/>
          </a:prstGeom>
        </p:spPr>
      </p:pic>
      <p:sp>
        <p:nvSpPr>
          <p:cNvPr id="10" name="Rectangle 9">
            <a:extLst>
              <a:ext uri="{FF2B5EF4-FFF2-40B4-BE49-F238E27FC236}">
                <a16:creationId xmlns:a16="http://schemas.microsoft.com/office/drawing/2014/main" id="{94572157-8A1C-EAE9-DC56-76ADC797E5C6}"/>
              </a:ext>
            </a:extLst>
          </p:cNvPr>
          <p:cNvSpPr/>
          <p:nvPr/>
        </p:nvSpPr>
        <p:spPr>
          <a:xfrm>
            <a:off x="2431793" y="4554071"/>
            <a:ext cx="1772654" cy="125505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23563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373A-4AF2-1AE6-BE04-EC65544B3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6E545-6F05-E106-7EA8-3B62DEC32949}"/>
              </a:ext>
            </a:extLst>
          </p:cNvPr>
          <p:cNvSpPr>
            <a:spLocks noGrp="1"/>
          </p:cNvSpPr>
          <p:nvPr>
            <p:ph type="title"/>
          </p:nvPr>
        </p:nvSpPr>
        <p:spPr>
          <a:xfrm>
            <a:off x="109912" y="84881"/>
            <a:ext cx="11972176" cy="847740"/>
          </a:xfrm>
        </p:spPr>
        <p:txBody>
          <a:bodyPr lIns="91440" tIns="45720" rIns="91440" bIns="45720" anchor="ctr" anchorCtr="0"/>
          <a:lstStyle/>
          <a:p>
            <a:r>
              <a:rPr lang="en-US" sz="4400" dirty="0">
                <a:solidFill>
                  <a:schemeClr val="bg1"/>
                </a:solidFill>
                <a:latin typeface="Arial Narrow"/>
              </a:rPr>
              <a:t>LSSIP Structure Eligibility</a:t>
            </a:r>
          </a:p>
        </p:txBody>
      </p:sp>
      <p:sp>
        <p:nvSpPr>
          <p:cNvPr id="3" name="Content Placeholder 2">
            <a:extLst>
              <a:ext uri="{FF2B5EF4-FFF2-40B4-BE49-F238E27FC236}">
                <a16:creationId xmlns:a16="http://schemas.microsoft.com/office/drawing/2014/main" id="{4DBF37AA-DE6D-DE4E-9BAB-82B61DDD0D51}"/>
              </a:ext>
            </a:extLst>
          </p:cNvPr>
          <p:cNvSpPr>
            <a:spLocks noGrp="1"/>
          </p:cNvSpPr>
          <p:nvPr>
            <p:ph idx="1"/>
          </p:nvPr>
        </p:nvSpPr>
        <p:spPr>
          <a:xfrm>
            <a:off x="109913" y="1176617"/>
            <a:ext cx="11972175" cy="5212221"/>
          </a:xfrm>
        </p:spPr>
        <p:txBody>
          <a:bodyPr lIns="91440" tIns="45720" rIns="91440" bIns="45720" anchor="t"/>
          <a:lstStyle/>
          <a:p>
            <a:pPr marL="0" indent="0">
              <a:buNone/>
            </a:pPr>
            <a:r>
              <a:rPr lang="en-US" dirty="0">
                <a:solidFill>
                  <a:srgbClr val="FFD966"/>
                </a:solidFill>
              </a:rPr>
              <a:t>Local Sponsors can review structural rating data in 2 places to determine if they have structures that are eligible: </a:t>
            </a:r>
          </a:p>
          <a:p>
            <a:pPr lvl="1"/>
            <a:r>
              <a:rPr lang="en-US" dirty="0">
                <a:solidFill>
                  <a:srgbClr val="FFD966"/>
                </a:solidFill>
              </a:rPr>
              <a:t>Small Structure Assessment Data (PDF or Excel)</a:t>
            </a:r>
          </a:p>
          <a:p>
            <a:pPr marL="457200" lvl="1" indent="0">
              <a:buNone/>
            </a:pPr>
            <a:endParaRPr lang="en-US" dirty="0">
              <a:solidFill>
                <a:srgbClr val="FFD966"/>
              </a:solidFill>
            </a:endParaRPr>
          </a:p>
        </p:txBody>
      </p:sp>
      <p:pic>
        <p:nvPicPr>
          <p:cNvPr id="5" name="Picture 4">
            <a:extLst>
              <a:ext uri="{FF2B5EF4-FFF2-40B4-BE49-F238E27FC236}">
                <a16:creationId xmlns:a16="http://schemas.microsoft.com/office/drawing/2014/main" id="{170762A5-BF43-5E7E-201C-298C8C2B2F74}"/>
              </a:ext>
            </a:extLst>
          </p:cNvPr>
          <p:cNvPicPr>
            <a:picLocks noChangeAspect="1"/>
          </p:cNvPicPr>
          <p:nvPr/>
        </p:nvPicPr>
        <p:blipFill>
          <a:blip r:embed="rId3"/>
          <a:stretch>
            <a:fillRect/>
          </a:stretch>
        </p:blipFill>
        <p:spPr>
          <a:xfrm>
            <a:off x="336271" y="2908967"/>
            <a:ext cx="11519458" cy="2705569"/>
          </a:xfrm>
          <a:prstGeom prst="rect">
            <a:avLst/>
          </a:prstGeom>
        </p:spPr>
      </p:pic>
      <p:sp>
        <p:nvSpPr>
          <p:cNvPr id="6" name="Rectangle 5">
            <a:extLst>
              <a:ext uri="{FF2B5EF4-FFF2-40B4-BE49-F238E27FC236}">
                <a16:creationId xmlns:a16="http://schemas.microsoft.com/office/drawing/2014/main" id="{2DEC3DA7-FB78-F2AD-4281-5A9C4C1AAC38}"/>
              </a:ext>
            </a:extLst>
          </p:cNvPr>
          <p:cNvSpPr/>
          <p:nvPr/>
        </p:nvSpPr>
        <p:spPr>
          <a:xfrm>
            <a:off x="10970370" y="3333349"/>
            <a:ext cx="741145" cy="215605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FAA1CA-4BFA-E0BC-2C46-196D5AF274AA}"/>
              </a:ext>
            </a:extLst>
          </p:cNvPr>
          <p:cNvSpPr/>
          <p:nvPr/>
        </p:nvSpPr>
        <p:spPr>
          <a:xfrm>
            <a:off x="408589" y="3364268"/>
            <a:ext cx="741145" cy="215605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48241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D429-51AA-9D23-F241-82BB1DD19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CD49D-3F9F-ABB8-8EC2-87BC8E2030F7}"/>
              </a:ext>
            </a:extLst>
          </p:cNvPr>
          <p:cNvSpPr>
            <a:spLocks noGrp="1"/>
          </p:cNvSpPr>
          <p:nvPr>
            <p:ph type="title"/>
          </p:nvPr>
        </p:nvSpPr>
        <p:spPr>
          <a:xfrm>
            <a:off x="109912" y="84881"/>
            <a:ext cx="11972176" cy="847740"/>
          </a:xfrm>
        </p:spPr>
        <p:txBody>
          <a:bodyPr lIns="91440" tIns="45720" rIns="91440" bIns="45720" anchor="ctr" anchorCtr="0"/>
          <a:lstStyle/>
          <a:p>
            <a:r>
              <a:rPr lang="en-US" sz="4400" dirty="0">
                <a:solidFill>
                  <a:schemeClr val="bg1"/>
                </a:solidFill>
                <a:latin typeface="Arial Narrow"/>
              </a:rPr>
              <a:t>LSSIP Structure Eligibility</a:t>
            </a:r>
          </a:p>
        </p:txBody>
      </p:sp>
      <p:sp>
        <p:nvSpPr>
          <p:cNvPr id="3" name="Content Placeholder 2">
            <a:extLst>
              <a:ext uri="{FF2B5EF4-FFF2-40B4-BE49-F238E27FC236}">
                <a16:creationId xmlns:a16="http://schemas.microsoft.com/office/drawing/2014/main" id="{07E20AAD-816C-85DE-087D-C19490EC0E8C}"/>
              </a:ext>
            </a:extLst>
          </p:cNvPr>
          <p:cNvSpPr>
            <a:spLocks noGrp="1"/>
          </p:cNvSpPr>
          <p:nvPr>
            <p:ph idx="1"/>
          </p:nvPr>
        </p:nvSpPr>
        <p:spPr>
          <a:xfrm>
            <a:off x="109912" y="932621"/>
            <a:ext cx="11972175" cy="5212221"/>
          </a:xfrm>
        </p:spPr>
        <p:txBody>
          <a:bodyPr lIns="91440" tIns="45720" rIns="91440" bIns="45720" anchor="t"/>
          <a:lstStyle/>
          <a:p>
            <a:pPr marL="0" indent="0">
              <a:buNone/>
            </a:pPr>
            <a:r>
              <a:rPr lang="en-US" dirty="0">
                <a:solidFill>
                  <a:srgbClr val="FFD966"/>
                </a:solidFill>
              </a:rPr>
              <a:t>Local Sponsors can review structural rating data in 2 places to determine if they have structures that are eligible: </a:t>
            </a:r>
          </a:p>
          <a:p>
            <a:pPr lvl="1"/>
            <a:r>
              <a:rPr lang="en-US" dirty="0">
                <a:solidFill>
                  <a:srgbClr val="FFD966"/>
                </a:solidFill>
              </a:rPr>
              <a:t>Local Structures Map</a:t>
            </a:r>
          </a:p>
          <a:p>
            <a:pPr marL="457200" lvl="1" indent="0">
              <a:buNone/>
            </a:pPr>
            <a:endParaRPr lang="en-US" dirty="0">
              <a:solidFill>
                <a:srgbClr val="FFD966"/>
              </a:solidFill>
            </a:endParaRPr>
          </a:p>
        </p:txBody>
      </p:sp>
      <p:pic>
        <p:nvPicPr>
          <p:cNvPr id="8" name="Picture 7">
            <a:extLst>
              <a:ext uri="{FF2B5EF4-FFF2-40B4-BE49-F238E27FC236}">
                <a16:creationId xmlns:a16="http://schemas.microsoft.com/office/drawing/2014/main" id="{01E12C16-5E85-369C-5765-8A32E6DC1E49}"/>
              </a:ext>
            </a:extLst>
          </p:cNvPr>
          <p:cNvPicPr>
            <a:picLocks noChangeAspect="1"/>
          </p:cNvPicPr>
          <p:nvPr/>
        </p:nvPicPr>
        <p:blipFill>
          <a:blip r:embed="rId3"/>
          <a:stretch>
            <a:fillRect/>
          </a:stretch>
        </p:blipFill>
        <p:spPr>
          <a:xfrm>
            <a:off x="1497011" y="2242061"/>
            <a:ext cx="4484066" cy="4075471"/>
          </a:xfrm>
          <a:prstGeom prst="rect">
            <a:avLst/>
          </a:prstGeom>
        </p:spPr>
      </p:pic>
      <p:sp>
        <p:nvSpPr>
          <p:cNvPr id="11" name="Rectangle 10">
            <a:extLst>
              <a:ext uri="{FF2B5EF4-FFF2-40B4-BE49-F238E27FC236}">
                <a16:creationId xmlns:a16="http://schemas.microsoft.com/office/drawing/2014/main" id="{7616CD93-61C2-EAB8-053D-32CA8B3669F9}"/>
              </a:ext>
            </a:extLst>
          </p:cNvPr>
          <p:cNvSpPr/>
          <p:nvPr/>
        </p:nvSpPr>
        <p:spPr>
          <a:xfrm>
            <a:off x="7041145" y="2666185"/>
            <a:ext cx="3980874" cy="2588439"/>
          </a:xfrm>
          <a:prstGeom prst="rect">
            <a:avLst/>
          </a:prstGeom>
          <a:solidFill>
            <a:schemeClr val="bg1"/>
          </a:solidFill>
          <a:ln>
            <a:solidFill>
              <a:srgbClr val="123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pPr lvl="1"/>
            <a:endParaRPr lang="en-US" dirty="0">
              <a:solidFill>
                <a:schemeClr val="tx1"/>
              </a:solidFill>
            </a:endParaRPr>
          </a:p>
          <a:p>
            <a:pPr lvl="1"/>
            <a:r>
              <a:rPr lang="en-US" dirty="0">
                <a:solidFill>
                  <a:schemeClr val="tx1"/>
                </a:solidFill>
              </a:rPr>
              <a:t>Green – Good Condition</a:t>
            </a:r>
          </a:p>
          <a:p>
            <a:pPr lvl="1"/>
            <a:r>
              <a:rPr lang="en-US" dirty="0">
                <a:solidFill>
                  <a:schemeClr val="tx1"/>
                </a:solidFill>
              </a:rPr>
              <a:t> </a:t>
            </a:r>
          </a:p>
          <a:p>
            <a:pPr lvl="1"/>
            <a:r>
              <a:rPr lang="en-US" dirty="0">
                <a:solidFill>
                  <a:schemeClr val="tx1"/>
                </a:solidFill>
              </a:rPr>
              <a:t>Yellow – Fair Condition</a:t>
            </a:r>
          </a:p>
          <a:p>
            <a:pPr lvl="1"/>
            <a:endParaRPr lang="en-US" dirty="0">
              <a:solidFill>
                <a:schemeClr val="tx1"/>
              </a:solidFill>
            </a:endParaRPr>
          </a:p>
          <a:p>
            <a:pPr lvl="1"/>
            <a:r>
              <a:rPr lang="en-US" dirty="0">
                <a:solidFill>
                  <a:schemeClr val="tx1"/>
                </a:solidFill>
              </a:rPr>
              <a:t>Orange – Poor Condition</a:t>
            </a:r>
          </a:p>
          <a:p>
            <a:pPr lvl="1"/>
            <a:endParaRPr lang="en-US" dirty="0">
              <a:solidFill>
                <a:schemeClr val="tx1"/>
              </a:solidFill>
            </a:endParaRPr>
          </a:p>
          <a:p>
            <a:pPr lvl="1"/>
            <a:r>
              <a:rPr lang="en-US" dirty="0">
                <a:solidFill>
                  <a:schemeClr val="tx1"/>
                </a:solidFill>
              </a:rPr>
              <a:t>Red – Severe Condition</a:t>
            </a:r>
          </a:p>
        </p:txBody>
      </p:sp>
      <p:sp>
        <p:nvSpPr>
          <p:cNvPr id="12" name="Rectangle 11">
            <a:extLst>
              <a:ext uri="{FF2B5EF4-FFF2-40B4-BE49-F238E27FC236}">
                <a16:creationId xmlns:a16="http://schemas.microsoft.com/office/drawing/2014/main" id="{066F3217-16DE-E78F-460A-1CF34886F488}"/>
              </a:ext>
            </a:extLst>
          </p:cNvPr>
          <p:cNvSpPr/>
          <p:nvPr/>
        </p:nvSpPr>
        <p:spPr>
          <a:xfrm>
            <a:off x="7041145" y="2666185"/>
            <a:ext cx="3980874" cy="471225"/>
          </a:xfrm>
          <a:prstGeom prst="rect">
            <a:avLst/>
          </a:prstGeom>
          <a:solidFill>
            <a:srgbClr val="123E60"/>
          </a:solidFill>
          <a:ln>
            <a:solidFill>
              <a:srgbClr val="123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Legend</a:t>
            </a:r>
          </a:p>
        </p:txBody>
      </p:sp>
      <p:sp>
        <p:nvSpPr>
          <p:cNvPr id="13" name="Rectangle 12">
            <a:extLst>
              <a:ext uri="{FF2B5EF4-FFF2-40B4-BE49-F238E27FC236}">
                <a16:creationId xmlns:a16="http://schemas.microsoft.com/office/drawing/2014/main" id="{670F5AD6-16AA-40DD-6770-C5504C51BF79}"/>
              </a:ext>
            </a:extLst>
          </p:cNvPr>
          <p:cNvSpPr/>
          <p:nvPr/>
        </p:nvSpPr>
        <p:spPr>
          <a:xfrm>
            <a:off x="7239727" y="3326402"/>
            <a:ext cx="172744" cy="154657"/>
          </a:xfrm>
          <a:prstGeom prst="rect">
            <a:avLst/>
          </a:prstGeom>
          <a:solidFill>
            <a:srgbClr val="55FE00"/>
          </a:solidFill>
          <a:ln>
            <a:solidFill>
              <a:srgbClr val="123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60FC16-32B7-D8C2-A131-4302586295DA}"/>
              </a:ext>
            </a:extLst>
          </p:cNvPr>
          <p:cNvSpPr/>
          <p:nvPr/>
        </p:nvSpPr>
        <p:spPr>
          <a:xfrm>
            <a:off x="7239727" y="3870774"/>
            <a:ext cx="172744" cy="154657"/>
          </a:xfrm>
          <a:prstGeom prst="rect">
            <a:avLst/>
          </a:prstGeom>
          <a:solidFill>
            <a:srgbClr val="FFFF00"/>
          </a:solidFill>
          <a:ln>
            <a:solidFill>
              <a:srgbClr val="123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C2BF0D-C5AE-7507-0161-73253654C3CE}"/>
              </a:ext>
            </a:extLst>
          </p:cNvPr>
          <p:cNvSpPr/>
          <p:nvPr/>
        </p:nvSpPr>
        <p:spPr>
          <a:xfrm>
            <a:off x="7239727" y="4424556"/>
            <a:ext cx="172744" cy="154657"/>
          </a:xfrm>
          <a:prstGeom prst="rect">
            <a:avLst/>
          </a:prstGeom>
          <a:solidFill>
            <a:srgbClr val="FFAB00"/>
          </a:solidFill>
          <a:ln>
            <a:solidFill>
              <a:srgbClr val="123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A39438-F9AD-FE8C-B23F-EBD4B6380687}"/>
              </a:ext>
            </a:extLst>
          </p:cNvPr>
          <p:cNvSpPr/>
          <p:nvPr/>
        </p:nvSpPr>
        <p:spPr>
          <a:xfrm>
            <a:off x="7239727" y="4971045"/>
            <a:ext cx="172744" cy="154657"/>
          </a:xfrm>
          <a:prstGeom prst="rect">
            <a:avLst/>
          </a:prstGeom>
          <a:solidFill>
            <a:srgbClr val="F5071B"/>
          </a:solidFill>
          <a:ln>
            <a:solidFill>
              <a:srgbClr val="123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97890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B1034-F6F3-1241-892E-A23ED1069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E1507-9EB0-FF34-5D3C-93B773379C57}"/>
              </a:ext>
            </a:extLst>
          </p:cNvPr>
          <p:cNvSpPr>
            <a:spLocks noGrp="1"/>
          </p:cNvSpPr>
          <p:nvPr>
            <p:ph type="title"/>
          </p:nvPr>
        </p:nvSpPr>
        <p:spPr>
          <a:xfrm>
            <a:off x="109912" y="84881"/>
            <a:ext cx="11972176" cy="847740"/>
          </a:xfrm>
        </p:spPr>
        <p:txBody>
          <a:bodyPr lIns="91440" tIns="45720" rIns="91440" bIns="45720" anchor="ctr" anchorCtr="0"/>
          <a:lstStyle/>
          <a:p>
            <a:r>
              <a:rPr lang="en-US" sz="4400" dirty="0">
                <a:solidFill>
                  <a:schemeClr val="bg1"/>
                </a:solidFill>
                <a:latin typeface="Arial Narrow"/>
              </a:rPr>
              <a:t>Local Structures Map</a:t>
            </a:r>
          </a:p>
        </p:txBody>
      </p:sp>
      <p:pic>
        <p:nvPicPr>
          <p:cNvPr id="5" name="Picture 4">
            <a:extLst>
              <a:ext uri="{FF2B5EF4-FFF2-40B4-BE49-F238E27FC236}">
                <a16:creationId xmlns:a16="http://schemas.microsoft.com/office/drawing/2014/main" id="{87256505-D35D-798B-70A9-34C74D0B292B}"/>
              </a:ext>
            </a:extLst>
          </p:cNvPr>
          <p:cNvPicPr>
            <a:picLocks noChangeAspect="1"/>
          </p:cNvPicPr>
          <p:nvPr/>
        </p:nvPicPr>
        <p:blipFill>
          <a:blip r:embed="rId3"/>
          <a:stretch>
            <a:fillRect/>
          </a:stretch>
        </p:blipFill>
        <p:spPr>
          <a:xfrm>
            <a:off x="418504" y="932621"/>
            <a:ext cx="6791921" cy="5374411"/>
          </a:xfrm>
          <a:prstGeom prst="rect">
            <a:avLst/>
          </a:prstGeom>
        </p:spPr>
      </p:pic>
      <p:sp>
        <p:nvSpPr>
          <p:cNvPr id="9" name="Content Placeholder 2">
            <a:extLst>
              <a:ext uri="{FF2B5EF4-FFF2-40B4-BE49-F238E27FC236}">
                <a16:creationId xmlns:a16="http://schemas.microsoft.com/office/drawing/2014/main" id="{EB869D02-9D55-F98E-7A94-08DF685A157B}"/>
              </a:ext>
            </a:extLst>
          </p:cNvPr>
          <p:cNvSpPr>
            <a:spLocks noGrp="1"/>
          </p:cNvSpPr>
          <p:nvPr>
            <p:ph idx="1"/>
          </p:nvPr>
        </p:nvSpPr>
        <p:spPr>
          <a:xfrm>
            <a:off x="7353301" y="980629"/>
            <a:ext cx="4728787" cy="5144717"/>
          </a:xfrm>
        </p:spPr>
        <p:txBody>
          <a:bodyPr lIns="91440" tIns="45720" rIns="91440" bIns="45720" anchor="t"/>
          <a:lstStyle/>
          <a:p>
            <a:pPr marL="0" indent="0">
              <a:buNone/>
            </a:pPr>
            <a:endParaRPr lang="en-US" dirty="0">
              <a:solidFill>
                <a:srgbClr val="FFD966"/>
              </a:solidFill>
            </a:endParaRPr>
          </a:p>
          <a:p>
            <a:r>
              <a:rPr lang="en-US" dirty="0">
                <a:solidFill>
                  <a:srgbClr val="FFD966"/>
                </a:solidFill>
              </a:rPr>
              <a:t>To view detail on a structure, click on the icon on the map</a:t>
            </a:r>
          </a:p>
          <a:p>
            <a:endParaRPr lang="en-US" dirty="0">
              <a:solidFill>
                <a:srgbClr val="FFD966"/>
              </a:solidFill>
            </a:endParaRPr>
          </a:p>
          <a:p>
            <a:endParaRPr lang="en-US" dirty="0">
              <a:solidFill>
                <a:srgbClr val="FFD966"/>
              </a:solidFill>
            </a:endParaRPr>
          </a:p>
          <a:p>
            <a:endParaRPr lang="en-US" dirty="0">
              <a:solidFill>
                <a:srgbClr val="FFD966"/>
              </a:solidFill>
            </a:endParaRPr>
          </a:p>
          <a:p>
            <a:endParaRPr lang="en-US" dirty="0">
              <a:solidFill>
                <a:srgbClr val="FFD966"/>
              </a:solidFill>
            </a:endParaRPr>
          </a:p>
          <a:p>
            <a:endParaRPr lang="en-US" dirty="0">
              <a:solidFill>
                <a:srgbClr val="FFD966"/>
              </a:solidFill>
            </a:endParaRPr>
          </a:p>
          <a:p>
            <a:r>
              <a:rPr lang="en-US" dirty="0">
                <a:solidFill>
                  <a:srgbClr val="FFD966"/>
                </a:solidFill>
              </a:rPr>
              <a:t>Value on this map considered for LSSIP eligibility: </a:t>
            </a:r>
          </a:p>
          <a:p>
            <a:pPr lvl="1"/>
            <a:r>
              <a:rPr lang="en-US" dirty="0">
                <a:solidFill>
                  <a:srgbClr val="FFD966"/>
                </a:solidFill>
              </a:rPr>
              <a:t>Overall Rating</a:t>
            </a:r>
          </a:p>
          <a:p>
            <a:pPr marL="457200" lvl="1" indent="0">
              <a:buNone/>
            </a:pPr>
            <a:endParaRPr lang="en-US" dirty="0">
              <a:solidFill>
                <a:srgbClr val="FFD966"/>
              </a:solidFill>
            </a:endParaRPr>
          </a:p>
        </p:txBody>
      </p:sp>
      <p:sp>
        <p:nvSpPr>
          <p:cNvPr id="17" name="Rectangle 16">
            <a:extLst>
              <a:ext uri="{FF2B5EF4-FFF2-40B4-BE49-F238E27FC236}">
                <a16:creationId xmlns:a16="http://schemas.microsoft.com/office/drawing/2014/main" id="{3A6D0DF0-D4F5-231F-1812-4324C56DD51F}"/>
              </a:ext>
            </a:extLst>
          </p:cNvPr>
          <p:cNvSpPr/>
          <p:nvPr/>
        </p:nvSpPr>
        <p:spPr>
          <a:xfrm>
            <a:off x="1509823" y="3880884"/>
            <a:ext cx="2360428" cy="297711"/>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006A310-8CAA-45BD-5FC5-AD21FB22A02A}"/>
              </a:ext>
            </a:extLst>
          </p:cNvPr>
          <p:cNvSpPr/>
          <p:nvPr/>
        </p:nvSpPr>
        <p:spPr>
          <a:xfrm>
            <a:off x="1454036" y="1953097"/>
            <a:ext cx="2360428" cy="297711"/>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52547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DDA95-31FE-3F31-15FD-02A24B51332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C78606-1EEA-2E26-982E-AC0EA662759C}"/>
              </a:ext>
            </a:extLst>
          </p:cNvPr>
          <p:cNvSpPr>
            <a:spLocks noGrp="1"/>
          </p:cNvSpPr>
          <p:nvPr>
            <p:ph idx="1"/>
          </p:nvPr>
        </p:nvSpPr>
        <p:spPr>
          <a:xfrm>
            <a:off x="183104" y="1005323"/>
            <a:ext cx="11641667" cy="5085095"/>
          </a:xfrm>
        </p:spPr>
        <p:txBody>
          <a:bodyPr lIns="91440" tIns="45720" rIns="91440" bIns="45720" anchor="t"/>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AutoNum type="arabicPeriod"/>
              <a:tabLst/>
              <a:defRPr/>
            </a:pPr>
            <a:r>
              <a:rPr kumimoji="0" lang="en-US" b="0" i="0" u="none" strike="noStrike" kern="1200" cap="none" spc="0" normalizeH="0" baseline="0" noProof="0" dirty="0">
                <a:ln>
                  <a:noFill/>
                </a:ln>
                <a:solidFill>
                  <a:srgbClr val="FFD966"/>
                </a:solidFill>
                <a:effectLst/>
                <a:uLnTx/>
                <a:uFillTx/>
                <a:latin typeface="Arial Narrow"/>
                <a:ea typeface="Calibri"/>
                <a:cs typeface="Calibri"/>
              </a:rPr>
              <a:t> Small structures are structures underneath the roadway that are 20 feet or less in span but greater than 6 feet in span.</a:t>
            </a:r>
            <a:endParaRPr kumimoji="0" lang="en-US" b="0" i="0" u="none" strike="noStrike" kern="1200" cap="none" spc="0" normalizeH="0" baseline="0" noProof="0" dirty="0">
              <a:ln>
                <a:noFill/>
              </a:ln>
              <a:solidFill>
                <a:srgbClr val="FFFFFF"/>
              </a:solidFill>
              <a:effectLst/>
              <a:uLnTx/>
              <a:uFillTx/>
              <a:latin typeface="Arial Narrow"/>
              <a:ea typeface="Calibri"/>
              <a:cs typeface="Calibri"/>
            </a:endParaRPr>
          </a:p>
          <a:p>
            <a:pPr marR="0" lvl="1" indent="-228600" fontAlgn="auto">
              <a:lnSpc>
                <a:spcPct val="150000"/>
              </a:lnSpc>
              <a:spcAft>
                <a:spcPts val="0"/>
              </a:spcAft>
              <a:buClrTx/>
              <a:buSzTx/>
              <a:buFont typeface="Arial" panose="020B0604020202020204" pitchFamily="34" charset="0"/>
              <a:buChar char="•"/>
              <a:tabLst/>
              <a:defRPr/>
            </a:pPr>
            <a:r>
              <a:rPr lang="en-US" dirty="0">
                <a:solidFill>
                  <a:prstClr val="white"/>
                </a:solidFill>
                <a:latin typeface="Arial Narrow"/>
                <a:ea typeface="Calibri"/>
                <a:cs typeface="Calibri"/>
              </a:rPr>
              <a:t>WisDOT also expects that some small structures awarded under the LSSIP program will extend beyond 20 feet after the improvement is completed. </a:t>
            </a:r>
          </a:p>
          <a:p>
            <a:pPr lvl="1" indent="-228600">
              <a:lnSpc>
                <a:spcPct val="150000"/>
              </a:lnSpc>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Arial Narrow"/>
                <a:ea typeface="Calibri"/>
                <a:cs typeface="Calibri"/>
              </a:rPr>
              <a:t>Newly constructed bridges that extend beyond 20 feet are subject to all state and federal bridge requirements. </a:t>
            </a:r>
          </a:p>
          <a:p>
            <a:pPr lvl="1" indent="-228600">
              <a:lnSpc>
                <a:spcPct val="150000"/>
              </a:lnSpc>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Arial Narrow"/>
                <a:ea typeface="Calibri"/>
                <a:cs typeface="Calibri"/>
              </a:rPr>
              <a:t>Eligibility is determined by the length of the structure prior to the improvement.</a:t>
            </a:r>
            <a:endPar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a:lnSpc>
                <a:spcPct val="150000"/>
              </a:lnSpc>
              <a:buFont typeface="Calibri Light" panose="020F0302020204030204"/>
              <a:buAutoNum type="arabicPeriod"/>
            </a:pPr>
            <a:endParaRPr lang="en-US" sz="2400" dirty="0">
              <a:solidFill>
                <a:srgbClr val="FFFFFF"/>
              </a:solidFill>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984267BA-48E7-8B71-7993-4419E30D8E2C}"/>
              </a:ext>
            </a:extLst>
          </p:cNvPr>
          <p:cNvSpPr txBox="1">
            <a:spLocks/>
          </p:cNvSpPr>
          <p:nvPr/>
        </p:nvSpPr>
        <p:spPr>
          <a:xfrm>
            <a:off x="838200" y="108847"/>
            <a:ext cx="10515600" cy="896476"/>
          </a:xfrm>
          <a:prstGeom prst="rect">
            <a:avLst/>
          </a:prstGeom>
        </p:spPr>
        <p:txBody>
          <a:bodyPr lIns="91440" tIns="45720" rIns="91440" bIns="45720" anchor="ctr" anchorCtr="0">
            <a:normAutofit fontScale="97500"/>
          </a:bodyPr>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dirty="0">
                <a:solidFill>
                  <a:schemeClr val="bg1"/>
                </a:solidFill>
                <a:latin typeface="Arial Narrow"/>
              </a:rPr>
              <a:t>LSSIP Project Eligibility</a:t>
            </a:r>
          </a:p>
        </p:txBody>
      </p:sp>
    </p:spTree>
    <p:extLst>
      <p:ext uri="{BB962C8B-B14F-4D97-AF65-F5344CB8AC3E}">
        <p14:creationId xmlns:p14="http://schemas.microsoft.com/office/powerpoint/2010/main" val="329078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B6057-F1B4-2532-BA0A-32FC9FC8D7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EFDC8-5831-F9E7-FDDB-5B15E9ECC258}"/>
              </a:ext>
            </a:extLst>
          </p:cNvPr>
          <p:cNvSpPr>
            <a:spLocks noGrp="1"/>
          </p:cNvSpPr>
          <p:nvPr>
            <p:ph idx="1"/>
          </p:nvPr>
        </p:nvSpPr>
        <p:spPr>
          <a:xfrm>
            <a:off x="508000" y="1197172"/>
            <a:ext cx="11228475" cy="4864961"/>
          </a:xfrm>
        </p:spPr>
        <p:txBody>
          <a:bodyPr lIns="91440" tIns="45720" rIns="91440" bIns="45720" anchor="t"/>
          <a:lstStyle/>
          <a:p>
            <a:pPr marL="457200" indent="-457200">
              <a:lnSpc>
                <a:spcPct val="150000"/>
              </a:lnSpc>
              <a:buFont typeface="+mj-lt"/>
              <a:buAutoNum type="arabicPeriod" startAt="2"/>
            </a:pPr>
            <a:r>
              <a:rPr lang="en-US" dirty="0">
                <a:solidFill>
                  <a:srgbClr val="FFD966"/>
                </a:solidFill>
                <a:latin typeface="Arial Narrow"/>
                <a:ea typeface="Calibri"/>
                <a:cs typeface="Calibri"/>
              </a:rPr>
              <a:t>Small structures that are part of a storm sewer system are </a:t>
            </a:r>
            <a:r>
              <a:rPr lang="en-US" b="1" dirty="0">
                <a:solidFill>
                  <a:srgbClr val="FFD966"/>
                </a:solidFill>
                <a:latin typeface="Arial Narrow"/>
                <a:ea typeface="Calibri"/>
                <a:cs typeface="Calibri"/>
              </a:rPr>
              <a:t>not </a:t>
            </a:r>
            <a:r>
              <a:rPr lang="en-US" dirty="0">
                <a:solidFill>
                  <a:srgbClr val="FFD966"/>
                </a:solidFill>
                <a:latin typeface="Arial Narrow"/>
                <a:ea typeface="Calibri"/>
                <a:cs typeface="Calibri"/>
              </a:rPr>
              <a:t>eligible for LSSIP</a:t>
            </a:r>
            <a:r>
              <a:rPr lang="en-US" b="0" i="0" dirty="0">
                <a:solidFill>
                  <a:srgbClr val="FFD966"/>
                </a:solidFill>
                <a:effectLst/>
                <a:latin typeface="Arial Narrow"/>
                <a:ea typeface="Calibri"/>
                <a:cs typeface="Calibri"/>
              </a:rPr>
              <a:t>.</a:t>
            </a:r>
            <a:endParaRPr lang="en-US" dirty="0">
              <a:latin typeface="Arial Narrow"/>
              <a:ea typeface="Calibri"/>
              <a:cs typeface="Calibri"/>
            </a:endParaRPr>
          </a:p>
          <a:p>
            <a:pPr>
              <a:lnSpc>
                <a:spcPct val="150000"/>
              </a:lnSpc>
              <a:buAutoNum type="arabicPeriod" startAt="2"/>
            </a:pPr>
            <a:r>
              <a:rPr lang="en-US" b="0" i="0" dirty="0">
                <a:solidFill>
                  <a:srgbClr val="FFD966"/>
                </a:solidFill>
                <a:effectLst/>
                <a:latin typeface="Arial Narrow"/>
                <a:ea typeface="Calibri"/>
                <a:cs typeface="Calibri"/>
              </a:rPr>
              <a:t> The </a:t>
            </a:r>
            <a:r>
              <a:rPr lang="en-US" dirty="0">
                <a:solidFill>
                  <a:srgbClr val="FFD966"/>
                </a:solidFill>
                <a:latin typeface="Arial Narrow"/>
                <a:ea typeface="Calibri"/>
                <a:cs typeface="Calibri"/>
              </a:rPr>
              <a:t>small structure(s) involved in the project must have </a:t>
            </a:r>
            <a:r>
              <a:rPr lang="en-US" b="0" i="0" dirty="0">
                <a:solidFill>
                  <a:srgbClr val="FFD966"/>
                </a:solidFill>
                <a:effectLst/>
                <a:latin typeface="Arial Narrow"/>
                <a:ea typeface="Calibri"/>
                <a:cs typeface="Calibri"/>
              </a:rPr>
              <a:t>a </a:t>
            </a:r>
            <a:r>
              <a:rPr lang="en-US" dirty="0">
                <a:solidFill>
                  <a:srgbClr val="FFD966"/>
                </a:solidFill>
                <a:latin typeface="Arial Narrow"/>
                <a:ea typeface="Calibri"/>
                <a:cs typeface="Calibri"/>
              </a:rPr>
              <a:t>condition   rating of 4 (poor) </a:t>
            </a:r>
            <a:r>
              <a:rPr lang="en-US" b="0" i="0" dirty="0">
                <a:solidFill>
                  <a:srgbClr val="FFD966"/>
                </a:solidFill>
                <a:effectLst/>
                <a:latin typeface="Arial Narrow"/>
                <a:ea typeface="Calibri"/>
                <a:cs typeface="Calibri"/>
              </a:rPr>
              <a:t>or </a:t>
            </a:r>
            <a:r>
              <a:rPr lang="en-US" dirty="0">
                <a:solidFill>
                  <a:srgbClr val="FFD966"/>
                </a:solidFill>
                <a:latin typeface="Arial Narrow"/>
                <a:ea typeface="Calibri"/>
                <a:cs typeface="Calibri"/>
              </a:rPr>
              <a:t>lower as determined by </a:t>
            </a:r>
            <a:r>
              <a:rPr lang="en-US" b="0" i="0" dirty="0">
                <a:solidFill>
                  <a:srgbClr val="FFD966"/>
                </a:solidFill>
                <a:effectLst/>
                <a:latin typeface="Arial Narrow"/>
                <a:ea typeface="Calibri"/>
                <a:cs typeface="Calibri"/>
              </a:rPr>
              <a:t>a </a:t>
            </a:r>
            <a:r>
              <a:rPr lang="en-US" dirty="0">
                <a:solidFill>
                  <a:srgbClr val="FFD966"/>
                </a:solidFill>
                <a:latin typeface="Arial Narrow"/>
                <a:ea typeface="Calibri"/>
                <a:cs typeface="Calibri"/>
              </a:rPr>
              <a:t>certified bridge inspector</a:t>
            </a:r>
            <a:r>
              <a:rPr lang="en-US" b="0" i="0" dirty="0">
                <a:solidFill>
                  <a:srgbClr val="FFD966"/>
                </a:solidFill>
                <a:effectLst/>
                <a:latin typeface="Arial Narrow"/>
                <a:ea typeface="Calibri"/>
                <a:cs typeface="Calibri"/>
              </a:rPr>
              <a:t>.</a:t>
            </a:r>
            <a:endParaRPr lang="en-US" dirty="0">
              <a:solidFill>
                <a:srgbClr val="FFD966"/>
              </a:solidFill>
              <a:latin typeface="Arial Narrow"/>
              <a:ea typeface="Calibri"/>
              <a:cs typeface="Calibri"/>
            </a:endParaRPr>
          </a:p>
          <a:p>
            <a:pPr marL="457200" indent="-457200">
              <a:lnSpc>
                <a:spcPct val="150000"/>
              </a:lnSpc>
              <a:buAutoNum type="arabicPeriod" startAt="2"/>
            </a:pPr>
            <a:r>
              <a:rPr lang="en-US" dirty="0">
                <a:solidFill>
                  <a:srgbClr val="FFD966"/>
                </a:solidFill>
                <a:latin typeface="Arial Narrow"/>
                <a:ea typeface="Calibri"/>
                <a:cs typeface="Times New Roman"/>
              </a:rPr>
              <a:t>Sponsors must submit an application to be considered for an award.</a:t>
            </a:r>
            <a:endParaRPr lang="en-US" dirty="0">
              <a:solidFill>
                <a:srgbClr val="FFD966"/>
              </a:solidFill>
              <a:latin typeface="Arial Narrow"/>
              <a:ea typeface="Calibri" panose="020F0502020204030204" pitchFamily="34" charset="0"/>
              <a:cs typeface="Times New Roman" panose="02020603050405020304" pitchFamily="18" charset="0"/>
            </a:endParaRPr>
          </a:p>
          <a:p>
            <a:pPr>
              <a:lnSpc>
                <a:spcPct val="150000"/>
              </a:lnSpc>
              <a:buAutoNum type="arabicPeriod" startAt="2"/>
            </a:pPr>
            <a:endParaRPr lang="en-US" sz="2400" dirty="0">
              <a:solidFill>
                <a:srgbClr val="FFD966"/>
              </a:solidFill>
              <a:ea typeface="Calibri" panose="020F0502020204030204" pitchFamily="34" charset="0"/>
              <a:cs typeface="Times New Roman" panose="02020603050405020304" pitchFamily="18" charset="0"/>
            </a:endParaRPr>
          </a:p>
          <a:p>
            <a:pPr>
              <a:lnSpc>
                <a:spcPct val="150000"/>
              </a:lnSpc>
              <a:buFont typeface="Calibri Light" panose="020F0302020204030204"/>
              <a:buAutoNum type="arabicPeriod" startAt="2"/>
            </a:pPr>
            <a:endParaRPr lang="en-US" sz="2400" dirty="0">
              <a:solidFill>
                <a:srgbClr val="FFFFFF"/>
              </a:solidFill>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EF22F04E-80B0-4E92-DD6D-A6BB33A3BA17}"/>
              </a:ext>
            </a:extLst>
          </p:cNvPr>
          <p:cNvSpPr txBox="1">
            <a:spLocks/>
          </p:cNvSpPr>
          <p:nvPr/>
        </p:nvSpPr>
        <p:spPr>
          <a:xfrm>
            <a:off x="838200" y="108847"/>
            <a:ext cx="10515600" cy="896476"/>
          </a:xfrm>
          <a:prstGeom prst="rect">
            <a:avLst/>
          </a:prstGeom>
        </p:spPr>
        <p:txBody>
          <a:bodyPr lIns="91440" tIns="45720" rIns="91440" bIns="45720" anchor="ctr" anchorCtr="0">
            <a:normAutofit fontScale="97500"/>
          </a:bodyPr>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dirty="0">
                <a:solidFill>
                  <a:schemeClr val="bg1"/>
                </a:solidFill>
                <a:latin typeface="Arial Narrow"/>
              </a:rPr>
              <a:t>LSSIP Project Eligibility (Cont.)</a:t>
            </a:r>
          </a:p>
        </p:txBody>
      </p:sp>
    </p:spTree>
    <p:extLst>
      <p:ext uri="{BB962C8B-B14F-4D97-AF65-F5344CB8AC3E}">
        <p14:creationId xmlns:p14="http://schemas.microsoft.com/office/powerpoint/2010/main" val="429179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What is a bridge?</a:t>
            </a:r>
          </a:p>
        </p:txBody>
      </p:sp>
      <p:pic>
        <p:nvPicPr>
          <p:cNvPr id="8" name="Picture 7">
            <a:extLst>
              <a:ext uri="{FF2B5EF4-FFF2-40B4-BE49-F238E27FC236}">
                <a16:creationId xmlns:a16="http://schemas.microsoft.com/office/drawing/2014/main" id="{5156F908-2C60-1AEE-371D-40DE976D7D2A}"/>
              </a:ext>
            </a:extLst>
          </p:cNvPr>
          <p:cNvPicPr>
            <a:picLocks noChangeAspect="1"/>
          </p:cNvPicPr>
          <p:nvPr/>
        </p:nvPicPr>
        <p:blipFill>
          <a:blip r:embed="rId3"/>
          <a:stretch>
            <a:fillRect/>
          </a:stretch>
        </p:blipFill>
        <p:spPr>
          <a:xfrm>
            <a:off x="846947" y="1139762"/>
            <a:ext cx="4046328" cy="2360916"/>
          </a:xfrm>
          <a:prstGeom prst="rect">
            <a:avLst/>
          </a:prstGeom>
        </p:spPr>
      </p:pic>
      <p:pic>
        <p:nvPicPr>
          <p:cNvPr id="10" name="Picture 9">
            <a:extLst>
              <a:ext uri="{FF2B5EF4-FFF2-40B4-BE49-F238E27FC236}">
                <a16:creationId xmlns:a16="http://schemas.microsoft.com/office/drawing/2014/main" id="{D99B8C7B-29CC-DD0B-A8D2-9F1C6F4CC908}"/>
              </a:ext>
            </a:extLst>
          </p:cNvPr>
          <p:cNvPicPr>
            <a:picLocks noChangeAspect="1"/>
          </p:cNvPicPr>
          <p:nvPr/>
        </p:nvPicPr>
        <p:blipFill>
          <a:blip r:embed="rId4"/>
          <a:stretch>
            <a:fillRect/>
          </a:stretch>
        </p:blipFill>
        <p:spPr>
          <a:xfrm>
            <a:off x="4967415" y="1139762"/>
            <a:ext cx="6315523" cy="4739720"/>
          </a:xfrm>
          <a:prstGeom prst="rect">
            <a:avLst/>
          </a:prstGeom>
        </p:spPr>
      </p:pic>
      <p:pic>
        <p:nvPicPr>
          <p:cNvPr id="11" name="Picture 10">
            <a:extLst>
              <a:ext uri="{FF2B5EF4-FFF2-40B4-BE49-F238E27FC236}">
                <a16:creationId xmlns:a16="http://schemas.microsoft.com/office/drawing/2014/main" id="{571877CE-4684-D1BA-5861-AFCF104EEC46}"/>
              </a:ext>
            </a:extLst>
          </p:cNvPr>
          <p:cNvPicPr>
            <a:picLocks noChangeAspect="1"/>
          </p:cNvPicPr>
          <p:nvPr/>
        </p:nvPicPr>
        <p:blipFill rotWithShape="1">
          <a:blip r:embed="rId5"/>
          <a:srcRect t="10151" b="12513"/>
          <a:stretch/>
        </p:blipFill>
        <p:spPr>
          <a:xfrm>
            <a:off x="846947" y="3558745"/>
            <a:ext cx="4046329" cy="2320737"/>
          </a:xfrm>
          <a:prstGeom prst="rect">
            <a:avLst/>
          </a:prstGeom>
        </p:spPr>
      </p:pic>
    </p:spTree>
    <p:extLst>
      <p:ext uri="{BB962C8B-B14F-4D97-AF65-F5344CB8AC3E}">
        <p14:creationId xmlns:p14="http://schemas.microsoft.com/office/powerpoint/2010/main" val="332552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D8C37-21F3-5850-FBB2-87528CA131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8BCB91-7CE2-7CCC-FA57-05A19FD1C18A}"/>
              </a:ext>
            </a:extLst>
          </p:cNvPr>
          <p:cNvSpPr>
            <a:spLocks noGrp="1"/>
          </p:cNvSpPr>
          <p:nvPr>
            <p:ph idx="1"/>
          </p:nvPr>
        </p:nvSpPr>
        <p:spPr>
          <a:xfrm>
            <a:off x="314241" y="1168813"/>
            <a:ext cx="11420475" cy="4741435"/>
          </a:xfrm>
        </p:spPr>
        <p:txBody>
          <a:bodyPr lIns="91440" tIns="45720" rIns="91440" bIns="45720" anchor="t"/>
          <a:lstStyle/>
          <a:p>
            <a:pPr marL="514350" indent="-514350" algn="just">
              <a:lnSpc>
                <a:spcPct val="107000"/>
              </a:lnSpc>
              <a:spcAft>
                <a:spcPts val="800"/>
              </a:spcAft>
              <a:buFont typeface="+mj-lt"/>
              <a:buAutoNum type="arabicPeriod" startAt="5"/>
            </a:pPr>
            <a:r>
              <a:rPr lang="en-US" dirty="0">
                <a:solidFill>
                  <a:srgbClr val="FFD966"/>
                </a:solidFill>
                <a:latin typeface="Arial Narrow"/>
                <a:ea typeface="Calibri"/>
                <a:cs typeface="Calibri"/>
              </a:rPr>
              <a:t>The project sponsor must be </a:t>
            </a:r>
            <a:r>
              <a:rPr lang="en-US" b="0" i="0" dirty="0">
                <a:solidFill>
                  <a:srgbClr val="FFD966"/>
                </a:solidFill>
                <a:effectLst/>
                <a:latin typeface="Arial Narrow"/>
                <a:ea typeface="Calibri"/>
                <a:cs typeface="Calibri"/>
              </a:rPr>
              <a:t>the </a:t>
            </a:r>
            <a:r>
              <a:rPr lang="en-US" dirty="0">
                <a:solidFill>
                  <a:srgbClr val="FFD966"/>
                </a:solidFill>
                <a:latin typeface="Arial Narrow"/>
                <a:ea typeface="Calibri"/>
                <a:cs typeface="Calibri"/>
              </a:rPr>
              <a:t>owner of the small structure(s) involved in the project.</a:t>
            </a:r>
            <a:endParaRPr lang="en-US" dirty="0">
              <a:solidFill>
                <a:srgbClr val="FFFFFF"/>
              </a:solidFill>
              <a:latin typeface="Arial Narrow"/>
              <a:ea typeface="Calibri"/>
              <a:cs typeface="Calibri"/>
            </a:endParaRPr>
          </a:p>
          <a:p>
            <a:pPr marL="457200" indent="-457200">
              <a:lnSpc>
                <a:spcPct val="150000"/>
              </a:lnSpc>
              <a:buAutoNum type="arabicPeriod" startAt="5"/>
            </a:pPr>
            <a:r>
              <a:rPr lang="en-US" dirty="0">
                <a:solidFill>
                  <a:srgbClr val="FFD966"/>
                </a:solidFill>
                <a:latin typeface="Arial Narrow"/>
                <a:ea typeface="Calibri"/>
                <a:cs typeface="Calibri"/>
              </a:rPr>
              <a:t>The project sponsor must be </a:t>
            </a:r>
            <a:r>
              <a:rPr lang="en-US" b="0" i="0" dirty="0">
                <a:solidFill>
                  <a:srgbClr val="FFD966"/>
                </a:solidFill>
                <a:effectLst/>
                <a:latin typeface="Arial Narrow"/>
                <a:ea typeface="Calibri"/>
                <a:cs typeface="Calibri"/>
              </a:rPr>
              <a:t>a </a:t>
            </a:r>
            <a:r>
              <a:rPr lang="en-US" dirty="0">
                <a:solidFill>
                  <a:srgbClr val="FFD966"/>
                </a:solidFill>
                <a:latin typeface="Arial Narrow"/>
                <a:ea typeface="Calibri"/>
                <a:cs typeface="Calibri"/>
              </a:rPr>
              <a:t>local unit of government</a:t>
            </a:r>
            <a:r>
              <a:rPr lang="en-US" b="0" i="0" dirty="0">
                <a:solidFill>
                  <a:srgbClr val="FFD966"/>
                </a:solidFill>
                <a:effectLst/>
                <a:latin typeface="Arial Narrow"/>
                <a:ea typeface="Calibri"/>
                <a:cs typeface="Calibri"/>
              </a:rPr>
              <a:t>.</a:t>
            </a:r>
          </a:p>
          <a:p>
            <a:pPr marL="457200" indent="-457200">
              <a:lnSpc>
                <a:spcPct val="150000"/>
              </a:lnSpc>
              <a:buAutoNum type="arabicPeriod" startAt="5"/>
            </a:pPr>
            <a:endParaRPr lang="en-US" sz="1050" b="0" i="0" dirty="0">
              <a:solidFill>
                <a:srgbClr val="FFD966"/>
              </a:solidFill>
              <a:effectLst/>
              <a:latin typeface="Arial Narrow"/>
              <a:ea typeface="Calibri"/>
              <a:cs typeface="Calibri"/>
            </a:endParaRPr>
          </a:p>
          <a:p>
            <a:pPr marL="457200" indent="-457200">
              <a:lnSpc>
                <a:spcPct val="100000"/>
              </a:lnSpc>
              <a:buAutoNum type="arabicPeriod" startAt="5"/>
            </a:pPr>
            <a:r>
              <a:rPr lang="en-US" dirty="0">
                <a:solidFill>
                  <a:srgbClr val="FFD966"/>
                </a:solidFill>
                <a:latin typeface="Arial Narrow"/>
                <a:ea typeface="Calibri"/>
                <a:cs typeface="Calibri"/>
              </a:rPr>
              <a:t>The amount of paving included in this project should be limited to the minimum safe approach distance to the structure as defined by a certified engineering assessment. Any additional distance will be 100% the responsibility of the local sponsor.</a:t>
            </a:r>
          </a:p>
          <a:p>
            <a:pPr marL="457200" indent="-457200">
              <a:lnSpc>
                <a:spcPct val="100000"/>
              </a:lnSpc>
            </a:pPr>
            <a:r>
              <a:rPr lang="en-US" sz="2800" dirty="0">
                <a:latin typeface="Arial Narrow"/>
                <a:ea typeface="Calibri"/>
                <a:cs typeface="Calibri"/>
              </a:rPr>
              <a:t>Sponsors should ensure their cost estimate </a:t>
            </a:r>
            <a:r>
              <a:rPr lang="en-US" sz="2800" b="1" u="sng" dirty="0">
                <a:latin typeface="Arial Narrow"/>
                <a:ea typeface="Calibri"/>
                <a:cs typeface="Calibri"/>
              </a:rPr>
              <a:t>only reflects eligible approach work.</a:t>
            </a:r>
            <a:endParaRPr lang="en-US" sz="2800" b="1" u="sng" dirty="0">
              <a:solidFill>
                <a:srgbClr val="FFD966"/>
              </a:solidFill>
              <a:latin typeface="Arial Narrow"/>
              <a:ea typeface="Calibri"/>
              <a:cs typeface="Calibri"/>
            </a:endParaRPr>
          </a:p>
          <a:p>
            <a:pPr>
              <a:lnSpc>
                <a:spcPct val="150000"/>
              </a:lnSpc>
              <a:buFont typeface="Calibri Light" panose="020F0302020204030204"/>
              <a:buAutoNum type="arabicPeriod"/>
            </a:pPr>
            <a:endParaRPr lang="en-US" sz="2400" dirty="0">
              <a:solidFill>
                <a:srgbClr val="FFFFFF"/>
              </a:solidFill>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D3DE6E50-0946-95F5-600B-37AF4D9CE285}"/>
              </a:ext>
            </a:extLst>
          </p:cNvPr>
          <p:cNvSpPr txBox="1">
            <a:spLocks/>
          </p:cNvSpPr>
          <p:nvPr/>
        </p:nvSpPr>
        <p:spPr>
          <a:xfrm>
            <a:off x="838200" y="308594"/>
            <a:ext cx="10515600" cy="696729"/>
          </a:xfrm>
          <a:prstGeom prst="rect">
            <a:avLst/>
          </a:prstGeom>
        </p:spPr>
        <p:txBody>
          <a:bodyPr lIns="91440" tIns="45720" rIns="91440" bIns="45720" anchor="ctr" anchorCtr="0">
            <a:normAutofit fontScale="97500"/>
          </a:bodyPr>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dirty="0">
                <a:solidFill>
                  <a:schemeClr val="bg1"/>
                </a:solidFill>
                <a:latin typeface="Arial Narrow"/>
              </a:rPr>
              <a:t>LSSIP Project Eligibility (Cont.)</a:t>
            </a:r>
          </a:p>
        </p:txBody>
      </p:sp>
    </p:spTree>
    <p:extLst>
      <p:ext uri="{BB962C8B-B14F-4D97-AF65-F5344CB8AC3E}">
        <p14:creationId xmlns:p14="http://schemas.microsoft.com/office/powerpoint/2010/main" val="333271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D29B-C855-B86E-1475-C086EA867E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41893A-29C7-24F6-07DB-56079F6C2EA8}"/>
              </a:ext>
            </a:extLst>
          </p:cNvPr>
          <p:cNvSpPr>
            <a:spLocks noGrp="1"/>
          </p:cNvSpPr>
          <p:nvPr>
            <p:ph idx="1"/>
          </p:nvPr>
        </p:nvSpPr>
        <p:spPr>
          <a:xfrm>
            <a:off x="522828" y="1602634"/>
            <a:ext cx="11404565" cy="3979435"/>
          </a:xfrm>
        </p:spPr>
        <p:txBody>
          <a:bodyPr lIns="91440" tIns="45720" rIns="91440" bIns="45720" anchor="t"/>
          <a:lstStyle/>
          <a:p>
            <a:pPr marL="0" indent="0">
              <a:lnSpc>
                <a:spcPct val="150000"/>
              </a:lnSpc>
              <a:buNone/>
            </a:pPr>
            <a:r>
              <a:rPr lang="en-US" dirty="0">
                <a:solidFill>
                  <a:srgbClr val="FFD966"/>
                </a:solidFill>
                <a:latin typeface="Arial Narrow"/>
                <a:ea typeface="Calibri"/>
                <a:cs typeface="Calibri"/>
              </a:rPr>
              <a:t>8.  The construction project to improve the structure should have a minimum projected design life of 10 years.</a:t>
            </a:r>
          </a:p>
          <a:p>
            <a:pPr marL="514350" indent="-514350">
              <a:lnSpc>
                <a:spcPct val="150000"/>
              </a:lnSpc>
              <a:buFont typeface="+mj-lt"/>
              <a:buAutoNum type="arabicPeriod" startAt="7"/>
            </a:pPr>
            <a:endParaRPr lang="en-US" dirty="0">
              <a:solidFill>
                <a:srgbClr val="FFD966"/>
              </a:solidFill>
              <a:latin typeface="Arial Narrow"/>
              <a:ea typeface="Calibri"/>
              <a:cs typeface="Calibri"/>
            </a:endParaRPr>
          </a:p>
          <a:p>
            <a:pPr marL="0" indent="0">
              <a:lnSpc>
                <a:spcPct val="150000"/>
              </a:lnSpc>
              <a:buNone/>
            </a:pPr>
            <a:r>
              <a:rPr lang="en-US" b="1" dirty="0">
                <a:solidFill>
                  <a:srgbClr val="FFD966"/>
                </a:solidFill>
                <a:latin typeface="Arial Narrow"/>
                <a:ea typeface="Calibri"/>
                <a:cs typeface="Calibri"/>
              </a:rPr>
              <a:t>Note: All applicable statutory requirements and WisDOT policy will apply to the LSSIP program.</a:t>
            </a:r>
          </a:p>
          <a:p>
            <a:pPr marL="457200" indent="-457200">
              <a:lnSpc>
                <a:spcPct val="150000"/>
              </a:lnSpc>
              <a:buFont typeface="Arial" panose="020B0604020202020204" pitchFamily="34" charset="0"/>
              <a:buAutoNum type="arabicPeriod"/>
            </a:pPr>
            <a:endParaRPr lang="en-US" sz="2400" dirty="0">
              <a:solidFill>
                <a:srgbClr val="FFD966"/>
              </a:solidFill>
              <a:ea typeface="Calibri" panose="020F0502020204030204" pitchFamily="34" charset="0"/>
              <a:cs typeface="Times New Roman" panose="02020603050405020304" pitchFamily="18" charset="0"/>
            </a:endParaRPr>
          </a:p>
          <a:p>
            <a:pPr>
              <a:lnSpc>
                <a:spcPct val="150000"/>
              </a:lnSpc>
              <a:buFont typeface="Calibri Light" panose="020F0302020204030204"/>
              <a:buAutoNum type="arabicPeriod"/>
            </a:pPr>
            <a:endParaRPr lang="en-US" sz="2400" dirty="0">
              <a:solidFill>
                <a:srgbClr val="FFFFFF"/>
              </a:solidFill>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5D35E4F5-4BB1-FAFF-DEF2-BBD7570B8C85}"/>
              </a:ext>
            </a:extLst>
          </p:cNvPr>
          <p:cNvSpPr txBox="1">
            <a:spLocks/>
          </p:cNvSpPr>
          <p:nvPr/>
        </p:nvSpPr>
        <p:spPr>
          <a:xfrm>
            <a:off x="838200" y="308594"/>
            <a:ext cx="10515600" cy="696729"/>
          </a:xfrm>
          <a:prstGeom prst="rect">
            <a:avLst/>
          </a:prstGeom>
        </p:spPr>
        <p:txBody>
          <a:bodyPr lIns="91440" tIns="45720" rIns="91440" bIns="45720" anchor="ctr" anchorCtr="0">
            <a:normAutofit fontScale="97500"/>
          </a:bodyPr>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dirty="0">
                <a:solidFill>
                  <a:schemeClr val="bg1"/>
                </a:solidFill>
                <a:latin typeface="Arial Narrow"/>
              </a:rPr>
              <a:t>LSSIP Project Eligibility (Cont.)</a:t>
            </a:r>
          </a:p>
        </p:txBody>
      </p:sp>
    </p:spTree>
    <p:extLst>
      <p:ext uri="{BB962C8B-B14F-4D97-AF65-F5344CB8AC3E}">
        <p14:creationId xmlns:p14="http://schemas.microsoft.com/office/powerpoint/2010/main" val="189157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15F55-B328-513D-1CC3-8EB97C85D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07774-8F7C-4928-438C-FA6B898001B1}"/>
              </a:ext>
            </a:extLst>
          </p:cNvPr>
          <p:cNvSpPr>
            <a:spLocks noGrp="1"/>
          </p:cNvSpPr>
          <p:nvPr>
            <p:ph type="title"/>
          </p:nvPr>
        </p:nvSpPr>
        <p:spPr>
          <a:xfrm>
            <a:off x="109912" y="262434"/>
            <a:ext cx="11972176" cy="966109"/>
          </a:xfrm>
        </p:spPr>
        <p:txBody>
          <a:bodyPr lIns="91440" tIns="45720" rIns="91440" bIns="45720" anchor="ctr" anchorCtr="0"/>
          <a:lstStyle/>
          <a:p>
            <a:r>
              <a:rPr lang="en-US" sz="4400" dirty="0">
                <a:solidFill>
                  <a:schemeClr val="bg1"/>
                </a:solidFill>
                <a:latin typeface="Arial Narrow"/>
              </a:rPr>
              <a:t>LSSIP Project Ranking</a:t>
            </a:r>
          </a:p>
        </p:txBody>
      </p:sp>
      <p:sp>
        <p:nvSpPr>
          <p:cNvPr id="3" name="Content Placeholder 2">
            <a:extLst>
              <a:ext uri="{FF2B5EF4-FFF2-40B4-BE49-F238E27FC236}">
                <a16:creationId xmlns:a16="http://schemas.microsoft.com/office/drawing/2014/main" id="{63402A08-F770-0CE3-7731-7F6834C25E48}"/>
              </a:ext>
            </a:extLst>
          </p:cNvPr>
          <p:cNvSpPr>
            <a:spLocks noGrp="1"/>
          </p:cNvSpPr>
          <p:nvPr>
            <p:ph idx="1"/>
          </p:nvPr>
        </p:nvSpPr>
        <p:spPr>
          <a:xfrm>
            <a:off x="109913" y="1052114"/>
            <a:ext cx="11972175" cy="4472417"/>
          </a:xfrm>
        </p:spPr>
        <p:txBody>
          <a:bodyPr lIns="91440" tIns="45720" rIns="91440" bIns="45720" anchor="t"/>
          <a:lstStyle/>
          <a:p>
            <a:pPr marL="0" indent="0">
              <a:buNone/>
            </a:pPr>
            <a:r>
              <a:rPr lang="en-US" sz="3200" dirty="0">
                <a:solidFill>
                  <a:srgbClr val="FFD966"/>
                </a:solidFill>
                <a:latin typeface="Arial Narrow"/>
              </a:rPr>
              <a:t>WisDOT will use the following methodology for the rating and ranking of received applications:</a:t>
            </a:r>
          </a:p>
          <a:p>
            <a:pPr marL="0" indent="0">
              <a:buNone/>
            </a:pPr>
            <a:endParaRPr lang="en-US" sz="1050" dirty="0">
              <a:solidFill>
                <a:srgbClr val="FFD966"/>
              </a:solidFill>
            </a:endParaRPr>
          </a:p>
          <a:p>
            <a:pPr marL="742950" indent="-742950">
              <a:buFont typeface="+mj-lt"/>
              <a:buAutoNum type="arabicPeriod"/>
            </a:pPr>
            <a:r>
              <a:rPr lang="en-US" sz="3200" dirty="0">
                <a:solidFill>
                  <a:srgbClr val="FFD966"/>
                </a:solidFill>
                <a:latin typeface="Arial Narrow"/>
              </a:rPr>
              <a:t>Numeric structure condition rating on the Bureau of Structures (BOS) inspection report.</a:t>
            </a:r>
          </a:p>
          <a:p>
            <a:pPr marL="1314450" lvl="1" indent="-342900"/>
            <a:r>
              <a:rPr lang="en-US" sz="3200" dirty="0">
                <a:solidFill>
                  <a:srgbClr val="FFD966"/>
                </a:solidFill>
                <a:latin typeface="Arial Narrow"/>
              </a:rPr>
              <a:t>All eligible structures that received the most severe rating would be awarded before selection proceeds to the next condition rating.</a:t>
            </a:r>
            <a:endParaRPr lang="en-US" sz="3200" dirty="0"/>
          </a:p>
          <a:p>
            <a:pPr lvl="1"/>
            <a:endParaRPr lang="en-US" sz="1000" dirty="0">
              <a:solidFill>
                <a:srgbClr val="FFD966"/>
              </a:solidFill>
            </a:endParaRPr>
          </a:p>
          <a:p>
            <a:pPr marL="742950" marR="0" lvl="0" indent="-742950" algn="l" defTabSz="914400" rtl="0" eaLnBrk="1" fontAlgn="auto" latinLnBrk="0" hangingPunct="1">
              <a:lnSpc>
                <a:spcPct val="90000"/>
              </a:lnSpc>
              <a:spcBef>
                <a:spcPts val="0"/>
              </a:spcBef>
              <a:spcAft>
                <a:spcPts val="0"/>
              </a:spcAft>
              <a:buClrTx/>
              <a:buSzTx/>
              <a:buFont typeface="+mj-lt"/>
              <a:buAutoNum type="arabicPeriod"/>
              <a:tabLst/>
              <a:defRPr/>
            </a:pPr>
            <a:r>
              <a:rPr lang="en-US" sz="3200" dirty="0">
                <a:solidFill>
                  <a:srgbClr val="FFD966"/>
                </a:solidFill>
                <a:latin typeface="Arial Narrow"/>
              </a:rPr>
              <a:t>When reaching a numeric rating where number of structures outstrips remaining available funding, priority would be given to structures located in counties that had not received awards to ensure the most equitable geographic distribution of awards.</a:t>
            </a:r>
          </a:p>
        </p:txBody>
      </p:sp>
    </p:spTree>
    <p:extLst>
      <p:ext uri="{BB962C8B-B14F-4D97-AF65-F5344CB8AC3E}">
        <p14:creationId xmlns:p14="http://schemas.microsoft.com/office/powerpoint/2010/main" val="3574420253"/>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2FB1-B352-0423-2F4C-D69E9AA10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B9FFF-706E-BBFA-B468-D571DCB6AD9D}"/>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L</a:t>
            </a:r>
            <a:r>
              <a:rPr lang="en-US" sz="4400" dirty="0">
                <a:solidFill>
                  <a:schemeClr val="bg1"/>
                </a:solidFill>
                <a:latin typeface="Arial Narrow"/>
              </a:rPr>
              <a:t>SSIP Project Ranking (Cont.)</a:t>
            </a:r>
          </a:p>
        </p:txBody>
      </p:sp>
      <p:sp>
        <p:nvSpPr>
          <p:cNvPr id="3" name="Content Placeholder 2">
            <a:extLst>
              <a:ext uri="{FF2B5EF4-FFF2-40B4-BE49-F238E27FC236}">
                <a16:creationId xmlns:a16="http://schemas.microsoft.com/office/drawing/2014/main" id="{3E81424E-1BCC-6FEE-513E-9C2193D25B35}"/>
              </a:ext>
            </a:extLst>
          </p:cNvPr>
          <p:cNvSpPr>
            <a:spLocks noGrp="1"/>
          </p:cNvSpPr>
          <p:nvPr>
            <p:ph idx="1"/>
          </p:nvPr>
        </p:nvSpPr>
        <p:spPr>
          <a:xfrm>
            <a:off x="0" y="1007840"/>
            <a:ext cx="11972175" cy="4842319"/>
          </a:xfrm>
        </p:spPr>
        <p:txBody>
          <a:bodyPr lIns="91440" tIns="45720" rIns="91440" bIns="45720" anchor="t"/>
          <a:lstStyle/>
          <a:p>
            <a:pPr marL="514350" indent="-514350">
              <a:buFont typeface="+mj-lt"/>
              <a:buAutoNum type="arabicPeriod" startAt="3"/>
            </a:pPr>
            <a:r>
              <a:rPr lang="en-US" sz="3200" dirty="0">
                <a:solidFill>
                  <a:srgbClr val="FFD966"/>
                </a:solidFill>
                <a:latin typeface="Arial Narrow"/>
              </a:rPr>
              <a:t>Once all counties with valid applications receive an award, priority would be given to structures on a sole access roadway.</a:t>
            </a:r>
            <a:endParaRPr lang="en-US" sz="3200" dirty="0"/>
          </a:p>
          <a:p>
            <a:pPr marL="514350" indent="-514350">
              <a:buAutoNum type="arabicPeriod" startAt="3"/>
            </a:pPr>
            <a:endParaRPr lang="en-US" sz="1400" dirty="0">
              <a:solidFill>
                <a:srgbClr val="FFD966"/>
              </a:solidFill>
              <a:latin typeface="Arial Narrow"/>
              <a:ea typeface="Cambria"/>
            </a:endParaRPr>
          </a:p>
          <a:p>
            <a:pPr marL="514350" indent="-514350">
              <a:buAutoNum type="arabicPeriod" startAt="3"/>
            </a:pPr>
            <a:r>
              <a:rPr lang="en-US" sz="3200" dirty="0">
                <a:solidFill>
                  <a:srgbClr val="FFD966"/>
                </a:solidFill>
                <a:latin typeface="Arial Narrow"/>
                <a:ea typeface="Cambria"/>
              </a:rPr>
              <a:t>The next level of priority will be structures that are causing weight restrictions or closures.</a:t>
            </a:r>
            <a:endParaRPr lang="en-US" sz="3200" dirty="0">
              <a:solidFill>
                <a:srgbClr val="FFD966"/>
              </a:solidFill>
            </a:endParaRPr>
          </a:p>
          <a:p>
            <a:pPr marL="514350" indent="-514350">
              <a:buFont typeface="+mj-lt"/>
              <a:buAutoNum type="arabicPeriod" startAt="3"/>
            </a:pPr>
            <a:endParaRPr lang="en-US" sz="1200" dirty="0">
              <a:solidFill>
                <a:srgbClr val="FFD966"/>
              </a:solidFill>
            </a:endParaRPr>
          </a:p>
          <a:p>
            <a:pPr marL="514350" indent="-514350">
              <a:buFont typeface="+mj-lt"/>
              <a:buAutoNum type="arabicPeriod" startAt="3"/>
            </a:pPr>
            <a:r>
              <a:rPr lang="en-US" sz="3200" dirty="0">
                <a:solidFill>
                  <a:srgbClr val="FFD966"/>
                </a:solidFill>
                <a:latin typeface="Arial Narrow"/>
              </a:rPr>
              <a:t>The next level of priority would be given to structures serving a higher functional class of roadway.</a:t>
            </a:r>
          </a:p>
          <a:p>
            <a:pPr marL="514350" indent="-514350">
              <a:buFont typeface="+mj-lt"/>
              <a:buAutoNum type="arabicPeriod" startAt="3"/>
            </a:pPr>
            <a:endParaRPr lang="en-US" sz="1100" dirty="0">
              <a:solidFill>
                <a:srgbClr val="FFD966"/>
              </a:solidFill>
            </a:endParaRPr>
          </a:p>
          <a:p>
            <a:pPr marL="514350" indent="-514350">
              <a:buFont typeface="+mj-lt"/>
              <a:buAutoNum type="arabicPeriod" startAt="3"/>
            </a:pPr>
            <a:r>
              <a:rPr lang="en-US" sz="3200" dirty="0">
                <a:solidFill>
                  <a:srgbClr val="FFD966"/>
                </a:solidFill>
                <a:latin typeface="Arial Narrow"/>
              </a:rPr>
              <a:t>In the event an additional tie breaker is required, priority would be given to structures located in municipality types that received a low proportion of awards to ensure a more equitable distribution of awards between Counties, Towns, and Cities/Villages.</a:t>
            </a:r>
          </a:p>
          <a:p>
            <a:pPr marL="742950" marR="0" lvl="0" indent="-742950" algn="l" defTabSz="914400" rtl="0" eaLnBrk="1" fontAlgn="auto" latinLnBrk="0" hangingPunct="1">
              <a:lnSpc>
                <a:spcPct val="90000"/>
              </a:lnSpc>
              <a:spcBef>
                <a:spcPts val="0"/>
              </a:spcBef>
              <a:spcAft>
                <a:spcPts val="0"/>
              </a:spcAft>
              <a:buClrTx/>
              <a:buSzTx/>
              <a:buFont typeface="+mj-lt"/>
              <a:buAutoNum type="arabicPeriod" startAt="4"/>
              <a:tabLst/>
              <a:defRPr/>
            </a:pPr>
            <a:endParaRPr lang="en-US" dirty="0"/>
          </a:p>
        </p:txBody>
      </p:sp>
    </p:spTree>
    <p:extLst>
      <p:ext uri="{BB962C8B-B14F-4D97-AF65-F5344CB8AC3E}">
        <p14:creationId xmlns:p14="http://schemas.microsoft.com/office/powerpoint/2010/main" val="357902326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74FB2-A352-B0BB-D40E-FDBBCC2CC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C2A41-C04E-B76A-ECC9-0C4B3A07CC2A}"/>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1DDC2307-6963-97AE-177E-5327F23E2E6A}"/>
              </a:ext>
            </a:extLst>
          </p:cNvPr>
          <p:cNvSpPr>
            <a:spLocks noGrp="1"/>
          </p:cNvSpPr>
          <p:nvPr>
            <p:ph idx="1"/>
          </p:nvPr>
        </p:nvSpPr>
        <p:spPr>
          <a:xfrm>
            <a:off x="109912" y="1217132"/>
            <a:ext cx="4318000" cy="4842319"/>
          </a:xfrm>
        </p:spPr>
        <p:txBody>
          <a:bodyPr lIns="91440" tIns="45720" rIns="91440" bIns="45720" anchor="t"/>
          <a:lstStyle/>
          <a:p>
            <a:pPr marL="0" indent="0">
              <a:buNone/>
            </a:pPr>
            <a:r>
              <a:rPr lang="en-US" dirty="0">
                <a:solidFill>
                  <a:srgbClr val="FFD966"/>
                </a:solidFill>
                <a:latin typeface="Arial Narrow"/>
              </a:rPr>
              <a:t>To access the application, </a:t>
            </a:r>
          </a:p>
          <a:p>
            <a:pPr marL="0" indent="0">
              <a:buNone/>
            </a:pPr>
            <a:endParaRPr lang="en-US" dirty="0">
              <a:solidFill>
                <a:srgbClr val="FFD966"/>
              </a:solidFill>
              <a:latin typeface="Arial Narrow"/>
            </a:endParaRPr>
          </a:p>
          <a:p>
            <a:pPr marL="514350" indent="-514350">
              <a:buFont typeface="+mj-lt"/>
              <a:buAutoNum type="arabicPeriod"/>
            </a:pPr>
            <a:r>
              <a:rPr lang="en-US" dirty="0">
                <a:solidFill>
                  <a:srgbClr val="FFD966"/>
                </a:solidFill>
                <a:latin typeface="Arial Narrow"/>
              </a:rPr>
              <a:t>Open the WisDOT LSSIP webpage</a:t>
            </a:r>
          </a:p>
          <a:p>
            <a:pPr marL="514350" indent="-514350">
              <a:buFont typeface="+mj-lt"/>
              <a:buAutoNum type="arabicPeriod"/>
            </a:pPr>
            <a:endParaRPr lang="en-US" dirty="0">
              <a:solidFill>
                <a:srgbClr val="FFD966"/>
              </a:solidFill>
              <a:latin typeface="Arial Narrow"/>
            </a:endParaRPr>
          </a:p>
          <a:p>
            <a:pPr marL="514350" indent="-514350">
              <a:buFont typeface="+mj-lt"/>
              <a:buAutoNum type="arabicPeriod"/>
            </a:pPr>
            <a:r>
              <a:rPr lang="en-US" dirty="0">
                <a:solidFill>
                  <a:srgbClr val="FFD966"/>
                </a:solidFill>
                <a:latin typeface="Arial Narrow"/>
              </a:rPr>
              <a:t>Scroll down to the Solicitation Resources table</a:t>
            </a:r>
          </a:p>
          <a:p>
            <a:pPr marL="514350" indent="-514350">
              <a:buFont typeface="+mj-lt"/>
              <a:buAutoNum type="arabicPeriod"/>
            </a:pPr>
            <a:endParaRPr lang="en-US" dirty="0">
              <a:solidFill>
                <a:srgbClr val="FFD966"/>
              </a:solidFill>
              <a:latin typeface="Arial Narrow"/>
            </a:endParaRPr>
          </a:p>
          <a:p>
            <a:pPr marL="514350" indent="-514350">
              <a:buFont typeface="+mj-lt"/>
              <a:buAutoNum type="arabicPeriod"/>
            </a:pPr>
            <a:r>
              <a:rPr lang="en-US" dirty="0">
                <a:solidFill>
                  <a:srgbClr val="FFD966"/>
                </a:solidFill>
                <a:latin typeface="Arial Narrow"/>
              </a:rPr>
              <a:t>Click on the </a:t>
            </a:r>
            <a:r>
              <a:rPr lang="en-US" dirty="0" err="1">
                <a:solidFill>
                  <a:srgbClr val="FFD966"/>
                </a:solidFill>
                <a:latin typeface="Arial Narrow"/>
              </a:rPr>
              <a:t>AccessGov</a:t>
            </a:r>
            <a:r>
              <a:rPr lang="en-US" dirty="0">
                <a:solidFill>
                  <a:srgbClr val="FFD966"/>
                </a:solidFill>
                <a:latin typeface="Arial Narrow"/>
              </a:rPr>
              <a:t> resource</a:t>
            </a:r>
          </a:p>
          <a:p>
            <a:pPr marL="0" indent="0">
              <a:buNone/>
            </a:pPr>
            <a:endParaRPr lang="en-US" dirty="0">
              <a:solidFill>
                <a:srgbClr val="FFD966"/>
              </a:solidFill>
              <a:latin typeface="Arial Narrow"/>
            </a:endParaRPr>
          </a:p>
          <a:p>
            <a:pPr marL="0" indent="0">
              <a:buNone/>
            </a:pPr>
            <a:endParaRPr lang="en-US" dirty="0"/>
          </a:p>
        </p:txBody>
      </p:sp>
      <p:pic>
        <p:nvPicPr>
          <p:cNvPr id="7" name="Picture 6">
            <a:extLst>
              <a:ext uri="{FF2B5EF4-FFF2-40B4-BE49-F238E27FC236}">
                <a16:creationId xmlns:a16="http://schemas.microsoft.com/office/drawing/2014/main" id="{8F69CA44-4CF2-0F96-4409-4BBDDBA00665}"/>
              </a:ext>
            </a:extLst>
          </p:cNvPr>
          <p:cNvPicPr>
            <a:picLocks noChangeAspect="1"/>
          </p:cNvPicPr>
          <p:nvPr/>
        </p:nvPicPr>
        <p:blipFill>
          <a:blip r:embed="rId3"/>
          <a:stretch>
            <a:fillRect/>
          </a:stretch>
        </p:blipFill>
        <p:spPr>
          <a:xfrm>
            <a:off x="4531360" y="1217132"/>
            <a:ext cx="7305594" cy="5021108"/>
          </a:xfrm>
          <a:prstGeom prst="rect">
            <a:avLst/>
          </a:prstGeom>
        </p:spPr>
      </p:pic>
      <p:sp>
        <p:nvSpPr>
          <p:cNvPr id="8" name="Rectangle 7">
            <a:extLst>
              <a:ext uri="{FF2B5EF4-FFF2-40B4-BE49-F238E27FC236}">
                <a16:creationId xmlns:a16="http://schemas.microsoft.com/office/drawing/2014/main" id="{C7B37E2F-A9AF-FF81-FF30-98E421A6C002}"/>
              </a:ext>
            </a:extLst>
          </p:cNvPr>
          <p:cNvSpPr/>
          <p:nvPr/>
        </p:nvSpPr>
        <p:spPr>
          <a:xfrm>
            <a:off x="4531360" y="5334000"/>
            <a:ext cx="786337" cy="30686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3DF1182-7CA3-722B-A610-7B06F273D0E7}"/>
              </a:ext>
            </a:extLst>
          </p:cNvPr>
          <p:cNvSpPr/>
          <p:nvPr/>
        </p:nvSpPr>
        <p:spPr>
          <a:xfrm rot="2775913">
            <a:off x="3755522" y="4814888"/>
            <a:ext cx="786337" cy="306868"/>
          </a:xfrm>
          <a:prstGeom prst="rightArrow">
            <a:avLst/>
          </a:prstGeom>
          <a:solidFill>
            <a:srgbClr val="F507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04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15B6-8B58-46E6-D894-34E2F6D188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7F3FB-80BD-63D4-926D-BA2C2B288A75}"/>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AEE078D9-D9F7-50FB-A016-3827954548A9}"/>
              </a:ext>
            </a:extLst>
          </p:cNvPr>
          <p:cNvSpPr>
            <a:spLocks noGrp="1"/>
          </p:cNvSpPr>
          <p:nvPr>
            <p:ph idx="1"/>
          </p:nvPr>
        </p:nvSpPr>
        <p:spPr>
          <a:xfrm>
            <a:off x="-70338" y="1007840"/>
            <a:ext cx="11972175" cy="4842319"/>
          </a:xfrm>
        </p:spPr>
        <p:txBody>
          <a:bodyPr lIns="91440" tIns="45720" rIns="91440" bIns="45720" anchor="t"/>
          <a:lstStyle/>
          <a:p>
            <a:pPr marL="457200" lvl="1" indent="0">
              <a:buNone/>
            </a:pPr>
            <a:r>
              <a:rPr lang="en-US" sz="2800" dirty="0">
                <a:solidFill>
                  <a:srgbClr val="FFD966"/>
                </a:solidFill>
                <a:latin typeface="Arial Narrow"/>
              </a:rPr>
              <a:t>Review the Introduction page – eligibility requirements, deadline, and application tips </a:t>
            </a:r>
            <a:endParaRPr lang="en-US" sz="2800" dirty="0"/>
          </a:p>
        </p:txBody>
      </p:sp>
      <p:pic>
        <p:nvPicPr>
          <p:cNvPr id="5" name="Picture 4">
            <a:extLst>
              <a:ext uri="{FF2B5EF4-FFF2-40B4-BE49-F238E27FC236}">
                <a16:creationId xmlns:a16="http://schemas.microsoft.com/office/drawing/2014/main" id="{4E2B4651-0DDE-A131-1925-35C361C9559A}"/>
              </a:ext>
            </a:extLst>
          </p:cNvPr>
          <p:cNvPicPr>
            <a:picLocks noChangeAspect="1"/>
          </p:cNvPicPr>
          <p:nvPr/>
        </p:nvPicPr>
        <p:blipFill>
          <a:blip r:embed="rId3"/>
          <a:stretch>
            <a:fillRect/>
          </a:stretch>
        </p:blipFill>
        <p:spPr>
          <a:xfrm>
            <a:off x="929640" y="1743063"/>
            <a:ext cx="10332720" cy="4852503"/>
          </a:xfrm>
          <a:prstGeom prst="rect">
            <a:avLst/>
          </a:prstGeom>
        </p:spPr>
      </p:pic>
    </p:spTree>
    <p:extLst>
      <p:ext uri="{BB962C8B-B14F-4D97-AF65-F5344CB8AC3E}">
        <p14:creationId xmlns:p14="http://schemas.microsoft.com/office/powerpoint/2010/main" val="290258065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336B-8A3F-97EC-C305-61259B4D3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12730-85E6-A886-DA45-B3BDF2DAC3A8}"/>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27C43313-8681-6DD4-3487-F9AD0920DA20}"/>
              </a:ext>
            </a:extLst>
          </p:cNvPr>
          <p:cNvSpPr>
            <a:spLocks noGrp="1"/>
          </p:cNvSpPr>
          <p:nvPr>
            <p:ph idx="1"/>
          </p:nvPr>
        </p:nvSpPr>
        <p:spPr>
          <a:xfrm>
            <a:off x="0" y="1104975"/>
            <a:ext cx="11972175" cy="4842319"/>
          </a:xfrm>
        </p:spPr>
        <p:txBody>
          <a:bodyPr lIns="91440" tIns="45720" rIns="91440" bIns="45720" anchor="t"/>
          <a:lstStyle/>
          <a:p>
            <a:pPr marL="457200" lvl="1" indent="0">
              <a:buNone/>
            </a:pPr>
            <a:r>
              <a:rPr lang="en-US" sz="2800" dirty="0">
                <a:solidFill>
                  <a:srgbClr val="FFD966"/>
                </a:solidFill>
                <a:latin typeface="Arial Narrow"/>
              </a:rPr>
              <a:t>Review the Introduction page – eligibility requirements, deadline, and application tips </a:t>
            </a:r>
            <a:endParaRPr lang="en-US" sz="2800" dirty="0"/>
          </a:p>
        </p:txBody>
      </p:sp>
      <p:pic>
        <p:nvPicPr>
          <p:cNvPr id="6" name="Picture 5">
            <a:extLst>
              <a:ext uri="{FF2B5EF4-FFF2-40B4-BE49-F238E27FC236}">
                <a16:creationId xmlns:a16="http://schemas.microsoft.com/office/drawing/2014/main" id="{F06EA82F-AF62-EFCB-7BA3-8272C1AF301E}"/>
              </a:ext>
            </a:extLst>
          </p:cNvPr>
          <p:cNvPicPr>
            <a:picLocks noChangeAspect="1"/>
          </p:cNvPicPr>
          <p:nvPr/>
        </p:nvPicPr>
        <p:blipFill>
          <a:blip r:embed="rId3"/>
          <a:stretch>
            <a:fillRect/>
          </a:stretch>
        </p:blipFill>
        <p:spPr>
          <a:xfrm>
            <a:off x="407894" y="1637292"/>
            <a:ext cx="11376212" cy="4102128"/>
          </a:xfrm>
          <a:prstGeom prst="rect">
            <a:avLst/>
          </a:prstGeom>
        </p:spPr>
      </p:pic>
      <p:sp>
        <p:nvSpPr>
          <p:cNvPr id="4" name="Rectangle 3">
            <a:extLst>
              <a:ext uri="{FF2B5EF4-FFF2-40B4-BE49-F238E27FC236}">
                <a16:creationId xmlns:a16="http://schemas.microsoft.com/office/drawing/2014/main" id="{55411F5F-8F38-A7BC-2366-123A561D5DFF}"/>
              </a:ext>
            </a:extLst>
          </p:cNvPr>
          <p:cNvSpPr/>
          <p:nvPr/>
        </p:nvSpPr>
        <p:spPr>
          <a:xfrm>
            <a:off x="658607" y="4598893"/>
            <a:ext cx="1761864" cy="46616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703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A3B7-8510-E45B-3B17-BCEB1D7B81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7B596-56F3-9526-891F-0189B99D098C}"/>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pic>
        <p:nvPicPr>
          <p:cNvPr id="6" name="Picture 5">
            <a:extLst>
              <a:ext uri="{FF2B5EF4-FFF2-40B4-BE49-F238E27FC236}">
                <a16:creationId xmlns:a16="http://schemas.microsoft.com/office/drawing/2014/main" id="{08A04D14-E09D-4E2D-BECD-8E437D49B3B0}"/>
              </a:ext>
            </a:extLst>
          </p:cNvPr>
          <p:cNvPicPr>
            <a:picLocks noChangeAspect="1"/>
          </p:cNvPicPr>
          <p:nvPr/>
        </p:nvPicPr>
        <p:blipFill>
          <a:blip r:embed="rId3"/>
          <a:stretch>
            <a:fillRect/>
          </a:stretch>
        </p:blipFill>
        <p:spPr>
          <a:xfrm>
            <a:off x="3531725" y="1666042"/>
            <a:ext cx="5128550" cy="4600064"/>
          </a:xfrm>
          <a:prstGeom prst="rect">
            <a:avLst/>
          </a:prstGeom>
        </p:spPr>
      </p:pic>
      <p:sp>
        <p:nvSpPr>
          <p:cNvPr id="7" name="Rectangle 6">
            <a:extLst>
              <a:ext uri="{FF2B5EF4-FFF2-40B4-BE49-F238E27FC236}">
                <a16:creationId xmlns:a16="http://schemas.microsoft.com/office/drawing/2014/main" id="{7CDCD9F3-79D3-9021-15B0-55F147CF9EFD}"/>
              </a:ext>
            </a:extLst>
          </p:cNvPr>
          <p:cNvSpPr/>
          <p:nvPr/>
        </p:nvSpPr>
        <p:spPr>
          <a:xfrm>
            <a:off x="5105155" y="3881716"/>
            <a:ext cx="1967998" cy="72614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974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938C3-9D64-1FF0-D998-EAB6A163A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24647-9D43-4EC1-07E1-892D369FFEED}"/>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pic>
        <p:nvPicPr>
          <p:cNvPr id="5" name="Picture 4">
            <a:extLst>
              <a:ext uri="{FF2B5EF4-FFF2-40B4-BE49-F238E27FC236}">
                <a16:creationId xmlns:a16="http://schemas.microsoft.com/office/drawing/2014/main" id="{B3B01677-D488-8C19-E546-1DCD4DEC8201}"/>
              </a:ext>
            </a:extLst>
          </p:cNvPr>
          <p:cNvPicPr>
            <a:picLocks noChangeAspect="1"/>
          </p:cNvPicPr>
          <p:nvPr/>
        </p:nvPicPr>
        <p:blipFill>
          <a:blip r:embed="rId3"/>
          <a:stretch>
            <a:fillRect/>
          </a:stretch>
        </p:blipFill>
        <p:spPr>
          <a:xfrm>
            <a:off x="6669740" y="999204"/>
            <a:ext cx="4605523" cy="5347298"/>
          </a:xfrm>
          <a:prstGeom prst="rect">
            <a:avLst/>
          </a:prstGeom>
        </p:spPr>
      </p:pic>
      <p:sp>
        <p:nvSpPr>
          <p:cNvPr id="8" name="Content Placeholder 2">
            <a:extLst>
              <a:ext uri="{FF2B5EF4-FFF2-40B4-BE49-F238E27FC236}">
                <a16:creationId xmlns:a16="http://schemas.microsoft.com/office/drawing/2014/main" id="{A5574C39-ABF6-8E5D-E376-866A403B1FA8}"/>
              </a:ext>
            </a:extLst>
          </p:cNvPr>
          <p:cNvSpPr>
            <a:spLocks noGrp="1"/>
          </p:cNvSpPr>
          <p:nvPr>
            <p:ph idx="1"/>
          </p:nvPr>
        </p:nvSpPr>
        <p:spPr>
          <a:xfrm>
            <a:off x="340659" y="1251693"/>
            <a:ext cx="5755341" cy="4842319"/>
          </a:xfrm>
        </p:spPr>
        <p:txBody>
          <a:bodyPr lIns="91440" tIns="45720" rIns="91440" bIns="45720" anchor="t"/>
          <a:lstStyle/>
          <a:p>
            <a:pPr marL="0" indent="0">
              <a:buNone/>
            </a:pPr>
            <a:r>
              <a:rPr lang="en-US" dirty="0">
                <a:solidFill>
                  <a:srgbClr val="FFD966"/>
                </a:solidFill>
                <a:latin typeface="Arial Narrow"/>
              </a:rPr>
              <a:t>If you have a </a:t>
            </a:r>
            <a:r>
              <a:rPr lang="en-US" dirty="0" err="1">
                <a:solidFill>
                  <a:srgbClr val="FFD966"/>
                </a:solidFill>
                <a:latin typeface="Arial Narrow"/>
              </a:rPr>
              <a:t>MyWisconsin</a:t>
            </a:r>
            <a:r>
              <a:rPr lang="en-US" dirty="0">
                <a:solidFill>
                  <a:srgbClr val="FFD966"/>
                </a:solidFill>
                <a:latin typeface="Arial Narrow"/>
              </a:rPr>
              <a:t> ID: </a:t>
            </a:r>
          </a:p>
          <a:p>
            <a:pPr lvl="1"/>
            <a:r>
              <a:rPr lang="en-US" dirty="0">
                <a:solidFill>
                  <a:srgbClr val="FFD966"/>
                </a:solidFill>
                <a:latin typeface="Arial Narrow"/>
              </a:rPr>
              <a:t>Fill in your email address</a:t>
            </a:r>
          </a:p>
          <a:p>
            <a:pPr lvl="1"/>
            <a:r>
              <a:rPr lang="en-US" dirty="0">
                <a:solidFill>
                  <a:srgbClr val="FFD966"/>
                </a:solidFill>
                <a:latin typeface="Arial Narrow"/>
              </a:rPr>
              <a:t>Press “Next”</a:t>
            </a:r>
          </a:p>
          <a:p>
            <a:pPr marL="457200" lvl="1" indent="0">
              <a:buNone/>
            </a:pPr>
            <a:endParaRPr lang="en-US" dirty="0">
              <a:solidFill>
                <a:srgbClr val="FFD966"/>
              </a:solidFill>
              <a:latin typeface="Arial Narrow"/>
            </a:endParaRPr>
          </a:p>
          <a:p>
            <a:pPr marL="0" indent="0">
              <a:buNone/>
            </a:pPr>
            <a:r>
              <a:rPr lang="en-US" dirty="0">
                <a:solidFill>
                  <a:srgbClr val="FFD966"/>
                </a:solidFill>
                <a:latin typeface="Arial Narrow"/>
              </a:rPr>
              <a:t>If you do not have a </a:t>
            </a:r>
            <a:r>
              <a:rPr lang="en-US" dirty="0" err="1">
                <a:solidFill>
                  <a:srgbClr val="FFD966"/>
                </a:solidFill>
                <a:latin typeface="Arial Narrow"/>
              </a:rPr>
              <a:t>MyWisconsin</a:t>
            </a:r>
            <a:r>
              <a:rPr lang="en-US" dirty="0">
                <a:solidFill>
                  <a:srgbClr val="FFD966"/>
                </a:solidFill>
                <a:latin typeface="Arial Narrow"/>
              </a:rPr>
              <a:t> ID:</a:t>
            </a:r>
          </a:p>
          <a:p>
            <a:pPr lvl="1"/>
            <a:r>
              <a:rPr lang="en-US" dirty="0">
                <a:solidFill>
                  <a:srgbClr val="FFD966"/>
                </a:solidFill>
                <a:latin typeface="Arial Narrow"/>
              </a:rPr>
              <a:t>Select the “Sign up” link at the bottom of the pop-up</a:t>
            </a:r>
          </a:p>
          <a:p>
            <a:pPr lvl="1"/>
            <a:r>
              <a:rPr lang="en-US" dirty="0">
                <a:solidFill>
                  <a:srgbClr val="FFD966"/>
                </a:solidFill>
                <a:latin typeface="Arial Narrow"/>
              </a:rPr>
              <a:t>Follow instructions to create a </a:t>
            </a:r>
            <a:r>
              <a:rPr lang="en-US" dirty="0" err="1">
                <a:solidFill>
                  <a:srgbClr val="FFD966"/>
                </a:solidFill>
                <a:latin typeface="Arial Narrow"/>
              </a:rPr>
              <a:t>MyWisconsin</a:t>
            </a:r>
            <a:r>
              <a:rPr lang="en-US" dirty="0">
                <a:solidFill>
                  <a:srgbClr val="FFD966"/>
                </a:solidFill>
                <a:latin typeface="Arial Narrow"/>
              </a:rPr>
              <a:t> ID</a:t>
            </a:r>
          </a:p>
          <a:p>
            <a:pPr lvl="1"/>
            <a:r>
              <a:rPr lang="en-US" dirty="0">
                <a:solidFill>
                  <a:srgbClr val="FFD966"/>
                </a:solidFill>
                <a:latin typeface="Arial Narrow"/>
              </a:rPr>
              <a:t>After creating an ID, come back to this page and complete the steps above</a:t>
            </a:r>
          </a:p>
        </p:txBody>
      </p:sp>
      <p:sp>
        <p:nvSpPr>
          <p:cNvPr id="9" name="Rectangle 8">
            <a:extLst>
              <a:ext uri="{FF2B5EF4-FFF2-40B4-BE49-F238E27FC236}">
                <a16:creationId xmlns:a16="http://schemas.microsoft.com/office/drawing/2014/main" id="{7A6A01FB-24B4-3025-F9D8-6E1E6FB8CAE5}"/>
              </a:ext>
            </a:extLst>
          </p:cNvPr>
          <p:cNvSpPr/>
          <p:nvPr/>
        </p:nvSpPr>
        <p:spPr>
          <a:xfrm>
            <a:off x="7210638" y="3361763"/>
            <a:ext cx="1761864" cy="46616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Rectangle 9">
            <a:extLst>
              <a:ext uri="{FF2B5EF4-FFF2-40B4-BE49-F238E27FC236}">
                <a16:creationId xmlns:a16="http://schemas.microsoft.com/office/drawing/2014/main" id="{3E84857D-4B74-9C6E-BD68-69C6821526A9}"/>
              </a:ext>
            </a:extLst>
          </p:cNvPr>
          <p:cNvSpPr/>
          <p:nvPr/>
        </p:nvSpPr>
        <p:spPr>
          <a:xfrm>
            <a:off x="8626675" y="4168589"/>
            <a:ext cx="691652" cy="39611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9223D1-21ED-9ECB-7F85-9A0255F31FA7}"/>
              </a:ext>
            </a:extLst>
          </p:cNvPr>
          <p:cNvSpPr/>
          <p:nvPr/>
        </p:nvSpPr>
        <p:spPr>
          <a:xfrm>
            <a:off x="7718612" y="5625713"/>
            <a:ext cx="2669927" cy="46616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637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C59DE-F417-9A0B-B23F-8E83B5BF3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7B05EC-E6D8-8673-2CCF-F4EACE32DF65}"/>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62384E7C-5D8F-B317-41DA-8E6FBB4F9423}"/>
              </a:ext>
            </a:extLst>
          </p:cNvPr>
          <p:cNvSpPr>
            <a:spLocks noGrp="1"/>
          </p:cNvSpPr>
          <p:nvPr>
            <p:ph idx="1"/>
          </p:nvPr>
        </p:nvSpPr>
        <p:spPr>
          <a:xfrm>
            <a:off x="109912" y="927158"/>
            <a:ext cx="11972175" cy="4842319"/>
          </a:xfrm>
        </p:spPr>
        <p:txBody>
          <a:bodyPr lIns="91440" tIns="45720" rIns="91440" bIns="45720" anchor="t"/>
          <a:lstStyle/>
          <a:p>
            <a:pPr marL="0" indent="0">
              <a:buNone/>
            </a:pPr>
            <a:r>
              <a:rPr lang="en-US" dirty="0">
                <a:solidFill>
                  <a:srgbClr val="FFD966"/>
                </a:solidFill>
                <a:latin typeface="Arial Narrow"/>
              </a:rPr>
              <a:t>Fill in sponsor details</a:t>
            </a:r>
          </a:p>
          <a:p>
            <a:pPr lvl="1"/>
            <a:r>
              <a:rPr lang="en-US" dirty="0">
                <a:solidFill>
                  <a:srgbClr val="FFD966"/>
                </a:solidFill>
                <a:latin typeface="Arial Narrow"/>
              </a:rPr>
              <a:t>The sponsor information must reflect the owner of the structure, but the application can be filled out by a consultant if necessary</a:t>
            </a:r>
            <a:endParaRPr lang="en-US" dirty="0"/>
          </a:p>
        </p:txBody>
      </p:sp>
      <p:pic>
        <p:nvPicPr>
          <p:cNvPr id="7" name="Picture 6">
            <a:extLst>
              <a:ext uri="{FF2B5EF4-FFF2-40B4-BE49-F238E27FC236}">
                <a16:creationId xmlns:a16="http://schemas.microsoft.com/office/drawing/2014/main" id="{FA228ACF-B240-F557-4A14-C82B478E17E4}"/>
              </a:ext>
            </a:extLst>
          </p:cNvPr>
          <p:cNvPicPr>
            <a:picLocks noChangeAspect="1"/>
          </p:cNvPicPr>
          <p:nvPr/>
        </p:nvPicPr>
        <p:blipFill>
          <a:blip r:embed="rId3"/>
          <a:stretch>
            <a:fillRect/>
          </a:stretch>
        </p:blipFill>
        <p:spPr>
          <a:xfrm>
            <a:off x="1201270" y="2257111"/>
            <a:ext cx="9547412" cy="4600889"/>
          </a:xfrm>
          <a:prstGeom prst="rect">
            <a:avLst/>
          </a:prstGeom>
        </p:spPr>
      </p:pic>
    </p:spTree>
    <p:extLst>
      <p:ext uri="{BB962C8B-B14F-4D97-AF65-F5344CB8AC3E}">
        <p14:creationId xmlns:p14="http://schemas.microsoft.com/office/powerpoint/2010/main" val="234035015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What is a bridge?</a:t>
            </a:r>
          </a:p>
        </p:txBody>
      </p:sp>
      <p:sp>
        <p:nvSpPr>
          <p:cNvPr id="3" name="Content Placeholder 2"/>
          <p:cNvSpPr>
            <a:spLocks noGrp="1"/>
          </p:cNvSpPr>
          <p:nvPr>
            <p:ph idx="1"/>
          </p:nvPr>
        </p:nvSpPr>
        <p:spPr>
          <a:xfrm>
            <a:off x="594360" y="1197428"/>
            <a:ext cx="10972800" cy="4626324"/>
          </a:xfrm>
        </p:spPr>
        <p:txBody>
          <a:bodyPr/>
          <a:lstStyle/>
          <a:p>
            <a:r>
              <a:rPr lang="en-US" sz="3600" dirty="0"/>
              <a:t>The definition of a bridge is found in the Code of Federal Regulations (CFR)</a:t>
            </a:r>
          </a:p>
          <a:p>
            <a:pPr lvl="1"/>
            <a:r>
              <a:rPr lang="en-US" sz="3200" dirty="0">
                <a:solidFill>
                  <a:srgbClr val="D8B846"/>
                </a:solidFill>
              </a:rPr>
              <a:t>CFR 650.305</a:t>
            </a:r>
          </a:p>
        </p:txBody>
      </p:sp>
      <p:sp>
        <p:nvSpPr>
          <p:cNvPr id="5" name="TextBox 4">
            <a:extLst>
              <a:ext uri="{FF2B5EF4-FFF2-40B4-BE49-F238E27FC236}">
                <a16:creationId xmlns:a16="http://schemas.microsoft.com/office/drawing/2014/main" id="{0A1C9524-56C9-5A64-BAFE-F5EB72B76284}"/>
              </a:ext>
            </a:extLst>
          </p:cNvPr>
          <p:cNvSpPr txBox="1"/>
          <p:nvPr/>
        </p:nvSpPr>
        <p:spPr>
          <a:xfrm>
            <a:off x="3516086" y="2939659"/>
            <a:ext cx="6281056" cy="258532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A structure including supports erected over a depression or an obstruction, such as water, highway, or railway, and having a track or passageway for carrying traffic or other moving loads, and having an opening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measured along the center of the roadway of more than 20 feet</a:t>
            </a: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between under copings of abutments or spring lines of arches, or extreme ends of openings for multiple boxes; it includes multiple pipes, where the clear distance between openings is less than half of the smaller contiguous opening.</a:t>
            </a:r>
          </a:p>
        </p:txBody>
      </p:sp>
    </p:spTree>
    <p:extLst>
      <p:ext uri="{BB962C8B-B14F-4D97-AF65-F5344CB8AC3E}">
        <p14:creationId xmlns:p14="http://schemas.microsoft.com/office/powerpoint/2010/main" val="351218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848BE-8A4F-7558-03C9-B6C4975CA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DCB48-B075-17F7-50F4-654D315F46D7}"/>
              </a:ext>
            </a:extLst>
          </p:cNvPr>
          <p:cNvSpPr>
            <a:spLocks noGrp="1"/>
          </p:cNvSpPr>
          <p:nvPr>
            <p:ph type="title"/>
          </p:nvPr>
        </p:nvSpPr>
        <p:spPr>
          <a:xfrm>
            <a:off x="109912" y="262434"/>
            <a:ext cx="11972176" cy="736770"/>
          </a:xfrm>
        </p:spPr>
        <p:txBody>
          <a:bodyPr lIns="91440" tIns="45720" rIns="91440" bIns="45720" anchor="ctr" anchorCtr="0"/>
          <a:lstStyle/>
          <a:p>
            <a:r>
              <a:rPr lang="en-US" sz="480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52D1479A-1168-DDFA-F007-6C1BD2A6903C}"/>
              </a:ext>
            </a:extLst>
          </p:cNvPr>
          <p:cNvSpPr>
            <a:spLocks noGrp="1"/>
          </p:cNvSpPr>
          <p:nvPr>
            <p:ph idx="1"/>
          </p:nvPr>
        </p:nvSpPr>
        <p:spPr>
          <a:xfrm>
            <a:off x="109912" y="999204"/>
            <a:ext cx="11972175" cy="4842319"/>
          </a:xfrm>
        </p:spPr>
        <p:txBody>
          <a:bodyPr lIns="91440" tIns="45720" rIns="91440" bIns="45720" anchor="t"/>
          <a:lstStyle/>
          <a:p>
            <a:pPr marL="0" indent="0">
              <a:buNone/>
            </a:pPr>
            <a:r>
              <a:rPr lang="en-US" sz="3200" dirty="0">
                <a:solidFill>
                  <a:srgbClr val="FFD966"/>
                </a:solidFill>
                <a:latin typeface="Arial Narrow"/>
              </a:rPr>
              <a:t>Fill in structure and roadway details</a:t>
            </a:r>
          </a:p>
          <a:p>
            <a:pPr lvl="1"/>
            <a:r>
              <a:rPr lang="en-US" sz="2800" dirty="0">
                <a:solidFill>
                  <a:srgbClr val="FFD966"/>
                </a:solidFill>
                <a:latin typeface="Arial Narrow"/>
              </a:rPr>
              <a:t>This information will be verified prior to award</a:t>
            </a:r>
          </a:p>
          <a:p>
            <a:pPr lvl="1"/>
            <a:r>
              <a:rPr lang="en-US" sz="2800" b="1" u="sng" dirty="0">
                <a:solidFill>
                  <a:srgbClr val="FFD966"/>
                </a:solidFill>
                <a:latin typeface="Arial Narrow"/>
              </a:rPr>
              <a:t>PLEASE NOTE: All roadway functional classifications are eligible to apply for funding through LSSIP</a:t>
            </a:r>
          </a:p>
        </p:txBody>
      </p:sp>
      <p:pic>
        <p:nvPicPr>
          <p:cNvPr id="4" name="Picture 3">
            <a:extLst>
              <a:ext uri="{FF2B5EF4-FFF2-40B4-BE49-F238E27FC236}">
                <a16:creationId xmlns:a16="http://schemas.microsoft.com/office/drawing/2014/main" id="{DC9F254B-CB7D-CB75-AEF6-CAA888B5C9D6}"/>
              </a:ext>
            </a:extLst>
          </p:cNvPr>
          <p:cNvPicPr>
            <a:picLocks noChangeAspect="1"/>
          </p:cNvPicPr>
          <p:nvPr/>
        </p:nvPicPr>
        <p:blipFill>
          <a:blip r:embed="rId3"/>
          <a:stretch>
            <a:fillRect/>
          </a:stretch>
        </p:blipFill>
        <p:spPr>
          <a:xfrm>
            <a:off x="1126360" y="3129131"/>
            <a:ext cx="9939280" cy="3820309"/>
          </a:xfrm>
          <a:prstGeom prst="rect">
            <a:avLst/>
          </a:prstGeom>
        </p:spPr>
      </p:pic>
    </p:spTree>
    <p:extLst>
      <p:ext uri="{BB962C8B-B14F-4D97-AF65-F5344CB8AC3E}">
        <p14:creationId xmlns:p14="http://schemas.microsoft.com/office/powerpoint/2010/main" val="187642150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158B-DBB6-0DD5-8F62-D3A51814D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BE79E-3C82-F202-4071-C118AD519F67}"/>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45DF1A85-B459-B028-FAEE-3F99AB3AC346}"/>
              </a:ext>
            </a:extLst>
          </p:cNvPr>
          <p:cNvSpPr>
            <a:spLocks noGrp="1"/>
          </p:cNvSpPr>
          <p:nvPr>
            <p:ph idx="1"/>
          </p:nvPr>
        </p:nvSpPr>
        <p:spPr>
          <a:xfrm>
            <a:off x="-130118" y="1143757"/>
            <a:ext cx="11972175" cy="4842319"/>
          </a:xfrm>
        </p:spPr>
        <p:txBody>
          <a:bodyPr lIns="91440" tIns="45720" rIns="91440" bIns="45720" anchor="t"/>
          <a:lstStyle/>
          <a:p>
            <a:pPr lvl="1"/>
            <a:r>
              <a:rPr lang="en-US" sz="3600" dirty="0">
                <a:solidFill>
                  <a:srgbClr val="FFD966"/>
                </a:solidFill>
                <a:latin typeface="Arial Narrow"/>
              </a:rPr>
              <a:t>Multiple structures can be added to a single application only if:</a:t>
            </a:r>
          </a:p>
          <a:p>
            <a:pPr lvl="2"/>
            <a:r>
              <a:rPr lang="en-US" sz="3200" dirty="0">
                <a:solidFill>
                  <a:srgbClr val="FFD966"/>
                </a:solidFill>
                <a:latin typeface="Arial Narrow"/>
              </a:rPr>
              <a:t>The structures serve the same drainage function</a:t>
            </a:r>
          </a:p>
          <a:p>
            <a:pPr lvl="2"/>
            <a:r>
              <a:rPr lang="en-US" sz="3200" dirty="0">
                <a:solidFill>
                  <a:srgbClr val="FFD966"/>
                </a:solidFill>
                <a:latin typeface="Arial Narrow"/>
              </a:rPr>
              <a:t>The structures are less than 20 feet apart </a:t>
            </a:r>
            <a:endParaRPr lang="en-US" sz="3200" dirty="0"/>
          </a:p>
        </p:txBody>
      </p:sp>
      <p:pic>
        <p:nvPicPr>
          <p:cNvPr id="5" name="Picture 4">
            <a:extLst>
              <a:ext uri="{FF2B5EF4-FFF2-40B4-BE49-F238E27FC236}">
                <a16:creationId xmlns:a16="http://schemas.microsoft.com/office/drawing/2014/main" id="{91BA2073-869C-F5D8-CD67-9BF070177397}"/>
              </a:ext>
            </a:extLst>
          </p:cNvPr>
          <p:cNvPicPr>
            <a:picLocks noChangeAspect="1"/>
          </p:cNvPicPr>
          <p:nvPr/>
        </p:nvPicPr>
        <p:blipFill>
          <a:blip r:embed="rId3"/>
          <a:stretch>
            <a:fillRect/>
          </a:stretch>
        </p:blipFill>
        <p:spPr>
          <a:xfrm>
            <a:off x="1777404" y="3348317"/>
            <a:ext cx="8637190" cy="3319831"/>
          </a:xfrm>
          <a:prstGeom prst="rect">
            <a:avLst/>
          </a:prstGeom>
        </p:spPr>
      </p:pic>
      <p:sp>
        <p:nvSpPr>
          <p:cNvPr id="6" name="Rectangle 5">
            <a:extLst>
              <a:ext uri="{FF2B5EF4-FFF2-40B4-BE49-F238E27FC236}">
                <a16:creationId xmlns:a16="http://schemas.microsoft.com/office/drawing/2014/main" id="{04098E94-2F08-47D6-8E7C-8CEB8BDEEE9C}"/>
              </a:ext>
            </a:extLst>
          </p:cNvPr>
          <p:cNvSpPr/>
          <p:nvPr/>
        </p:nvSpPr>
        <p:spPr>
          <a:xfrm>
            <a:off x="1580181" y="6130630"/>
            <a:ext cx="1118196" cy="6071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3A91FB-D48A-4859-AEBF-B9A559A2FA0B}"/>
              </a:ext>
            </a:extLst>
          </p:cNvPr>
          <p:cNvSpPr/>
          <p:nvPr/>
        </p:nvSpPr>
        <p:spPr>
          <a:xfrm>
            <a:off x="6824534" y="3348317"/>
            <a:ext cx="3590060" cy="90991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808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D025D-65E8-5897-C900-A0524D189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090CC-6DCC-97C5-903E-6A889B88513E}"/>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65778BCC-A620-8B9E-22EC-6D7F71BE4B0A}"/>
              </a:ext>
            </a:extLst>
          </p:cNvPr>
          <p:cNvSpPr>
            <a:spLocks noGrp="1"/>
          </p:cNvSpPr>
          <p:nvPr>
            <p:ph idx="1"/>
          </p:nvPr>
        </p:nvSpPr>
        <p:spPr>
          <a:xfrm>
            <a:off x="109912" y="1020927"/>
            <a:ext cx="11972175" cy="4842319"/>
          </a:xfrm>
        </p:spPr>
        <p:txBody>
          <a:bodyPr lIns="91440" tIns="45720" rIns="91440" bIns="45720" anchor="t"/>
          <a:lstStyle/>
          <a:p>
            <a:pPr marL="0" indent="0">
              <a:buNone/>
            </a:pPr>
            <a:r>
              <a:rPr lang="en-US" dirty="0">
                <a:solidFill>
                  <a:srgbClr val="FFD966"/>
                </a:solidFill>
                <a:latin typeface="Arial Narrow"/>
              </a:rPr>
              <a:t>Fill in estimated project cost, then select Next </a:t>
            </a:r>
          </a:p>
          <a:p>
            <a:pPr marL="457200" lvl="1" indent="0">
              <a:buNone/>
            </a:pPr>
            <a:endParaRPr lang="en-US" dirty="0"/>
          </a:p>
        </p:txBody>
      </p:sp>
      <p:pic>
        <p:nvPicPr>
          <p:cNvPr id="10" name="Picture 9">
            <a:extLst>
              <a:ext uri="{FF2B5EF4-FFF2-40B4-BE49-F238E27FC236}">
                <a16:creationId xmlns:a16="http://schemas.microsoft.com/office/drawing/2014/main" id="{B25B326F-65B6-1ABD-C5B6-D2B035CE212D}"/>
              </a:ext>
            </a:extLst>
          </p:cNvPr>
          <p:cNvPicPr>
            <a:picLocks noChangeAspect="1"/>
          </p:cNvPicPr>
          <p:nvPr/>
        </p:nvPicPr>
        <p:blipFill>
          <a:blip r:embed="rId3"/>
          <a:stretch>
            <a:fillRect/>
          </a:stretch>
        </p:blipFill>
        <p:spPr>
          <a:xfrm>
            <a:off x="744071" y="1692808"/>
            <a:ext cx="10324239" cy="4902758"/>
          </a:xfrm>
          <a:prstGeom prst="rect">
            <a:avLst/>
          </a:prstGeom>
        </p:spPr>
      </p:pic>
      <p:sp>
        <p:nvSpPr>
          <p:cNvPr id="11" name="Rectangle 10">
            <a:extLst>
              <a:ext uri="{FF2B5EF4-FFF2-40B4-BE49-F238E27FC236}">
                <a16:creationId xmlns:a16="http://schemas.microsoft.com/office/drawing/2014/main" id="{7E413C3C-A5E3-305A-91ED-C802D61FDCD5}"/>
              </a:ext>
            </a:extLst>
          </p:cNvPr>
          <p:cNvSpPr/>
          <p:nvPr/>
        </p:nvSpPr>
        <p:spPr>
          <a:xfrm>
            <a:off x="9950114" y="5988424"/>
            <a:ext cx="1118196" cy="6071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424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B90F1-0E4F-9223-EEE0-901472F04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91BC7-85CE-73E6-9C0F-EA9493F5F67B}"/>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499834DB-D68D-5822-D6A7-CF6D288F72FB}"/>
              </a:ext>
            </a:extLst>
          </p:cNvPr>
          <p:cNvSpPr>
            <a:spLocks noGrp="1"/>
          </p:cNvSpPr>
          <p:nvPr>
            <p:ph idx="1"/>
          </p:nvPr>
        </p:nvSpPr>
        <p:spPr>
          <a:xfrm>
            <a:off x="109912" y="1020927"/>
            <a:ext cx="11972175" cy="4842319"/>
          </a:xfrm>
        </p:spPr>
        <p:txBody>
          <a:bodyPr lIns="91440" tIns="45720" rIns="91440" bIns="45720" anchor="t"/>
          <a:lstStyle/>
          <a:p>
            <a:pPr marL="0" indent="0">
              <a:buNone/>
            </a:pPr>
            <a:r>
              <a:rPr lang="en-US" dirty="0">
                <a:solidFill>
                  <a:srgbClr val="FFD966"/>
                </a:solidFill>
                <a:latin typeface="Arial Narrow"/>
              </a:rPr>
              <a:t>Fill in certification, then select Next </a:t>
            </a:r>
          </a:p>
          <a:p>
            <a:pPr marL="457200" lvl="1" indent="0">
              <a:buNone/>
            </a:pPr>
            <a:endParaRPr lang="en-US" dirty="0"/>
          </a:p>
        </p:txBody>
      </p:sp>
      <p:pic>
        <p:nvPicPr>
          <p:cNvPr id="5" name="Picture 4">
            <a:extLst>
              <a:ext uri="{FF2B5EF4-FFF2-40B4-BE49-F238E27FC236}">
                <a16:creationId xmlns:a16="http://schemas.microsoft.com/office/drawing/2014/main" id="{4634C684-5496-F5E7-3C66-E7C7B40A16ED}"/>
              </a:ext>
            </a:extLst>
          </p:cNvPr>
          <p:cNvPicPr>
            <a:picLocks noChangeAspect="1"/>
          </p:cNvPicPr>
          <p:nvPr/>
        </p:nvPicPr>
        <p:blipFill>
          <a:blip r:embed="rId3"/>
          <a:stretch>
            <a:fillRect/>
          </a:stretch>
        </p:blipFill>
        <p:spPr>
          <a:xfrm>
            <a:off x="232543" y="1833545"/>
            <a:ext cx="11726912" cy="4248743"/>
          </a:xfrm>
          <a:prstGeom prst="rect">
            <a:avLst/>
          </a:prstGeom>
        </p:spPr>
      </p:pic>
      <p:sp>
        <p:nvSpPr>
          <p:cNvPr id="6" name="Rectangle 5">
            <a:extLst>
              <a:ext uri="{FF2B5EF4-FFF2-40B4-BE49-F238E27FC236}">
                <a16:creationId xmlns:a16="http://schemas.microsoft.com/office/drawing/2014/main" id="{3307CA8E-F386-1F3D-D44C-ACF244746156}"/>
              </a:ext>
            </a:extLst>
          </p:cNvPr>
          <p:cNvSpPr/>
          <p:nvPr/>
        </p:nvSpPr>
        <p:spPr>
          <a:xfrm>
            <a:off x="10777969" y="5365625"/>
            <a:ext cx="1118196" cy="6071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24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83E6-369E-0863-ED1B-D2C05F387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DD460-753D-AA17-8410-BA7649D56FCA}"/>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Application Walkthrough</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5CC72750-701B-0BFC-9D96-D2BB72BAA1BD}"/>
              </a:ext>
            </a:extLst>
          </p:cNvPr>
          <p:cNvSpPr>
            <a:spLocks noGrp="1"/>
          </p:cNvSpPr>
          <p:nvPr>
            <p:ph idx="1"/>
          </p:nvPr>
        </p:nvSpPr>
        <p:spPr>
          <a:xfrm>
            <a:off x="109912" y="1020927"/>
            <a:ext cx="11972175" cy="4842319"/>
          </a:xfrm>
        </p:spPr>
        <p:txBody>
          <a:bodyPr lIns="91440" tIns="45720" rIns="91440" bIns="45720" anchor="t"/>
          <a:lstStyle/>
          <a:p>
            <a:pPr marL="0" indent="0">
              <a:buNone/>
            </a:pPr>
            <a:r>
              <a:rPr lang="en-US" dirty="0">
                <a:solidFill>
                  <a:srgbClr val="FFD966"/>
                </a:solidFill>
                <a:latin typeface="Arial Narrow"/>
              </a:rPr>
              <a:t>Review information on application, then select Submit </a:t>
            </a:r>
          </a:p>
          <a:p>
            <a:pPr marL="457200" lvl="1" indent="0">
              <a:buNone/>
            </a:pPr>
            <a:endParaRPr lang="en-US" dirty="0"/>
          </a:p>
        </p:txBody>
      </p:sp>
      <p:pic>
        <p:nvPicPr>
          <p:cNvPr id="7" name="Picture 6">
            <a:extLst>
              <a:ext uri="{FF2B5EF4-FFF2-40B4-BE49-F238E27FC236}">
                <a16:creationId xmlns:a16="http://schemas.microsoft.com/office/drawing/2014/main" id="{415970BB-3A97-BECA-9E30-E2961390C718}"/>
              </a:ext>
            </a:extLst>
          </p:cNvPr>
          <p:cNvPicPr>
            <a:picLocks noChangeAspect="1"/>
          </p:cNvPicPr>
          <p:nvPr/>
        </p:nvPicPr>
        <p:blipFill>
          <a:blip r:embed="rId3"/>
          <a:stretch>
            <a:fillRect/>
          </a:stretch>
        </p:blipFill>
        <p:spPr>
          <a:xfrm>
            <a:off x="848361" y="1639602"/>
            <a:ext cx="10488706" cy="4572322"/>
          </a:xfrm>
          <a:prstGeom prst="rect">
            <a:avLst/>
          </a:prstGeom>
        </p:spPr>
      </p:pic>
      <p:sp>
        <p:nvSpPr>
          <p:cNvPr id="8" name="Rectangle 7">
            <a:extLst>
              <a:ext uri="{FF2B5EF4-FFF2-40B4-BE49-F238E27FC236}">
                <a16:creationId xmlns:a16="http://schemas.microsoft.com/office/drawing/2014/main" id="{F8EF6503-CD6C-4E39-4E0B-FAA0BFC383CC}"/>
              </a:ext>
            </a:extLst>
          </p:cNvPr>
          <p:cNvSpPr/>
          <p:nvPr/>
        </p:nvSpPr>
        <p:spPr>
          <a:xfrm>
            <a:off x="773357" y="3925763"/>
            <a:ext cx="1118196" cy="6071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252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51F1A-08B1-36B1-012B-4C6A99CD3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C1B7-BE67-8E72-A1D3-F587DA1C3B2B}"/>
              </a:ext>
            </a:extLst>
          </p:cNvPr>
          <p:cNvSpPr>
            <a:spLocks noGrp="1"/>
          </p:cNvSpPr>
          <p:nvPr>
            <p:ph type="title"/>
          </p:nvPr>
        </p:nvSpPr>
        <p:spPr>
          <a:xfrm>
            <a:off x="109912" y="262434"/>
            <a:ext cx="11972176" cy="736770"/>
          </a:xfrm>
        </p:spPr>
        <p:txBody>
          <a:bodyPr lIns="91440" tIns="45720" rIns="91440" bIns="45720" anchor="ctr" anchorCtr="0"/>
          <a:lstStyle/>
          <a:p>
            <a:r>
              <a:rPr lang="en-US" sz="4800" dirty="0">
                <a:solidFill>
                  <a:schemeClr val="bg1"/>
                </a:solidFill>
                <a:latin typeface="Arial Narrow"/>
              </a:rPr>
              <a:t>Post-Application Period</a:t>
            </a:r>
            <a:endParaRPr lang="en-US" sz="4400" dirty="0">
              <a:solidFill>
                <a:schemeClr val="bg1"/>
              </a:solidFill>
              <a:latin typeface="Arial Narrow"/>
            </a:endParaRPr>
          </a:p>
        </p:txBody>
      </p:sp>
      <p:sp>
        <p:nvSpPr>
          <p:cNvPr id="3" name="Content Placeholder 2">
            <a:extLst>
              <a:ext uri="{FF2B5EF4-FFF2-40B4-BE49-F238E27FC236}">
                <a16:creationId xmlns:a16="http://schemas.microsoft.com/office/drawing/2014/main" id="{6BFC19CD-2E65-46CD-BF4C-6FDE882491E6}"/>
              </a:ext>
            </a:extLst>
          </p:cNvPr>
          <p:cNvSpPr>
            <a:spLocks noGrp="1"/>
          </p:cNvSpPr>
          <p:nvPr>
            <p:ph idx="1"/>
          </p:nvPr>
        </p:nvSpPr>
        <p:spPr>
          <a:xfrm>
            <a:off x="164868" y="1095649"/>
            <a:ext cx="11862263" cy="4880494"/>
          </a:xfrm>
        </p:spPr>
        <p:txBody>
          <a:bodyPr lIns="91440" tIns="45720" rIns="91440" bIns="45720" anchor="t"/>
          <a:lstStyle/>
          <a:p>
            <a:pPr marL="0" indent="0" algn="ctr">
              <a:buNone/>
            </a:pPr>
            <a:r>
              <a:rPr lang="en-US" sz="4000" b="1" u="sng" dirty="0">
                <a:solidFill>
                  <a:srgbClr val="FFD966"/>
                </a:solidFill>
                <a:latin typeface="Arial Narrow"/>
              </a:rPr>
              <a:t>LSSIP Application Deadline: 5:00 pm on May 1, 2026</a:t>
            </a:r>
          </a:p>
          <a:p>
            <a:pPr marL="0" indent="0">
              <a:buNone/>
            </a:pPr>
            <a:endParaRPr lang="en-US" sz="1800" dirty="0">
              <a:solidFill>
                <a:srgbClr val="FFD966"/>
              </a:solidFill>
              <a:latin typeface="Arial Narrow"/>
            </a:endParaRPr>
          </a:p>
          <a:p>
            <a:r>
              <a:rPr lang="en-US" sz="3200" dirty="0">
                <a:solidFill>
                  <a:srgbClr val="FFD966"/>
                </a:solidFill>
                <a:latin typeface="Arial Narrow"/>
              </a:rPr>
              <a:t>Application review and selection: </a:t>
            </a:r>
          </a:p>
          <a:p>
            <a:pPr lvl="1"/>
            <a:r>
              <a:rPr lang="en-US" sz="3200" dirty="0">
                <a:solidFill>
                  <a:schemeClr val="bg1"/>
                </a:solidFill>
                <a:latin typeface="Arial Narrow"/>
              </a:rPr>
              <a:t>May-June 2026</a:t>
            </a:r>
          </a:p>
          <a:p>
            <a:endParaRPr lang="en-US" sz="1600" dirty="0">
              <a:solidFill>
                <a:srgbClr val="FFD966"/>
              </a:solidFill>
              <a:latin typeface="Arial Narrow"/>
            </a:endParaRPr>
          </a:p>
          <a:p>
            <a:r>
              <a:rPr lang="en-US" sz="3200" dirty="0">
                <a:solidFill>
                  <a:srgbClr val="FFD966"/>
                </a:solidFill>
                <a:latin typeface="Arial Narrow"/>
              </a:rPr>
              <a:t>Anticipated LSSIP award announcements: </a:t>
            </a:r>
          </a:p>
          <a:p>
            <a:pPr lvl="1"/>
            <a:r>
              <a:rPr lang="en-US" sz="3200" dirty="0">
                <a:solidFill>
                  <a:schemeClr val="bg1"/>
                </a:solidFill>
                <a:latin typeface="Arial Narrow"/>
              </a:rPr>
              <a:t>July 2026</a:t>
            </a:r>
          </a:p>
          <a:p>
            <a:endParaRPr lang="en-US" sz="1600" dirty="0">
              <a:solidFill>
                <a:srgbClr val="FFD966"/>
              </a:solidFill>
              <a:latin typeface="Arial Narrow"/>
            </a:endParaRPr>
          </a:p>
          <a:p>
            <a:r>
              <a:rPr lang="en-US" sz="3200" dirty="0">
                <a:solidFill>
                  <a:srgbClr val="FFD966"/>
                </a:solidFill>
                <a:latin typeface="Arial Narrow"/>
              </a:rPr>
              <a:t>The department will reach out to sponsors selected for award for additional information about the proposed work on the structure and the cost estimate prior to issuing a State Municipal Agreement (SMA)</a:t>
            </a:r>
          </a:p>
          <a:p>
            <a:endParaRPr lang="en-US" dirty="0">
              <a:solidFill>
                <a:srgbClr val="FFD966"/>
              </a:solidFill>
              <a:latin typeface="Arial Narrow"/>
            </a:endParaRPr>
          </a:p>
          <a:p>
            <a:endParaRPr lang="en-US" dirty="0">
              <a:solidFill>
                <a:srgbClr val="FFD966"/>
              </a:solidFill>
              <a:latin typeface="Arial Narrow"/>
            </a:endParaRPr>
          </a:p>
        </p:txBody>
      </p:sp>
    </p:spTree>
    <p:extLst>
      <p:ext uri="{BB962C8B-B14F-4D97-AF65-F5344CB8AC3E}">
        <p14:creationId xmlns:p14="http://schemas.microsoft.com/office/powerpoint/2010/main" val="9751327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9865-6390-A3F5-D9A0-85F3955726D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C3610455-DA0F-C3D5-D8D3-0CC1882E4598}"/>
              </a:ext>
            </a:extLst>
          </p:cNvPr>
          <p:cNvSpPr/>
          <p:nvPr/>
        </p:nvSpPr>
        <p:spPr>
          <a:xfrm>
            <a:off x="7186890" y="480766"/>
            <a:ext cx="5005110" cy="14758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A28BA0D-64A6-0BA4-00E7-5AEAEAA079D5}"/>
              </a:ext>
            </a:extLst>
          </p:cNvPr>
          <p:cNvSpPr/>
          <p:nvPr/>
        </p:nvSpPr>
        <p:spPr>
          <a:xfrm>
            <a:off x="1" y="480766"/>
            <a:ext cx="4939642" cy="14758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6F615C85-2410-DAC7-C02C-38A2BCB81173}"/>
              </a:ext>
            </a:extLst>
          </p:cNvPr>
          <p:cNvSpPr>
            <a:spLocks noGrp="1"/>
          </p:cNvSpPr>
          <p:nvPr>
            <p:ph type="body" sz="quarter" idx="10"/>
          </p:nvPr>
        </p:nvSpPr>
        <p:spPr>
          <a:xfrm>
            <a:off x="254446" y="3253301"/>
            <a:ext cx="11802852" cy="1578902"/>
          </a:xfrm>
        </p:spPr>
        <p:txBody>
          <a:bodyPr/>
          <a:lstStyle/>
          <a:p>
            <a:r>
              <a:rPr lang="en-US" sz="9600" dirty="0"/>
              <a:t>Questions?</a:t>
            </a:r>
            <a:br>
              <a:rPr lang="en-US" dirty="0"/>
            </a:br>
            <a:endParaRPr lang="en-US" dirty="0"/>
          </a:p>
        </p:txBody>
      </p:sp>
      <p:pic>
        <p:nvPicPr>
          <p:cNvPr id="8" name="Picture 7" descr="A picture containing text, sign, clipart&#10;&#10;Description automatically generated">
            <a:extLst>
              <a:ext uri="{FF2B5EF4-FFF2-40B4-BE49-F238E27FC236}">
                <a16:creationId xmlns:a16="http://schemas.microsoft.com/office/drawing/2014/main" id="{1071C4B5-22DA-FBD4-6303-B609FD337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2" y="880898"/>
            <a:ext cx="1875231" cy="925114"/>
          </a:xfrm>
          <a:prstGeom prst="rect">
            <a:avLst/>
          </a:prstGeom>
        </p:spPr>
      </p:pic>
      <p:pic>
        <p:nvPicPr>
          <p:cNvPr id="10" name="Picture 9" descr="A picture containing text, sign, outdoor&#10;&#10;Description automatically generated">
            <a:extLst>
              <a:ext uri="{FF2B5EF4-FFF2-40B4-BE49-F238E27FC236}">
                <a16:creationId xmlns:a16="http://schemas.microsoft.com/office/drawing/2014/main" id="{249ACEDE-27F3-E892-3B84-B6D462ABC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472" y="693625"/>
            <a:ext cx="1150601" cy="1138489"/>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9CDD9F83-8FFA-6C1F-4F37-BE3A17B22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8364" y="790900"/>
            <a:ext cx="1855219" cy="855562"/>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F4041D0A-B6BC-FC2B-B5FF-BEC3B3EE8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4914" y="814836"/>
            <a:ext cx="2211224" cy="772695"/>
          </a:xfrm>
          <a:prstGeom prst="rect">
            <a:avLst/>
          </a:prstGeom>
        </p:spPr>
      </p:pic>
      <p:sp>
        <p:nvSpPr>
          <p:cNvPr id="22" name="Text Placeholder 5">
            <a:extLst>
              <a:ext uri="{FF2B5EF4-FFF2-40B4-BE49-F238E27FC236}">
                <a16:creationId xmlns:a16="http://schemas.microsoft.com/office/drawing/2014/main" id="{A303F7EA-9E99-2A9C-2728-586A1A371A9F}"/>
              </a:ext>
            </a:extLst>
          </p:cNvPr>
          <p:cNvSpPr txBox="1">
            <a:spLocks/>
          </p:cNvSpPr>
          <p:nvPr/>
        </p:nvSpPr>
        <p:spPr>
          <a:xfrm>
            <a:off x="358391" y="4969896"/>
            <a:ext cx="10972800" cy="48736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500" b="1" kern="1200" dirty="0">
                <a:solidFill>
                  <a:srgbClr val="FFD966"/>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FFD966"/>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84977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69" y="51308"/>
            <a:ext cx="10972800" cy="1325563"/>
          </a:xfrm>
        </p:spPr>
        <p:txBody>
          <a:bodyPr lIns="91440" tIns="45720" rIns="91440" bIns="45720" anchor="ctr" anchorCtr="0"/>
          <a:lstStyle/>
          <a:p>
            <a:pPr>
              <a:lnSpc>
                <a:spcPts val="4800"/>
              </a:lnSpc>
            </a:pPr>
            <a:r>
              <a:rPr lang="en-US" sz="4400" dirty="0">
                <a:latin typeface="Arial Narrow"/>
              </a:rPr>
              <a:t>WisDOT Estimate Contacts</a:t>
            </a:r>
          </a:p>
        </p:txBody>
      </p:sp>
      <p:sp>
        <p:nvSpPr>
          <p:cNvPr id="3" name="Content Placeholder 2"/>
          <p:cNvSpPr>
            <a:spLocks noGrp="1"/>
          </p:cNvSpPr>
          <p:nvPr>
            <p:ph idx="1"/>
          </p:nvPr>
        </p:nvSpPr>
        <p:spPr>
          <a:xfrm>
            <a:off x="612143" y="1166145"/>
            <a:ext cx="5440606" cy="4865002"/>
          </a:xfrm>
        </p:spPr>
        <p:txBody>
          <a:bodyPr lIns="91440" tIns="45720" rIns="91440" bIns="45720" anchor="t"/>
          <a:lstStyle/>
          <a:p>
            <a:pPr marL="0" lvl="0" indent="0">
              <a:lnSpc>
                <a:spcPct val="100000"/>
              </a:lnSpc>
              <a:buNone/>
              <a:defRPr/>
            </a:pPr>
            <a:r>
              <a:rPr lang="en-US" b="1" dirty="0">
                <a:solidFill>
                  <a:srgbClr val="FFD966"/>
                </a:solidFill>
                <a:latin typeface="Arial Narrow"/>
                <a:ea typeface="Calibri"/>
                <a:cs typeface="Calibri"/>
              </a:rPr>
              <a:t>Isabella Schultze</a:t>
            </a:r>
            <a:endParaRPr lang="en-US" dirty="0">
              <a:solidFill>
                <a:prstClr val="white"/>
              </a:solidFill>
            </a:endParaRPr>
          </a:p>
          <a:p>
            <a:pPr marL="0" lvl="0" indent="0">
              <a:lnSpc>
                <a:spcPct val="100000"/>
              </a:lnSpc>
              <a:buNone/>
              <a:defRPr/>
            </a:pPr>
            <a:r>
              <a:rPr lang="en-US" dirty="0">
                <a:solidFill>
                  <a:srgbClr val="FFD966"/>
                </a:solidFill>
                <a:latin typeface="Arial Narrow"/>
                <a:ea typeface="Calibri"/>
                <a:cs typeface="Calibri"/>
              </a:rPr>
              <a:t>LSSIP Manager </a:t>
            </a:r>
            <a:endParaRPr lang="en-US" dirty="0">
              <a:solidFill>
                <a:prstClr val="white"/>
              </a:solidFill>
            </a:endParaRPr>
          </a:p>
          <a:p>
            <a:pPr marL="0" lvl="0" indent="0">
              <a:lnSpc>
                <a:spcPct val="100000"/>
              </a:lnSpc>
              <a:buNone/>
              <a:defRPr/>
            </a:pPr>
            <a:r>
              <a:rPr lang="en-US" dirty="0">
                <a:solidFill>
                  <a:srgbClr val="FFD966"/>
                </a:solidFill>
                <a:latin typeface="Arial Narrow"/>
              </a:rPr>
              <a:t>(608) 267-6843</a:t>
            </a:r>
            <a:br>
              <a:rPr lang="en-US" dirty="0">
                <a:solidFill>
                  <a:srgbClr val="FFD966"/>
                </a:solidFill>
                <a:latin typeface="Arial Narrow"/>
                <a:cs typeface="Helvetica"/>
              </a:rPr>
            </a:br>
            <a:r>
              <a:rPr lang="en-US" dirty="0">
                <a:solidFill>
                  <a:srgbClr val="FFD966"/>
                </a:solidFill>
                <a:latin typeface="Arial Narrow"/>
                <a:cs typeface="Helvetica"/>
                <a:hlinkClick r:id="rId3"/>
              </a:rPr>
              <a:t>isabella.schultze@dot.wi.gov</a:t>
            </a:r>
            <a:r>
              <a:rPr lang="en-US" dirty="0">
                <a:solidFill>
                  <a:srgbClr val="FFD966"/>
                </a:solidFill>
                <a:latin typeface="Arial Narrow"/>
                <a:cs typeface="Helvetica"/>
              </a:rPr>
              <a:t> </a:t>
            </a:r>
          </a:p>
          <a:p>
            <a:pPr marL="0" lvl="0" indent="0">
              <a:lnSpc>
                <a:spcPct val="100000"/>
              </a:lnSpc>
              <a:buNone/>
              <a:defRPr/>
            </a:pPr>
            <a:endParaRPr lang="en-US" b="0" i="0" dirty="0">
              <a:solidFill>
                <a:srgbClr val="FFD966"/>
              </a:solidFill>
              <a:effectLst/>
            </a:endParaRPr>
          </a:p>
          <a:p>
            <a:pPr marL="0" indent="0" algn="l">
              <a:spcBef>
                <a:spcPts val="0"/>
              </a:spcBef>
              <a:buNone/>
            </a:pPr>
            <a:r>
              <a:rPr lang="en-US" b="1" i="0" dirty="0">
                <a:solidFill>
                  <a:srgbClr val="FFD966"/>
                </a:solidFill>
                <a:effectLst/>
                <a:latin typeface="Arial Narrow"/>
              </a:rPr>
              <a:t>Merrill Mechler-Hickson​</a:t>
            </a:r>
          </a:p>
          <a:p>
            <a:pPr marL="0" indent="0" algn="l">
              <a:spcBef>
                <a:spcPts val="0"/>
              </a:spcBef>
              <a:buNone/>
            </a:pPr>
            <a:r>
              <a:rPr lang="en-US" b="0" i="0" dirty="0">
                <a:solidFill>
                  <a:srgbClr val="FFD966"/>
                </a:solidFill>
                <a:effectLst/>
                <a:latin typeface="Arial Narrow"/>
              </a:rPr>
              <a:t>Program and Policy Chief</a:t>
            </a:r>
            <a:br>
              <a:rPr lang="en-US" b="0" i="0" dirty="0">
                <a:effectLst/>
              </a:rPr>
            </a:br>
            <a:r>
              <a:rPr lang="en-US" b="0" i="0" dirty="0">
                <a:solidFill>
                  <a:srgbClr val="FFD966"/>
                </a:solidFill>
                <a:effectLst/>
                <a:latin typeface="Arial Narrow"/>
              </a:rPr>
              <a:t>(608) 261-8977</a:t>
            </a:r>
            <a:br>
              <a:rPr lang="en-US" b="0" i="0" dirty="0">
                <a:effectLst/>
              </a:rPr>
            </a:br>
            <a:r>
              <a:rPr lang="en-US" b="0" i="0" u="none" strike="noStrike" dirty="0">
                <a:solidFill>
                  <a:srgbClr val="FFD966"/>
                </a:solidFill>
                <a:effectLst/>
                <a:latin typeface="Arial Narrow"/>
                <a:hlinkClick r:id="rId4"/>
              </a:rPr>
              <a:t>merrill.mechlerhickson@dot.wi.gov</a:t>
            </a:r>
            <a:endParaRPr lang="en-US" dirty="0">
              <a:solidFill>
                <a:srgbClr val="FFD966"/>
              </a:solidFill>
              <a:latin typeface="Arial Narrow"/>
            </a:endParaRPr>
          </a:p>
          <a:p>
            <a:endParaRPr lang="en-US" sz="2800" b="1" dirty="0">
              <a:solidFill>
                <a:srgbClr val="FFD966"/>
              </a:solidFill>
            </a:endParaRPr>
          </a:p>
        </p:txBody>
      </p:sp>
      <p:pic>
        <p:nvPicPr>
          <p:cNvPr id="5" name="Graphic 4" descr="Receiver outline">
            <a:extLst>
              <a:ext uri="{FF2B5EF4-FFF2-40B4-BE49-F238E27FC236}">
                <a16:creationId xmlns:a16="http://schemas.microsoft.com/office/drawing/2014/main" id="{3335485D-52C1-A1AB-FD76-6076D240C2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880" y="2284941"/>
            <a:ext cx="342089" cy="342089"/>
          </a:xfrm>
          <a:prstGeom prst="rect">
            <a:avLst/>
          </a:prstGeom>
        </p:spPr>
      </p:pic>
      <p:pic>
        <p:nvPicPr>
          <p:cNvPr id="8" name="Graphic 7" descr="Envelope outline">
            <a:extLst>
              <a:ext uri="{FF2B5EF4-FFF2-40B4-BE49-F238E27FC236}">
                <a16:creationId xmlns:a16="http://schemas.microsoft.com/office/drawing/2014/main" id="{9DF70C61-7EE1-E43E-7017-13A84A7BF5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598" y="2816371"/>
            <a:ext cx="355060" cy="355060"/>
          </a:xfrm>
          <a:prstGeom prst="rect">
            <a:avLst/>
          </a:prstGeom>
        </p:spPr>
      </p:pic>
      <p:pic>
        <p:nvPicPr>
          <p:cNvPr id="9" name="Graphic 8" descr="Receiver outline">
            <a:extLst>
              <a:ext uri="{FF2B5EF4-FFF2-40B4-BE49-F238E27FC236}">
                <a16:creationId xmlns:a16="http://schemas.microsoft.com/office/drawing/2014/main" id="{3BB64021-5AA7-7CA6-8D21-7B3CAFE412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39253" y="2284941"/>
            <a:ext cx="342089" cy="342089"/>
          </a:xfrm>
          <a:prstGeom prst="rect">
            <a:avLst/>
          </a:prstGeom>
        </p:spPr>
      </p:pic>
      <p:pic>
        <p:nvPicPr>
          <p:cNvPr id="10" name="Graphic 9" descr="Envelope outline">
            <a:extLst>
              <a:ext uri="{FF2B5EF4-FFF2-40B4-BE49-F238E27FC236}">
                <a16:creationId xmlns:a16="http://schemas.microsoft.com/office/drawing/2014/main" id="{68BD5358-6675-99CB-72A1-8D1467C659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3854" y="2816371"/>
            <a:ext cx="355060" cy="355060"/>
          </a:xfrm>
          <a:prstGeom prst="rect">
            <a:avLst/>
          </a:prstGeom>
        </p:spPr>
      </p:pic>
      <p:pic>
        <p:nvPicPr>
          <p:cNvPr id="11" name="Graphic 10" descr="Receiver outline">
            <a:extLst>
              <a:ext uri="{FF2B5EF4-FFF2-40B4-BE49-F238E27FC236}">
                <a16:creationId xmlns:a16="http://schemas.microsoft.com/office/drawing/2014/main" id="{6460D52E-55E9-BD9C-1212-1FD61139B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880" y="4580854"/>
            <a:ext cx="342089" cy="342089"/>
          </a:xfrm>
          <a:prstGeom prst="rect">
            <a:avLst/>
          </a:prstGeom>
        </p:spPr>
      </p:pic>
      <p:pic>
        <p:nvPicPr>
          <p:cNvPr id="12" name="Graphic 11" descr="Envelope outline">
            <a:extLst>
              <a:ext uri="{FF2B5EF4-FFF2-40B4-BE49-F238E27FC236}">
                <a16:creationId xmlns:a16="http://schemas.microsoft.com/office/drawing/2014/main" id="{962162C4-8158-D6A7-5843-C8AD1B0DC5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880" y="5065593"/>
            <a:ext cx="355060" cy="355060"/>
          </a:xfrm>
          <a:prstGeom prst="rect">
            <a:avLst/>
          </a:prstGeom>
        </p:spPr>
      </p:pic>
      <p:pic>
        <p:nvPicPr>
          <p:cNvPr id="13" name="Graphic 12" descr="Receiver outline">
            <a:extLst>
              <a:ext uri="{FF2B5EF4-FFF2-40B4-BE49-F238E27FC236}">
                <a16:creationId xmlns:a16="http://schemas.microsoft.com/office/drawing/2014/main" id="{8680EB8E-5171-6156-1A3C-86A7F6474C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6378" y="4751898"/>
            <a:ext cx="342089" cy="342089"/>
          </a:xfrm>
          <a:prstGeom prst="rect">
            <a:avLst/>
          </a:prstGeom>
        </p:spPr>
      </p:pic>
      <p:pic>
        <p:nvPicPr>
          <p:cNvPr id="14" name="Graphic 13" descr="Envelope outline">
            <a:extLst>
              <a:ext uri="{FF2B5EF4-FFF2-40B4-BE49-F238E27FC236}">
                <a16:creationId xmlns:a16="http://schemas.microsoft.com/office/drawing/2014/main" id="{5B02A7BE-74F3-98C3-A6BE-DC973EE723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9253" y="5243123"/>
            <a:ext cx="355060" cy="355060"/>
          </a:xfrm>
          <a:prstGeom prst="rect">
            <a:avLst/>
          </a:prstGeom>
        </p:spPr>
      </p:pic>
      <p:sp>
        <p:nvSpPr>
          <p:cNvPr id="7" name="Content Placeholder 2">
            <a:extLst>
              <a:ext uri="{FF2B5EF4-FFF2-40B4-BE49-F238E27FC236}">
                <a16:creationId xmlns:a16="http://schemas.microsoft.com/office/drawing/2014/main" id="{F6CD648C-8E04-19B3-FCC7-AE3B8D25CAFF}"/>
              </a:ext>
            </a:extLst>
          </p:cNvPr>
          <p:cNvSpPr txBox="1">
            <a:spLocks/>
          </p:cNvSpPr>
          <p:nvPr/>
        </p:nvSpPr>
        <p:spPr>
          <a:xfrm>
            <a:off x="6515514" y="1166145"/>
            <a:ext cx="5440606" cy="4865002"/>
          </a:xfrm>
          <a:prstGeom prst="rect">
            <a:avLst/>
          </a:prstGeom>
        </p:spPr>
        <p:txBody>
          <a:bodyPr lIns="91440" tIns="45720" rIns="91440" bIns="45720" anchor="t"/>
          <a:lstStyle>
            <a:lvl1pPr marL="228600" indent="-228600" algn="l" defTabSz="914400" rtl="0" eaLnBrk="1" latinLnBrk="0" hangingPunct="1">
              <a:lnSpc>
                <a:spcPct val="90000"/>
              </a:lnSpc>
              <a:spcBef>
                <a:spcPts val="0"/>
              </a:spcBef>
              <a:buFont typeface="Arial" panose="020B0604020202020204" pitchFamily="34" charset="0"/>
              <a:buChar char="•"/>
              <a:defRPr sz="3200" kern="1200" baseline="0">
                <a:solidFill>
                  <a:schemeClr val="bg1"/>
                </a:solidFill>
                <a:latin typeface="Arial Narrow" panose="020B0606020202030204" pitchFamily="34" charset="0"/>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
              <a:defRPr sz="2800" kern="1200" baseline="0">
                <a:solidFill>
                  <a:srgbClr val="FFD966"/>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FFD966"/>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en-US" b="1" dirty="0">
                <a:solidFill>
                  <a:srgbClr val="FFD966"/>
                </a:solidFill>
                <a:cs typeface="Helvetica"/>
              </a:rPr>
              <a:t>David Bohnsack</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en-US" dirty="0">
                <a:solidFill>
                  <a:srgbClr val="FFD966"/>
                </a:solidFill>
                <a:cs typeface="Helvetica"/>
              </a:rPr>
              <a:t>Structures Maintenance Chief</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sz="3200" i="0" u="none" strike="noStrike" kern="1200" cap="none" spc="0" normalizeH="0" baseline="0" noProof="0" dirty="0">
                <a:ln>
                  <a:noFill/>
                </a:ln>
                <a:solidFill>
                  <a:srgbClr val="FFD966"/>
                </a:solidFill>
                <a:effectLst/>
                <a:uLnTx/>
                <a:uFillTx/>
                <a:latin typeface="Arial Narrow" panose="020B0606020202030204" pitchFamily="34" charset="0"/>
                <a:ea typeface="+mn-ea"/>
                <a:cs typeface="Helvetica"/>
              </a:rPr>
              <a:t>(608) 785-9781</a:t>
            </a:r>
          </a:p>
          <a:p>
            <a:pPr marL="0" lvl="0" indent="0">
              <a:lnSpc>
                <a:spcPct val="100000"/>
              </a:lnSpc>
              <a:buNone/>
              <a:defRPr/>
            </a:pPr>
            <a:r>
              <a:rPr lang="en-US" dirty="0">
                <a:solidFill>
                  <a:srgbClr val="FFD966"/>
                </a:solidFill>
                <a:cs typeface="Helvetica"/>
                <a:hlinkClick r:id="rId9"/>
              </a:rPr>
              <a:t>david.bohnsack@dot.wi.gov</a:t>
            </a:r>
            <a:endParaRPr lang="en-US" dirty="0">
              <a:solidFill>
                <a:srgbClr val="FFD966"/>
              </a:solidFill>
              <a:cs typeface="Helvetica"/>
            </a:endParaRPr>
          </a:p>
          <a:p>
            <a:pPr marL="0" lvl="0" indent="0">
              <a:lnSpc>
                <a:spcPct val="100000"/>
              </a:lnSpc>
              <a:buNone/>
              <a:defRPr/>
            </a:pPr>
            <a:endParaRPr kumimoji="0" lang="en-US" sz="3200" b="1" i="0" u="none" strike="noStrike" kern="1200" cap="none" spc="0" normalizeH="0" baseline="0" noProof="0" dirty="0">
              <a:ln>
                <a:noFill/>
              </a:ln>
              <a:solidFill>
                <a:srgbClr val="FFD966"/>
              </a:solidFill>
              <a:effectLst/>
              <a:uLnTx/>
              <a:uFillTx/>
              <a:latin typeface="Arial Narrow" panose="020B0606020202030204" pitchFamily="34" charset="0"/>
              <a:ea typeface="+mn-ea"/>
              <a:cs typeface="Helvetica"/>
            </a:endParaRPr>
          </a:p>
          <a:p>
            <a:pPr marL="0" lvl="0" indent="0">
              <a:lnSpc>
                <a:spcPct val="100000"/>
              </a:lnSpc>
              <a:buNone/>
              <a:defRPr/>
            </a:pPr>
            <a:r>
              <a:rPr kumimoji="0" lang="en-US" sz="3200" b="1" i="0" u="none" strike="noStrike" kern="1200" cap="none" spc="0" normalizeH="0" baseline="0" noProof="0" dirty="0">
                <a:ln>
                  <a:noFill/>
                </a:ln>
                <a:solidFill>
                  <a:srgbClr val="FFD966"/>
                </a:solidFill>
                <a:effectLst/>
                <a:uLnTx/>
                <a:uFillTx/>
                <a:latin typeface="Arial Narrow" panose="020B0606020202030204" pitchFamily="34" charset="0"/>
                <a:ea typeface="+mn-ea"/>
                <a:cs typeface="Helvetica"/>
              </a:rPr>
              <a:t>Andrea Bill</a:t>
            </a:r>
          </a:p>
          <a:p>
            <a:pPr marL="0" lvl="0" indent="0">
              <a:lnSpc>
                <a:spcPct val="100000"/>
              </a:lnSpc>
              <a:buNone/>
              <a:defRPr/>
            </a:pPr>
            <a:r>
              <a:rPr kumimoji="0" lang="en-US" sz="3200" i="0" u="none" strike="noStrike" kern="1200" cap="none" spc="0" normalizeH="0" baseline="0" noProof="0" dirty="0">
                <a:ln>
                  <a:noFill/>
                </a:ln>
                <a:solidFill>
                  <a:srgbClr val="FFD966"/>
                </a:solidFill>
                <a:effectLst/>
                <a:uLnTx/>
                <a:uFillTx/>
                <a:latin typeface="Arial Narrow" panose="020B0606020202030204" pitchFamily="34" charset="0"/>
                <a:ea typeface="+mn-ea"/>
                <a:cs typeface="Helvetica"/>
              </a:rPr>
              <a:t>Wisconsin LTAP Director</a:t>
            </a:r>
          </a:p>
          <a:p>
            <a:pPr marL="0" lvl="0" indent="0">
              <a:lnSpc>
                <a:spcPct val="100000"/>
              </a:lnSpc>
              <a:buNone/>
              <a:defRPr/>
            </a:pPr>
            <a:r>
              <a:rPr lang="en-US" dirty="0">
                <a:solidFill>
                  <a:srgbClr val="FFD966"/>
                </a:solidFill>
                <a:cs typeface="Helvetica"/>
              </a:rPr>
              <a:t>(608) 890-3425</a:t>
            </a:r>
          </a:p>
          <a:p>
            <a:pPr marL="0" lvl="0" indent="0">
              <a:lnSpc>
                <a:spcPct val="100000"/>
              </a:lnSpc>
              <a:buNone/>
              <a:defRPr/>
            </a:pPr>
            <a:r>
              <a:rPr kumimoji="0" lang="en-US" sz="3200" i="0" u="none" strike="noStrike" kern="1200" cap="none" spc="0" normalizeH="0" baseline="0" noProof="0" dirty="0">
                <a:ln>
                  <a:noFill/>
                </a:ln>
                <a:solidFill>
                  <a:srgbClr val="FFD966"/>
                </a:solidFill>
                <a:effectLst/>
                <a:uLnTx/>
                <a:uFillTx/>
                <a:latin typeface="Arial Narrow" panose="020B0606020202030204" pitchFamily="34" charset="0"/>
                <a:ea typeface="+mn-ea"/>
                <a:cs typeface="Helvetica"/>
                <a:hlinkClick r:id="rId10"/>
              </a:rPr>
              <a:t>bill@wisc.edu</a:t>
            </a:r>
            <a:r>
              <a:rPr kumimoji="0" lang="en-US" sz="3200" i="0" u="none" strike="noStrike" kern="1200" cap="none" spc="0" normalizeH="0" baseline="0" noProof="0" dirty="0">
                <a:ln>
                  <a:noFill/>
                </a:ln>
                <a:solidFill>
                  <a:srgbClr val="FFD966"/>
                </a:solidFill>
                <a:effectLst/>
                <a:uLnTx/>
                <a:uFillTx/>
                <a:latin typeface="Arial Narrow" panose="020B0606020202030204" pitchFamily="34" charset="0"/>
                <a:ea typeface="+mn-ea"/>
                <a:cs typeface="Helvetica"/>
              </a:rPr>
              <a:t> </a:t>
            </a:r>
          </a:p>
        </p:txBody>
      </p:sp>
    </p:spTree>
    <p:extLst>
      <p:ext uri="{BB962C8B-B14F-4D97-AF65-F5344CB8AC3E}">
        <p14:creationId xmlns:p14="http://schemas.microsoft.com/office/powerpoint/2010/main" val="290632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3" y="2836966"/>
            <a:ext cx="10972800" cy="1325563"/>
          </a:xfrm>
        </p:spPr>
        <p:txBody>
          <a:bodyPr lIns="91440" tIns="45720" rIns="91440" bIns="45720" anchor="ctr" anchorCtr="0"/>
          <a:lstStyle/>
          <a:p>
            <a:pPr>
              <a:lnSpc>
                <a:spcPts val="4800"/>
              </a:lnSpc>
            </a:pPr>
            <a:r>
              <a:rPr lang="en-US" sz="6000" dirty="0">
                <a:latin typeface="Arial Narrow"/>
              </a:rPr>
              <a:t>Thank you!</a:t>
            </a:r>
          </a:p>
        </p:txBody>
      </p:sp>
      <p:pic>
        <p:nvPicPr>
          <p:cNvPr id="4" name="Picture 3">
            <a:extLst>
              <a:ext uri="{FF2B5EF4-FFF2-40B4-BE49-F238E27FC236}">
                <a16:creationId xmlns:a16="http://schemas.microsoft.com/office/drawing/2014/main" id="{77A64038-52A4-D9CC-E9D8-353294B6AA19}"/>
              </a:ext>
            </a:extLst>
          </p:cNvPr>
          <p:cNvPicPr>
            <a:picLocks noChangeAspect="1"/>
          </p:cNvPicPr>
          <p:nvPr/>
        </p:nvPicPr>
        <p:blipFill>
          <a:blip r:embed="rId3"/>
          <a:stretch>
            <a:fillRect/>
          </a:stretch>
        </p:blipFill>
        <p:spPr>
          <a:xfrm>
            <a:off x="4819513" y="633799"/>
            <a:ext cx="2286319" cy="1952898"/>
          </a:xfrm>
          <a:prstGeom prst="rect">
            <a:avLst/>
          </a:prstGeom>
        </p:spPr>
      </p:pic>
    </p:spTree>
    <p:extLst>
      <p:ext uri="{BB962C8B-B14F-4D97-AF65-F5344CB8AC3E}">
        <p14:creationId xmlns:p14="http://schemas.microsoft.com/office/powerpoint/2010/main" val="395755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What is a bridge?</a:t>
            </a:r>
          </a:p>
        </p:txBody>
      </p:sp>
      <p:sp>
        <p:nvSpPr>
          <p:cNvPr id="3" name="Content Placeholder 2"/>
          <p:cNvSpPr>
            <a:spLocks noGrp="1"/>
          </p:cNvSpPr>
          <p:nvPr>
            <p:ph idx="1"/>
          </p:nvPr>
        </p:nvSpPr>
        <p:spPr>
          <a:xfrm>
            <a:off x="594360" y="1197428"/>
            <a:ext cx="10972800" cy="674915"/>
          </a:xfrm>
        </p:spPr>
        <p:txBody>
          <a:bodyPr/>
          <a:lstStyle/>
          <a:p>
            <a:r>
              <a:rPr lang="en-US" sz="3600" dirty="0"/>
              <a:t>Bridges and “not bridges” can look and act very similar</a:t>
            </a:r>
          </a:p>
        </p:txBody>
      </p:sp>
      <p:pic>
        <p:nvPicPr>
          <p:cNvPr id="4" name="Picture 3">
            <a:extLst>
              <a:ext uri="{FF2B5EF4-FFF2-40B4-BE49-F238E27FC236}">
                <a16:creationId xmlns:a16="http://schemas.microsoft.com/office/drawing/2014/main" id="{C84A944C-1365-557A-DA36-3FD1A5C081FD}"/>
              </a:ext>
            </a:extLst>
          </p:cNvPr>
          <p:cNvPicPr>
            <a:picLocks noChangeAspect="1"/>
          </p:cNvPicPr>
          <p:nvPr/>
        </p:nvPicPr>
        <p:blipFill>
          <a:blip r:embed="rId3"/>
          <a:stretch>
            <a:fillRect/>
          </a:stretch>
        </p:blipFill>
        <p:spPr>
          <a:xfrm>
            <a:off x="936677" y="1914472"/>
            <a:ext cx="4767437" cy="3535626"/>
          </a:xfrm>
          <a:prstGeom prst="rect">
            <a:avLst/>
          </a:prstGeom>
        </p:spPr>
      </p:pic>
      <p:pic>
        <p:nvPicPr>
          <p:cNvPr id="5" name="Picture 4">
            <a:extLst>
              <a:ext uri="{FF2B5EF4-FFF2-40B4-BE49-F238E27FC236}">
                <a16:creationId xmlns:a16="http://schemas.microsoft.com/office/drawing/2014/main" id="{6B518BE8-1913-B323-9A0D-FAFF34E0CFF2}"/>
              </a:ext>
            </a:extLst>
          </p:cNvPr>
          <p:cNvPicPr>
            <a:picLocks noChangeAspect="1"/>
          </p:cNvPicPr>
          <p:nvPr/>
        </p:nvPicPr>
        <p:blipFill>
          <a:blip r:embed="rId4"/>
          <a:stretch>
            <a:fillRect/>
          </a:stretch>
        </p:blipFill>
        <p:spPr>
          <a:xfrm>
            <a:off x="6509660" y="1914472"/>
            <a:ext cx="4721868" cy="3535625"/>
          </a:xfrm>
          <a:prstGeom prst="rect">
            <a:avLst/>
          </a:prstGeom>
        </p:spPr>
      </p:pic>
      <p:sp>
        <p:nvSpPr>
          <p:cNvPr id="6" name="TextBox 5">
            <a:extLst>
              <a:ext uri="{FF2B5EF4-FFF2-40B4-BE49-F238E27FC236}">
                <a16:creationId xmlns:a16="http://schemas.microsoft.com/office/drawing/2014/main" id="{73E4FD92-EE7B-8E71-E38F-DDBBB9FE440A}"/>
              </a:ext>
            </a:extLst>
          </p:cNvPr>
          <p:cNvSpPr txBox="1"/>
          <p:nvPr/>
        </p:nvSpPr>
        <p:spPr>
          <a:xfrm>
            <a:off x="936677" y="4434434"/>
            <a:ext cx="4767437" cy="1015663"/>
          </a:xfrm>
          <a:prstGeom prst="rect">
            <a:avLst/>
          </a:prstGeom>
          <a:solidFill>
            <a:schemeClr val="tx1">
              <a:lumMod val="50000"/>
              <a:lumOff val="50000"/>
              <a:alpha val="5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C-21-50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USH8 over Rat River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Span = 19’-11”</a:t>
            </a:r>
          </a:p>
        </p:txBody>
      </p:sp>
      <p:sp>
        <p:nvSpPr>
          <p:cNvPr id="7" name="TextBox 6">
            <a:extLst>
              <a:ext uri="{FF2B5EF4-FFF2-40B4-BE49-F238E27FC236}">
                <a16:creationId xmlns:a16="http://schemas.microsoft.com/office/drawing/2014/main" id="{1DC963D8-1572-BD46-8B70-9FA4D1100E84}"/>
              </a:ext>
            </a:extLst>
          </p:cNvPr>
          <p:cNvSpPr txBox="1"/>
          <p:nvPr/>
        </p:nvSpPr>
        <p:spPr>
          <a:xfrm>
            <a:off x="6509660" y="4449078"/>
            <a:ext cx="4721868" cy="1015663"/>
          </a:xfrm>
          <a:prstGeom prst="rect">
            <a:avLst/>
          </a:prstGeom>
          <a:solidFill>
            <a:schemeClr val="tx1">
              <a:lumMod val="50000"/>
              <a:lumOff val="50000"/>
              <a:alpha val="6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B-12-818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STH131 over Branch of Kickapoo River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Span = 24’-0”</a:t>
            </a:r>
          </a:p>
        </p:txBody>
      </p:sp>
      <p:sp>
        <p:nvSpPr>
          <p:cNvPr id="8" name="TextBox 7">
            <a:extLst>
              <a:ext uri="{FF2B5EF4-FFF2-40B4-BE49-F238E27FC236}">
                <a16:creationId xmlns:a16="http://schemas.microsoft.com/office/drawing/2014/main" id="{C4F9E01C-2B6B-9EF9-2133-7BF981798215}"/>
              </a:ext>
            </a:extLst>
          </p:cNvPr>
          <p:cNvSpPr txBox="1"/>
          <p:nvPr/>
        </p:nvSpPr>
        <p:spPr>
          <a:xfrm>
            <a:off x="8121147" y="5474099"/>
            <a:ext cx="14771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BRIDGE</a:t>
            </a:r>
          </a:p>
        </p:txBody>
      </p:sp>
      <p:sp>
        <p:nvSpPr>
          <p:cNvPr id="9" name="TextBox 8">
            <a:extLst>
              <a:ext uri="{FF2B5EF4-FFF2-40B4-BE49-F238E27FC236}">
                <a16:creationId xmlns:a16="http://schemas.microsoft.com/office/drawing/2014/main" id="{3DE73CC4-14D9-7D9F-EA44-27864DC6FD69}"/>
              </a:ext>
            </a:extLst>
          </p:cNvPr>
          <p:cNvSpPr txBox="1"/>
          <p:nvPr/>
        </p:nvSpPr>
        <p:spPr>
          <a:xfrm>
            <a:off x="2004985" y="5464741"/>
            <a:ext cx="26685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NOT A BRIDGE</a:t>
            </a:r>
          </a:p>
        </p:txBody>
      </p:sp>
    </p:spTree>
    <p:extLst>
      <p:ext uri="{BB962C8B-B14F-4D97-AF65-F5344CB8AC3E}">
        <p14:creationId xmlns:p14="http://schemas.microsoft.com/office/powerpoint/2010/main" val="167000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What is a bridge</a:t>
            </a:r>
          </a:p>
        </p:txBody>
      </p:sp>
      <p:sp>
        <p:nvSpPr>
          <p:cNvPr id="3" name="Content Placeholder 2"/>
          <p:cNvSpPr>
            <a:spLocks noGrp="1"/>
          </p:cNvSpPr>
          <p:nvPr>
            <p:ph idx="1"/>
          </p:nvPr>
        </p:nvSpPr>
        <p:spPr>
          <a:xfrm>
            <a:off x="594360" y="1197428"/>
            <a:ext cx="10972800" cy="674915"/>
          </a:xfrm>
        </p:spPr>
        <p:txBody>
          <a:bodyPr/>
          <a:lstStyle/>
          <a:p>
            <a:r>
              <a:rPr lang="en-US" sz="3600" dirty="0"/>
              <a:t>Bridges and “not bridges” can look and act very similar</a:t>
            </a:r>
          </a:p>
        </p:txBody>
      </p:sp>
      <p:sp>
        <p:nvSpPr>
          <p:cNvPr id="8" name="TextBox 7">
            <a:extLst>
              <a:ext uri="{FF2B5EF4-FFF2-40B4-BE49-F238E27FC236}">
                <a16:creationId xmlns:a16="http://schemas.microsoft.com/office/drawing/2014/main" id="{C4F9E01C-2B6B-9EF9-2133-7BF981798215}"/>
              </a:ext>
            </a:extLst>
          </p:cNvPr>
          <p:cNvSpPr txBox="1"/>
          <p:nvPr/>
        </p:nvSpPr>
        <p:spPr>
          <a:xfrm>
            <a:off x="8088955" y="5368259"/>
            <a:ext cx="14771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BRIDGE</a:t>
            </a:r>
          </a:p>
        </p:txBody>
      </p:sp>
      <p:sp>
        <p:nvSpPr>
          <p:cNvPr id="9" name="TextBox 8">
            <a:extLst>
              <a:ext uri="{FF2B5EF4-FFF2-40B4-BE49-F238E27FC236}">
                <a16:creationId xmlns:a16="http://schemas.microsoft.com/office/drawing/2014/main" id="{3DE73CC4-14D9-7D9F-EA44-27864DC6FD69}"/>
              </a:ext>
            </a:extLst>
          </p:cNvPr>
          <p:cNvSpPr txBox="1"/>
          <p:nvPr/>
        </p:nvSpPr>
        <p:spPr>
          <a:xfrm>
            <a:off x="2030102" y="5368259"/>
            <a:ext cx="26685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NOT A BRIDGE</a:t>
            </a:r>
          </a:p>
        </p:txBody>
      </p:sp>
      <p:pic>
        <p:nvPicPr>
          <p:cNvPr id="10" name="Picture 9">
            <a:extLst>
              <a:ext uri="{FF2B5EF4-FFF2-40B4-BE49-F238E27FC236}">
                <a16:creationId xmlns:a16="http://schemas.microsoft.com/office/drawing/2014/main" id="{669632C1-F5FE-76D2-C2AC-91884E0F624F}"/>
              </a:ext>
            </a:extLst>
          </p:cNvPr>
          <p:cNvPicPr>
            <a:picLocks noChangeAspect="1"/>
          </p:cNvPicPr>
          <p:nvPr/>
        </p:nvPicPr>
        <p:blipFill>
          <a:blip r:embed="rId3"/>
          <a:stretch>
            <a:fillRect/>
          </a:stretch>
        </p:blipFill>
        <p:spPr>
          <a:xfrm>
            <a:off x="1099457" y="1978181"/>
            <a:ext cx="4529847" cy="3390079"/>
          </a:xfrm>
          <a:prstGeom prst="rect">
            <a:avLst/>
          </a:prstGeom>
        </p:spPr>
      </p:pic>
      <p:pic>
        <p:nvPicPr>
          <p:cNvPr id="11" name="Picture 10">
            <a:extLst>
              <a:ext uri="{FF2B5EF4-FFF2-40B4-BE49-F238E27FC236}">
                <a16:creationId xmlns:a16="http://schemas.microsoft.com/office/drawing/2014/main" id="{AAD9DEB0-1CD2-9B19-8993-A74EEC77CC43}"/>
              </a:ext>
            </a:extLst>
          </p:cNvPr>
          <p:cNvPicPr>
            <a:picLocks noChangeAspect="1"/>
          </p:cNvPicPr>
          <p:nvPr/>
        </p:nvPicPr>
        <p:blipFill>
          <a:blip r:embed="rId4"/>
          <a:stretch>
            <a:fillRect/>
          </a:stretch>
        </p:blipFill>
        <p:spPr>
          <a:xfrm>
            <a:off x="6557096" y="1978181"/>
            <a:ext cx="4540840" cy="3390078"/>
          </a:xfrm>
          <a:prstGeom prst="rect">
            <a:avLst/>
          </a:prstGeom>
        </p:spPr>
      </p:pic>
      <p:sp>
        <p:nvSpPr>
          <p:cNvPr id="12" name="TextBox 11">
            <a:extLst>
              <a:ext uri="{FF2B5EF4-FFF2-40B4-BE49-F238E27FC236}">
                <a16:creationId xmlns:a16="http://schemas.microsoft.com/office/drawing/2014/main" id="{4EED82E0-5C12-FDB5-D036-F4DD98396F85}"/>
              </a:ext>
            </a:extLst>
          </p:cNvPr>
          <p:cNvSpPr txBox="1"/>
          <p:nvPr/>
        </p:nvSpPr>
        <p:spPr>
          <a:xfrm>
            <a:off x="1099457" y="4352596"/>
            <a:ext cx="4529847" cy="1015663"/>
          </a:xfrm>
          <a:prstGeom prst="rect">
            <a:avLst/>
          </a:prstGeom>
          <a:solidFill>
            <a:schemeClr val="tx1">
              <a:lumMod val="50000"/>
              <a:lumOff val="50000"/>
              <a:alpha val="6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C-1-10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STH13 over Pedestrian Trail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Span = 15’-0”</a:t>
            </a:r>
          </a:p>
        </p:txBody>
      </p:sp>
      <p:sp>
        <p:nvSpPr>
          <p:cNvPr id="13" name="TextBox 12">
            <a:extLst>
              <a:ext uri="{FF2B5EF4-FFF2-40B4-BE49-F238E27FC236}">
                <a16:creationId xmlns:a16="http://schemas.microsoft.com/office/drawing/2014/main" id="{99EE5B61-0504-BE0A-82A9-B2A4DBFD04A0}"/>
              </a:ext>
            </a:extLst>
          </p:cNvPr>
          <p:cNvSpPr txBox="1"/>
          <p:nvPr/>
        </p:nvSpPr>
        <p:spPr>
          <a:xfrm>
            <a:off x="6568089" y="4340064"/>
            <a:ext cx="4529847" cy="1015663"/>
          </a:xfrm>
          <a:prstGeom prst="rect">
            <a:avLst/>
          </a:prstGeom>
          <a:solidFill>
            <a:schemeClr val="tx1">
              <a:lumMod val="50000"/>
              <a:lumOff val="50000"/>
              <a:alpha val="6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B-3-198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STH25 over Branch of Yellow River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Span = 2 x 12’-0” = 24’-0”</a:t>
            </a:r>
          </a:p>
        </p:txBody>
      </p:sp>
    </p:spTree>
    <p:extLst>
      <p:ext uri="{BB962C8B-B14F-4D97-AF65-F5344CB8AC3E}">
        <p14:creationId xmlns:p14="http://schemas.microsoft.com/office/powerpoint/2010/main" val="423582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Why Does this matter?</a:t>
            </a:r>
          </a:p>
        </p:txBody>
      </p:sp>
      <p:sp>
        <p:nvSpPr>
          <p:cNvPr id="6" name="TextBox 5">
            <a:extLst>
              <a:ext uri="{FF2B5EF4-FFF2-40B4-BE49-F238E27FC236}">
                <a16:creationId xmlns:a16="http://schemas.microsoft.com/office/drawing/2014/main" id="{39BE3BED-F31D-21BD-BD6D-3D1233DCAAF8}"/>
              </a:ext>
            </a:extLst>
          </p:cNvPr>
          <p:cNvSpPr txBox="1"/>
          <p:nvPr/>
        </p:nvSpPr>
        <p:spPr>
          <a:xfrm>
            <a:off x="609600" y="1200368"/>
            <a:ext cx="52148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white"/>
                </a:solidFill>
                <a:effectLst/>
                <a:uLnTx/>
                <a:uFillTx/>
                <a:latin typeface="Calibri" panose="020F0502020204030204"/>
                <a:ea typeface="+mn-ea"/>
                <a:cs typeface="+mn-cs"/>
              </a:rPr>
              <a:t>Bridges (structures &gt; 20 ft)</a:t>
            </a:r>
          </a:p>
        </p:txBody>
      </p:sp>
      <p:sp>
        <p:nvSpPr>
          <p:cNvPr id="7" name="TextBox 6">
            <a:extLst>
              <a:ext uri="{FF2B5EF4-FFF2-40B4-BE49-F238E27FC236}">
                <a16:creationId xmlns:a16="http://schemas.microsoft.com/office/drawing/2014/main" id="{0376BE04-D8C2-20E5-DCAB-B0416A0D946C}"/>
              </a:ext>
            </a:extLst>
          </p:cNvPr>
          <p:cNvSpPr txBox="1"/>
          <p:nvPr/>
        </p:nvSpPr>
        <p:spPr>
          <a:xfrm>
            <a:off x="6845191" y="1200368"/>
            <a:ext cx="3674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white"/>
                </a:solidFill>
                <a:effectLst/>
                <a:uLnTx/>
                <a:uFillTx/>
                <a:latin typeface="Calibri" panose="020F0502020204030204"/>
                <a:ea typeface="+mn-ea"/>
                <a:cs typeface="+mn-cs"/>
              </a:rPr>
              <a:t>Structures &lt; 20 ft</a:t>
            </a:r>
          </a:p>
        </p:txBody>
      </p:sp>
      <p:sp>
        <p:nvSpPr>
          <p:cNvPr id="8" name="TextBox 7">
            <a:extLst>
              <a:ext uri="{FF2B5EF4-FFF2-40B4-BE49-F238E27FC236}">
                <a16:creationId xmlns:a16="http://schemas.microsoft.com/office/drawing/2014/main" id="{36A90D59-4BD3-338B-4F1B-DAEF2748576E}"/>
              </a:ext>
            </a:extLst>
          </p:cNvPr>
          <p:cNvSpPr txBox="1"/>
          <p:nvPr/>
        </p:nvSpPr>
        <p:spPr>
          <a:xfrm>
            <a:off x="765841" y="1862263"/>
            <a:ext cx="490241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Required to document inventory information</a:t>
            </a:r>
          </a:p>
        </p:txBody>
      </p:sp>
      <p:sp>
        <p:nvSpPr>
          <p:cNvPr id="9" name="TextBox 8">
            <a:extLst>
              <a:ext uri="{FF2B5EF4-FFF2-40B4-BE49-F238E27FC236}">
                <a16:creationId xmlns:a16="http://schemas.microsoft.com/office/drawing/2014/main" id="{F9BA1FE7-2904-0672-EEA6-6E3CD1B93846}"/>
              </a:ext>
            </a:extLst>
          </p:cNvPr>
          <p:cNvSpPr txBox="1"/>
          <p:nvPr/>
        </p:nvSpPr>
        <p:spPr>
          <a:xfrm>
            <a:off x="765841" y="2816370"/>
            <a:ext cx="490241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Required to inspect on a regular cycle</a:t>
            </a:r>
          </a:p>
        </p:txBody>
      </p:sp>
      <p:sp>
        <p:nvSpPr>
          <p:cNvPr id="10" name="TextBox 9">
            <a:extLst>
              <a:ext uri="{FF2B5EF4-FFF2-40B4-BE49-F238E27FC236}">
                <a16:creationId xmlns:a16="http://schemas.microsoft.com/office/drawing/2014/main" id="{20C9E7CC-BF99-A6F3-40E6-21713F9E7FD7}"/>
              </a:ext>
            </a:extLst>
          </p:cNvPr>
          <p:cNvSpPr txBox="1"/>
          <p:nvPr/>
        </p:nvSpPr>
        <p:spPr>
          <a:xfrm>
            <a:off x="765841" y="3840044"/>
            <a:ext cx="490241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Required to load rate and post (as necessary)</a:t>
            </a:r>
          </a:p>
        </p:txBody>
      </p:sp>
      <p:sp>
        <p:nvSpPr>
          <p:cNvPr id="11" name="TextBox 10">
            <a:extLst>
              <a:ext uri="{FF2B5EF4-FFF2-40B4-BE49-F238E27FC236}">
                <a16:creationId xmlns:a16="http://schemas.microsoft.com/office/drawing/2014/main" id="{FBC4568B-678D-427B-1B26-C70C419AFB48}"/>
              </a:ext>
            </a:extLst>
          </p:cNvPr>
          <p:cNvSpPr txBox="1"/>
          <p:nvPr/>
        </p:nvSpPr>
        <p:spPr>
          <a:xfrm>
            <a:off x="765841" y="4863719"/>
            <a:ext cx="490241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Eligible for the Local Bridge Program (funding)</a:t>
            </a:r>
          </a:p>
        </p:txBody>
      </p:sp>
      <p:sp>
        <p:nvSpPr>
          <p:cNvPr id="12" name="TextBox 11">
            <a:extLst>
              <a:ext uri="{FF2B5EF4-FFF2-40B4-BE49-F238E27FC236}">
                <a16:creationId xmlns:a16="http://schemas.microsoft.com/office/drawing/2014/main" id="{4EC774BB-D4F2-E377-AD7E-B09950BDD9FC}"/>
              </a:ext>
            </a:extLst>
          </p:cNvPr>
          <p:cNvSpPr txBox="1"/>
          <p:nvPr/>
        </p:nvSpPr>
        <p:spPr>
          <a:xfrm>
            <a:off x="7065468" y="1863344"/>
            <a:ext cx="4902414"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No inventory requirements</a:t>
            </a:r>
          </a:p>
        </p:txBody>
      </p:sp>
      <p:sp>
        <p:nvSpPr>
          <p:cNvPr id="13" name="TextBox 12">
            <a:extLst>
              <a:ext uri="{FF2B5EF4-FFF2-40B4-BE49-F238E27FC236}">
                <a16:creationId xmlns:a16="http://schemas.microsoft.com/office/drawing/2014/main" id="{4F6D7545-84D7-86C3-6C46-4AC0EFAE5451}"/>
              </a:ext>
            </a:extLst>
          </p:cNvPr>
          <p:cNvSpPr txBox="1"/>
          <p:nvPr/>
        </p:nvSpPr>
        <p:spPr>
          <a:xfrm>
            <a:off x="7065468" y="2817451"/>
            <a:ext cx="4902414"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No inspection requirements</a:t>
            </a:r>
          </a:p>
        </p:txBody>
      </p:sp>
      <p:sp>
        <p:nvSpPr>
          <p:cNvPr id="14" name="TextBox 13">
            <a:extLst>
              <a:ext uri="{FF2B5EF4-FFF2-40B4-BE49-F238E27FC236}">
                <a16:creationId xmlns:a16="http://schemas.microsoft.com/office/drawing/2014/main" id="{ADF9DFD5-5207-3B1D-5A26-BB57DCAECB1E}"/>
              </a:ext>
            </a:extLst>
          </p:cNvPr>
          <p:cNvSpPr txBox="1"/>
          <p:nvPr/>
        </p:nvSpPr>
        <p:spPr>
          <a:xfrm>
            <a:off x="7065468" y="3841125"/>
            <a:ext cx="490241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No load rating or posting requirements</a:t>
            </a:r>
          </a:p>
        </p:txBody>
      </p:sp>
      <p:sp>
        <p:nvSpPr>
          <p:cNvPr id="15" name="TextBox 14">
            <a:extLst>
              <a:ext uri="{FF2B5EF4-FFF2-40B4-BE49-F238E27FC236}">
                <a16:creationId xmlns:a16="http://schemas.microsoft.com/office/drawing/2014/main" id="{5035A15E-3CD8-9383-6AC7-600730AC70D5}"/>
              </a:ext>
            </a:extLst>
          </p:cNvPr>
          <p:cNvSpPr txBox="1"/>
          <p:nvPr/>
        </p:nvSpPr>
        <p:spPr>
          <a:xfrm>
            <a:off x="7065468" y="4864800"/>
            <a:ext cx="490241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FFFF00"/>
                </a:solidFill>
                <a:effectLst/>
                <a:uLnTx/>
                <a:uFillTx/>
                <a:latin typeface="Calibri" panose="020F0502020204030204"/>
                <a:ea typeface="+mn-ea"/>
                <a:cs typeface="+mn-cs"/>
              </a:rPr>
              <a:t>NOT</a:t>
            </a:r>
            <a:r>
              <a:rPr kumimoji="0" lang="en-US" sz="2800" b="0" i="0" u="none" strike="noStrike" kern="1200" cap="none" spc="0" normalizeH="0" baseline="0" noProof="0" dirty="0">
                <a:ln>
                  <a:noFill/>
                </a:ln>
                <a:solidFill>
                  <a:srgbClr val="D8B85E"/>
                </a:solidFill>
                <a:effectLst/>
                <a:uLnTx/>
                <a:uFillTx/>
                <a:latin typeface="Calibri" panose="020F0502020204030204"/>
                <a:ea typeface="+mn-ea"/>
                <a:cs typeface="+mn-cs"/>
              </a:rPr>
              <a:t> Eligible for the Local Bridge Program</a:t>
            </a:r>
          </a:p>
        </p:txBody>
      </p:sp>
      <p:sp>
        <p:nvSpPr>
          <p:cNvPr id="16" name="Rectangle 15">
            <a:extLst>
              <a:ext uri="{FF2B5EF4-FFF2-40B4-BE49-F238E27FC236}">
                <a16:creationId xmlns:a16="http://schemas.microsoft.com/office/drawing/2014/main" id="{6EF3EA19-C954-B279-BD06-79A11FFCB6CE}"/>
              </a:ext>
            </a:extLst>
          </p:cNvPr>
          <p:cNvSpPr/>
          <p:nvPr/>
        </p:nvSpPr>
        <p:spPr>
          <a:xfrm>
            <a:off x="706931" y="4794151"/>
            <a:ext cx="10550178" cy="1140864"/>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588"/>
            <a:ext cx="10972800" cy="1005839"/>
          </a:xfrm>
        </p:spPr>
        <p:txBody>
          <a:bodyPr anchor="ctr" anchorCtr="0"/>
          <a:lstStyle/>
          <a:p>
            <a:pPr>
              <a:lnSpc>
                <a:spcPts val="4800"/>
              </a:lnSpc>
            </a:pPr>
            <a:r>
              <a:rPr lang="en-US" sz="6000" dirty="0"/>
              <a:t>Why Does this matter?</a:t>
            </a:r>
          </a:p>
        </p:txBody>
      </p:sp>
      <p:sp>
        <p:nvSpPr>
          <p:cNvPr id="3" name="Content Placeholder 2"/>
          <p:cNvSpPr>
            <a:spLocks noGrp="1"/>
          </p:cNvSpPr>
          <p:nvPr>
            <p:ph idx="1"/>
          </p:nvPr>
        </p:nvSpPr>
        <p:spPr>
          <a:xfrm>
            <a:off x="594360" y="1197428"/>
            <a:ext cx="10972800" cy="674915"/>
          </a:xfrm>
        </p:spPr>
        <p:txBody>
          <a:bodyPr/>
          <a:lstStyle/>
          <a:p>
            <a:r>
              <a:rPr lang="en-US" sz="3600" dirty="0"/>
              <a:t>Small structures can still present issues…</a:t>
            </a:r>
          </a:p>
        </p:txBody>
      </p:sp>
      <p:pic>
        <p:nvPicPr>
          <p:cNvPr id="6" name="Picture 5">
            <a:extLst>
              <a:ext uri="{FF2B5EF4-FFF2-40B4-BE49-F238E27FC236}">
                <a16:creationId xmlns:a16="http://schemas.microsoft.com/office/drawing/2014/main" id="{17EAF7D0-B80F-1616-A65C-1C63554C578A}"/>
              </a:ext>
            </a:extLst>
          </p:cNvPr>
          <p:cNvPicPr>
            <a:picLocks noChangeAspect="1"/>
          </p:cNvPicPr>
          <p:nvPr/>
        </p:nvPicPr>
        <p:blipFill rotWithShape="1">
          <a:blip r:embed="rId3"/>
          <a:srcRect t="29762"/>
          <a:stretch/>
        </p:blipFill>
        <p:spPr>
          <a:xfrm>
            <a:off x="3854449" y="2540032"/>
            <a:ext cx="4504874" cy="1777936"/>
          </a:xfrm>
          <a:prstGeom prst="rect">
            <a:avLst/>
          </a:prstGeom>
        </p:spPr>
      </p:pic>
      <p:pic>
        <p:nvPicPr>
          <p:cNvPr id="7" name="Picture 6">
            <a:extLst>
              <a:ext uri="{FF2B5EF4-FFF2-40B4-BE49-F238E27FC236}">
                <a16:creationId xmlns:a16="http://schemas.microsoft.com/office/drawing/2014/main" id="{8A76B116-577E-3F11-8E19-7A8AF8B61171}"/>
              </a:ext>
            </a:extLst>
          </p:cNvPr>
          <p:cNvPicPr>
            <a:picLocks noChangeAspect="1"/>
          </p:cNvPicPr>
          <p:nvPr/>
        </p:nvPicPr>
        <p:blipFill>
          <a:blip r:embed="rId4"/>
          <a:stretch>
            <a:fillRect/>
          </a:stretch>
        </p:blipFill>
        <p:spPr>
          <a:xfrm>
            <a:off x="8608531" y="1812971"/>
            <a:ext cx="3402766" cy="3170544"/>
          </a:xfrm>
          <a:prstGeom prst="rect">
            <a:avLst/>
          </a:prstGeom>
        </p:spPr>
      </p:pic>
      <p:pic>
        <p:nvPicPr>
          <p:cNvPr id="5" name="Picture 4">
            <a:extLst>
              <a:ext uri="{FF2B5EF4-FFF2-40B4-BE49-F238E27FC236}">
                <a16:creationId xmlns:a16="http://schemas.microsoft.com/office/drawing/2014/main" id="{308C2A3F-F3A1-6558-4EB7-85244230B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00" y="2114469"/>
            <a:ext cx="3422022" cy="2629061"/>
          </a:xfrm>
          <a:prstGeom prst="rect">
            <a:avLst/>
          </a:prstGeom>
        </p:spPr>
      </p:pic>
      <p:sp>
        <p:nvSpPr>
          <p:cNvPr id="4" name="Content Placeholder 2">
            <a:extLst>
              <a:ext uri="{FF2B5EF4-FFF2-40B4-BE49-F238E27FC236}">
                <a16:creationId xmlns:a16="http://schemas.microsoft.com/office/drawing/2014/main" id="{781EE656-33EE-2C7E-BEB1-F1B7D32A77B6}"/>
              </a:ext>
            </a:extLst>
          </p:cNvPr>
          <p:cNvSpPr txBox="1">
            <a:spLocks/>
          </p:cNvSpPr>
          <p:nvPr/>
        </p:nvSpPr>
        <p:spPr>
          <a:xfrm>
            <a:off x="609600" y="5073761"/>
            <a:ext cx="10972800" cy="674915"/>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3200" kern="1200" baseline="0">
                <a:solidFill>
                  <a:schemeClr val="bg1"/>
                </a:solidFill>
                <a:latin typeface="Arial Narrow" panose="020B0606020202030204" pitchFamily="34" charset="0"/>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
              <a:defRPr sz="2800" kern="1200" baseline="0">
                <a:solidFill>
                  <a:srgbClr val="FFD966"/>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FFD966"/>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…and require funding to repair or replace.</a:t>
            </a:r>
          </a:p>
        </p:txBody>
      </p:sp>
    </p:spTree>
    <p:extLst>
      <p:ext uri="{BB962C8B-B14F-4D97-AF65-F5344CB8AC3E}">
        <p14:creationId xmlns:p14="http://schemas.microsoft.com/office/powerpoint/2010/main" val="2630376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itle slide - blue - option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D96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Title slide - blue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Widescreen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Widescreen blue">
  <a:themeElements>
    <a:clrScheme name="Custom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D966"/>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descreen blu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D966"/>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 - blue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 gray - op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 gray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itle slide - gray - optio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tle slide - gray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idescreen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B479DE97358D43AEB72738EE1F2D08" ma:contentTypeVersion="2" ma:contentTypeDescription="Create a new document." ma:contentTypeScope="" ma:versionID="e084a3b99851304f4f38e77c997b3e73">
  <xsd:schema xmlns:xsd="http://www.w3.org/2001/XMLSchema" xmlns:xs="http://www.w3.org/2001/XMLSchema" xmlns:p="http://schemas.microsoft.com/office/2006/metadata/properties" xmlns:ns1="http://schemas.microsoft.com/sharepoint/v3" xmlns:ns2="a8b72882-1d02-4704-8464-4e9c6e9dc531" targetNamespace="http://schemas.microsoft.com/office/2006/metadata/properties" ma:root="true" ma:fieldsID="e1c1267e1aa6198bcb4d2224473d480d" ns1:_="" ns2:_="">
    <xsd:import namespace="http://schemas.microsoft.com/sharepoint/v3"/>
    <xsd:import namespace="a8b72882-1d02-4704-8464-4e9c6e9dc53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b72882-1d02-4704-8464-4e9c6e9dc53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98C0E6-5184-45C1-BA84-4B4270C9ED43}">
  <ds:schemaRefs>
    <ds:schemaRef ds:uri="http://schemas.microsoft.com/office/infopath/2007/PartnerControls"/>
    <ds:schemaRef ds:uri="7d342aa1-059c-4e84-8b26-50d0fb93f078"/>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077c9a81-7f24-4f5d-afa4-e4d444f2c472"/>
    <ds:schemaRef ds:uri="http://www.w3.org/XML/1998/namespace"/>
  </ds:schemaRefs>
</ds:datastoreItem>
</file>

<file path=customXml/itemProps2.xml><?xml version="1.0" encoding="utf-8"?>
<ds:datastoreItem xmlns:ds="http://schemas.openxmlformats.org/officeDocument/2006/customXml" ds:itemID="{01B04C44-2D50-429B-A09E-905FE0722DB3}">
  <ds:schemaRefs>
    <ds:schemaRef ds:uri="http://schemas.microsoft.com/sharepoint/v3/contenttype/forms"/>
  </ds:schemaRefs>
</ds:datastoreItem>
</file>

<file path=customXml/itemProps3.xml><?xml version="1.0" encoding="utf-8"?>
<ds:datastoreItem xmlns:ds="http://schemas.openxmlformats.org/officeDocument/2006/customXml" ds:itemID="{F520CD43-CCBF-49C8-9846-F234C2C70F00}"/>
</file>

<file path=docMetadata/LabelInfo.xml><?xml version="1.0" encoding="utf-8"?>
<clbl:labelList xmlns:clbl="http://schemas.microsoft.com/office/2020/mipLabelMetadata">
  <clbl:label id="{f4e2d11c-fae4-453b-b6c0-2964663779aa}" enabled="0" method="" siteId="{f4e2d11c-fae4-453b-b6c0-2964663779aa}" removed="1"/>
</clbl:labelList>
</file>

<file path=docProps/app.xml><?xml version="1.0" encoding="utf-8"?>
<Properties xmlns="http://schemas.openxmlformats.org/officeDocument/2006/extended-properties" xmlns:vt="http://schemas.openxmlformats.org/officeDocument/2006/docPropsVTypes">
  <TotalTime>8026</TotalTime>
  <Words>2499</Words>
  <Application>Microsoft Office PowerPoint</Application>
  <PresentationFormat>Widescreen</PresentationFormat>
  <Paragraphs>447</Paragraphs>
  <Slides>58</Slides>
  <Notes>51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58</vt:i4>
      </vt:variant>
    </vt:vector>
  </HeadingPairs>
  <TitlesOfParts>
    <vt:vector size="78" baseType="lpstr">
      <vt:lpstr>Arial</vt:lpstr>
      <vt:lpstr>Arial Narrow</vt:lpstr>
      <vt:lpstr>Calibri</vt:lpstr>
      <vt:lpstr>Calibri Light</vt:lpstr>
      <vt:lpstr>Helvetica</vt:lpstr>
      <vt:lpstr>Symbol</vt:lpstr>
      <vt:lpstr>Wingdings</vt:lpstr>
      <vt:lpstr>Title slide - blue - option 2</vt:lpstr>
      <vt:lpstr>Widescreen blue</vt:lpstr>
      <vt:lpstr>1_Title slide - blue - option 4</vt:lpstr>
      <vt:lpstr>blank blue</vt:lpstr>
      <vt:lpstr>Title slide - gray - option 1</vt:lpstr>
      <vt:lpstr>Title slide - gray - option 2</vt:lpstr>
      <vt:lpstr>Title slide - gray - option 3</vt:lpstr>
      <vt:lpstr>Title slide - gray - option 4</vt:lpstr>
      <vt:lpstr>Widescreen gray</vt:lpstr>
      <vt:lpstr>blank gray</vt:lpstr>
      <vt:lpstr>1_Title slide - blue - option 2</vt:lpstr>
      <vt:lpstr>1_Widescreen blue</vt:lpstr>
      <vt:lpstr>2_Widescreen blue</vt:lpstr>
      <vt:lpstr>PowerPoint Presentation</vt:lpstr>
      <vt:lpstr>Today’s WisDOT Presenters</vt:lpstr>
      <vt:lpstr>PowerPoint Presentation</vt:lpstr>
      <vt:lpstr>What is a bridge?</vt:lpstr>
      <vt:lpstr>What is a bridge?</vt:lpstr>
      <vt:lpstr>What is a bridge?</vt:lpstr>
      <vt:lpstr>What is a bridge</vt:lpstr>
      <vt:lpstr>Why Does this matter?</vt:lpstr>
      <vt:lpstr>Why Does this matter?</vt:lpstr>
      <vt:lpstr>Wisconsin 2023 – 25 State Budget</vt:lpstr>
      <vt:lpstr>Wisconsin 2023 – 25 State Budget</vt:lpstr>
      <vt:lpstr>Current Status</vt:lpstr>
      <vt:lpstr>Current Status</vt:lpstr>
      <vt:lpstr>Current Status</vt:lpstr>
      <vt:lpstr>Current Status - Inspections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need from you</vt:lpstr>
      <vt:lpstr>Questions</vt:lpstr>
      <vt:lpstr>Questions</vt:lpstr>
      <vt:lpstr>Questions</vt:lpstr>
      <vt:lpstr>Thank you!</vt:lpstr>
      <vt:lpstr>PowerPoint Presentation</vt:lpstr>
      <vt:lpstr>Local Small Structure Improvement Program (LSSIP) – General Overview</vt:lpstr>
      <vt:lpstr>Local Small Structure Improvement Program (LSSIP) – General Overview</vt:lpstr>
      <vt:lpstr>LSSIP Proposed Development Timeline</vt:lpstr>
      <vt:lpstr>LSSIP Application Intake</vt:lpstr>
      <vt:lpstr>LSSIP Application Intake</vt:lpstr>
      <vt:lpstr>LSSIP Structure Eligibility</vt:lpstr>
      <vt:lpstr>LSSIP Structure Eligibility</vt:lpstr>
      <vt:lpstr>LSSIP Structure Eligibility</vt:lpstr>
      <vt:lpstr>Local Structures Map</vt:lpstr>
      <vt:lpstr>PowerPoint Presentation</vt:lpstr>
      <vt:lpstr>PowerPoint Presentation</vt:lpstr>
      <vt:lpstr>PowerPoint Presentation</vt:lpstr>
      <vt:lpstr>PowerPoint Presentation</vt:lpstr>
      <vt:lpstr>LSSIP Project Ranking</vt:lpstr>
      <vt:lpstr>LSSIP Project Ranking (Cont.)</vt:lpstr>
      <vt:lpstr>Application Walkthrough</vt:lpstr>
      <vt:lpstr>Application Walkthrough</vt:lpstr>
      <vt:lpstr>Application Walkthrough</vt:lpstr>
      <vt:lpstr>Application Walkthrough</vt:lpstr>
      <vt:lpstr>Application Walkthrough</vt:lpstr>
      <vt:lpstr>Application Walkthrough</vt:lpstr>
      <vt:lpstr>Application Walkthrough</vt:lpstr>
      <vt:lpstr>Application Walkthrough</vt:lpstr>
      <vt:lpstr>Application Walkthrough</vt:lpstr>
      <vt:lpstr>Application Walkthrough</vt:lpstr>
      <vt:lpstr>Application Walkthrough</vt:lpstr>
      <vt:lpstr>Post-Application Period</vt:lpstr>
      <vt:lpstr>PowerPoint Presentation</vt:lpstr>
      <vt:lpstr>WisDOT Estimate Contacts</vt:lpstr>
      <vt:lpstr>Thank you!</vt:lpstr>
    </vt:vector>
  </TitlesOfParts>
  <Company>WisDOT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2026-2027 LSSIP Informational Webinar</dc:title>
  <dc:creator>KIRKPATRICK, MARY K</dc:creator>
  <cp:lastModifiedBy>Rodefeld, Joseph - DOT</cp:lastModifiedBy>
  <cp:revision>1178</cp:revision>
  <cp:lastPrinted>2017-04-24T18:33:41Z</cp:lastPrinted>
  <dcterms:created xsi:type="dcterms:W3CDTF">2017-03-24T16:34:12Z</dcterms:created>
  <dcterms:modified xsi:type="dcterms:W3CDTF">2026-02-23T16:13:19Z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0x010100E9B479DE97358D43AEB72738EE1F2D08</vt:lpwstr>
  </property>
  <property fmtid="{D5CDD505-2E9C-101B-9397-08002B2CF9AE}" pid="3" name="MyDOTNavigation">
    <vt:lpwstr>365;#Forms, TAMs and Documents|627cc5b7-e4be-4e64-a1b6-713fb58cd8c3</vt:lpwstr>
  </property>
  <property fmtid="{D5CDD505-2E9C-101B-9397-08002B2CF9AE}" pid="4" name="MyDOTKeywords">
    <vt:lpwstr>308;#Power Point|91c5ccfe-5412-4d60-ad95-adf113dd6163</vt:lpwstr>
  </property>
</Properties>
</file>