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308" r:id="rId6"/>
    <p:sldId id="351" r:id="rId7"/>
    <p:sldId id="318" r:id="rId8"/>
    <p:sldId id="352" r:id="rId9"/>
    <p:sldId id="355" r:id="rId10"/>
    <p:sldId id="353" r:id="rId11"/>
    <p:sldId id="354" r:id="rId12"/>
    <p:sldId id="356" r:id="rId13"/>
    <p:sldId id="343" r:id="rId14"/>
    <p:sldId id="364" r:id="rId15"/>
    <p:sldId id="362" r:id="rId16"/>
    <p:sldId id="358" r:id="rId17"/>
    <p:sldId id="363" r:id="rId18"/>
    <p:sldId id="357" r:id="rId19"/>
    <p:sldId id="359" r:id="rId20"/>
    <p:sldId id="360" r:id="rId21"/>
    <p:sldId id="366" r:id="rId22"/>
    <p:sldId id="367" r:id="rId23"/>
    <p:sldId id="368" r:id="rId24"/>
    <p:sldId id="369" r:id="rId25"/>
    <p:sldId id="370" r:id="rId26"/>
    <p:sldId id="365" r:id="rId27"/>
    <p:sldId id="371" r:id="rId28"/>
    <p:sldId id="361" r:id="rId29"/>
    <p:sldId id="346" r:id="rId3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ramson, Jeff" initials="AJ" lastIdx="1" clrIdx="0">
    <p:extLst>
      <p:ext uri="{19B8F6BF-5375-455C-9EA6-DF929625EA0E}">
        <p15:presenceInfo xmlns:p15="http://schemas.microsoft.com/office/powerpoint/2012/main" userId="S-1-5-21-1013879224-3447623943-1685222103-17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F"/>
    <a:srgbClr val="FFFFFF"/>
    <a:srgbClr val="53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3972" autoAdjust="0"/>
  </p:normalViewPr>
  <p:slideViewPr>
    <p:cSldViewPr>
      <p:cViewPr varScale="1">
        <p:scale>
          <a:sx n="92" d="100"/>
          <a:sy n="92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872" tIns="46935" rIns="93872" bIns="469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872" tIns="46935" rIns="93872" bIns="46935" rtlCol="0"/>
          <a:lstStyle>
            <a:lvl1pPr algn="r">
              <a:defRPr sz="1200"/>
            </a:lvl1pPr>
          </a:lstStyle>
          <a:p>
            <a:fld id="{CC028923-B208-4B4D-9DCC-F02A4BF34BFB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2" tIns="46935" rIns="93872" bIns="469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4" y="4421823"/>
            <a:ext cx="5618479" cy="4189095"/>
          </a:xfrm>
          <a:prstGeom prst="rect">
            <a:avLst/>
          </a:prstGeom>
        </p:spPr>
        <p:txBody>
          <a:bodyPr vert="horz" lIns="93872" tIns="46935" rIns="93872" bIns="469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872" tIns="46935" rIns="93872" bIns="469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872" tIns="46935" rIns="93872" bIns="46935" rtlCol="0" anchor="b"/>
          <a:lstStyle>
            <a:lvl1pPr algn="r">
              <a:defRPr sz="1200"/>
            </a:lvl1pPr>
          </a:lstStyle>
          <a:p>
            <a:fld id="{52ECC4FE-001E-4099-9B3F-124A402D1D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1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67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Realigns slightly to get opposing left turns.  Removes small raised medians that are currently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63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Realigns slightly to get opposing left turns.  Removes small raised medians that are currently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10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Sidewalks to remain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169" indent="-1954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179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4518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723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1995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3267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5395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5811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48A1D5-1B69-440B-BB2D-46B39C05A880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2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Describe project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169" indent="-1954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179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4518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723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1995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3267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5395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5811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48A1D5-1B69-440B-BB2D-46B39C05A880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98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Describe project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169" indent="-1954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179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4518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723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1995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3267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5395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5811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48A1D5-1B69-440B-BB2D-46B39C05A880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80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Half at a time on south project.  Parking lane will become one of the thru lanes.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31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image of bi-directional under construction.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74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Roadway closed and detoured to thru traffic.  Investigating detour route.  Likely detoured at Coulee Road.</a:t>
            </a:r>
          </a:p>
          <a:p>
            <a:endParaRPr lang="en-US" dirty="0"/>
          </a:p>
          <a:p>
            <a:r>
              <a:rPr lang="en-US" dirty="0"/>
              <a:t>Need to provide access to property owners, businesses, and emergency vehicles.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37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4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9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29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38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73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49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52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6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5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3 project segments.  South Rehabilitation, and north two are reconstruct.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1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need is due to pavement condition.  Roadway and facilities have exceed their useful life.</a:t>
            </a:r>
          </a:p>
          <a:p>
            <a:endParaRPr lang="en-US" dirty="0"/>
          </a:p>
          <a:p>
            <a:r>
              <a:rPr lang="en-US" dirty="0"/>
              <a:t>Address substandard curb ramps, Coulee intersection, vertical clearance at RR.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C4FE-001E-4099-9B3F-124A402D1D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3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Explain typical section (same number of lanes and widths)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169" indent="-1954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179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4518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723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1995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3267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5395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5811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48A1D5-1B69-440B-BB2D-46B39C05A880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0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Typical for 36’ and 40’ section.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169" indent="-1954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179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4518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723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1995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3267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5395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5811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48A1D5-1B69-440B-BB2D-46B39C05A880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5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Typical section near walls / RR overpass.  Much of this is currently 40’.  Changing to 36’.  Eliminates parking.  Need to do in order to leave sidewalks and walls in place.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169" indent="-1954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179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4518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723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1995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3267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5395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5811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48A1D5-1B69-440B-BB2D-46B39C05A880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8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Describe project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169" indent="-1954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179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4518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7237" indent="-1563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1995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3267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5395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58116" indent="-1563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48A1D5-1B69-440B-BB2D-46B39C05A880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7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2520-656C-472A-BEF0-A1090F8D8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05BD-480E-4788-95C9-7E1D4E791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19600" y="1143000"/>
            <a:ext cx="4419600" cy="6096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4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19362"/>
            <a:ext cx="8229600" cy="4419600"/>
          </a:xfrm>
        </p:spPr>
        <p:txBody>
          <a:bodyPr/>
          <a:lstStyle>
            <a:lvl1pPr>
              <a:buClr>
                <a:srgbClr val="C66005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3A75C4"/>
              </a:buClr>
              <a:defRPr/>
            </a:lvl2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57200" y="6292850"/>
            <a:ext cx="85792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1600" b="1" cap="all" spc="0" baseline="0" dirty="0" err="1">
                <a:ln w="0"/>
                <a:solidFill>
                  <a:srgbClr val="00467F"/>
                </a:solidFill>
                <a:effectLst>
                  <a:reflection blurRad="12700" stA="50000" endPos="50000" dist="5000" dir="5400000" sy="-100000" rotWithShape="0"/>
                </a:effectLst>
              </a:rPr>
              <a:t>Wis</a:t>
            </a:r>
            <a:r>
              <a:rPr lang="en-US" sz="1600" b="1" cap="all" spc="0" baseline="0" dirty="0">
                <a:ln w="0"/>
                <a:solidFill>
                  <a:srgbClr val="00467F"/>
                </a:solidFill>
                <a:effectLst>
                  <a:reflection blurRad="12700" stA="50000" endPos="50000" dist="5000" dir="5400000" sy="-100000" rotWithShape="0"/>
                </a:effectLst>
              </a:rPr>
              <a:t> 35</a:t>
            </a:r>
            <a:endParaRPr lang="en-US" sz="1600" b="1" cap="all" spc="0" dirty="0">
              <a:ln w="0"/>
              <a:solidFill>
                <a:srgbClr val="00467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83126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 descr="WisDOTlogocropped">
            <a:extLst>
              <a:ext uri="{FF2B5EF4-FFF2-40B4-BE49-F238E27FC236}">
                <a16:creationId xmlns:a16="http://schemas.microsoft.com/office/drawing/2014/main" id="{681C03BD-9662-4E49-89F4-655ECC035428}"/>
              </a:ext>
            </a:extLst>
          </p:cNvPr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899" y="6300490"/>
            <a:ext cx="566601" cy="5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8BB0-0678-44CB-9C5E-F90FD7CE4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550B-4274-4017-B4FC-39C7E2127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629F-86E2-4CE1-8AC3-AD20ECE7E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137D-94CC-4A4B-B5E7-511790986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4EE2-E9E3-4FD3-94C5-A2AE39B12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6C80-8C53-4407-983F-AD4F2FD60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8323-FC5B-4372-B85B-5A1A47790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9FCA0D-EE1B-471C-98D3-365F1F8CB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922860"/>
            <a:ext cx="70866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solidFill>
                  <a:srgbClr val="00467F"/>
                </a:solidFill>
              </a:rPr>
              <a:t>WIS 35</a:t>
            </a:r>
          </a:p>
          <a:p>
            <a:pPr algn="r"/>
            <a:r>
              <a:rPr lang="en-US" b="1" dirty="0">
                <a:solidFill>
                  <a:srgbClr val="00467F"/>
                </a:solidFill>
              </a:rPr>
              <a:t>(2nd Street / 6th Street)</a:t>
            </a:r>
          </a:p>
          <a:p>
            <a:pPr algn="r"/>
            <a:r>
              <a:rPr lang="en-US" sz="3200" b="1" dirty="0">
                <a:solidFill>
                  <a:srgbClr val="00467F"/>
                </a:solidFill>
              </a:rPr>
              <a:t> Front St. to North End Road</a:t>
            </a:r>
          </a:p>
          <a:p>
            <a:pPr algn="r"/>
            <a:r>
              <a:rPr lang="en-US" sz="3200" b="1" dirty="0">
                <a:solidFill>
                  <a:srgbClr val="00467F"/>
                </a:solidFill>
              </a:rPr>
              <a:t>Public Involvement Meeting #3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3733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467F"/>
                </a:solidFill>
              </a:rPr>
              <a:t>February 26, 2020</a:t>
            </a:r>
          </a:p>
        </p:txBody>
      </p:sp>
      <p:pic>
        <p:nvPicPr>
          <p:cNvPr id="6" name="Picture 5" descr="WisDOTlogocropped">
            <a:extLst>
              <a:ext uri="{FF2B5EF4-FFF2-40B4-BE49-F238E27FC236}">
                <a16:creationId xmlns:a16="http://schemas.microsoft.com/office/drawing/2014/main" id="{72D5CE79-DD5A-4CAB-8A9C-1A63F0B0EB7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2940" y="6028690"/>
            <a:ext cx="861060" cy="82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Proposed Project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CBCD5B-845D-48F7-ACCE-D28BFCC31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19262"/>
            <a:ext cx="7072745" cy="4576483"/>
          </a:xfrm>
        </p:spPr>
      </p:pic>
    </p:spTree>
    <p:extLst>
      <p:ext uri="{BB962C8B-B14F-4D97-AF65-F5344CB8AC3E}">
        <p14:creationId xmlns:p14="http://schemas.microsoft.com/office/powerpoint/2010/main" val="179625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Proposed Project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FD8656-0CD5-4B08-BE07-72A2F16C4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55" y="1759603"/>
            <a:ext cx="6937231" cy="4488797"/>
          </a:xfrm>
        </p:spPr>
      </p:pic>
    </p:spTree>
    <p:extLst>
      <p:ext uri="{BB962C8B-B14F-4D97-AF65-F5344CB8AC3E}">
        <p14:creationId xmlns:p14="http://schemas.microsoft.com/office/powerpoint/2010/main" val="306658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Proposed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868931-3558-4B7F-ACF9-74EECA57511F}"/>
              </a:ext>
            </a:extLst>
          </p:cNvPr>
          <p:cNvSpPr/>
          <p:nvPr/>
        </p:nvSpPr>
        <p:spPr>
          <a:xfrm>
            <a:off x="1066800" y="1981200"/>
            <a:ext cx="7391400" cy="447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/>
              <a:t>Reconstruct on two projects between Vine St. and Sommers St.: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New utilities (storm sewer, water, sanitary sewer), new curb and gutter, curb ramps, profile modification, traffic signal (Coulee and Monroe), pavement structure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Change typical section of roadway from River St. to bridge (removal of parking)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Tree Removal in boulevard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Polymer overlay on Lake </a:t>
            </a:r>
            <a:r>
              <a:rPr lang="en-US" altLang="en-US" b="1" dirty="0" err="1"/>
              <a:t>Mallalieu</a:t>
            </a:r>
            <a:r>
              <a:rPr lang="en-US" altLang="en-US" b="1" dirty="0"/>
              <a:t> Bridge</a:t>
            </a:r>
          </a:p>
          <a:p>
            <a:pPr>
              <a:lnSpc>
                <a:spcPct val="150000"/>
              </a:lnSpc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33413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Proposed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868931-3558-4B7F-ACF9-74EECA57511F}"/>
              </a:ext>
            </a:extLst>
          </p:cNvPr>
          <p:cNvSpPr/>
          <p:nvPr/>
        </p:nvSpPr>
        <p:spPr>
          <a:xfrm>
            <a:off x="1066800" y="1981200"/>
            <a:ext cx="7391400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/>
              <a:t>Rehabilitation on northerly project (Sommers St. to North End Road):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Roadway widened to the east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Change typical section of roadway from a two-lane rural section to a three-lane section with a Two-Way-Left-Turn-Lane (TWLTL) with rural shoulder on the west and curb and gutter on the east.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Mill and overlay existing roadway</a:t>
            </a:r>
          </a:p>
          <a:p>
            <a:pPr>
              <a:lnSpc>
                <a:spcPct val="150000"/>
              </a:lnSpc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09277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Proposed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868931-3558-4B7F-ACF9-74EECA57511F}"/>
              </a:ext>
            </a:extLst>
          </p:cNvPr>
          <p:cNvSpPr/>
          <p:nvPr/>
        </p:nvSpPr>
        <p:spPr>
          <a:xfrm>
            <a:off x="1066800" y="1981200"/>
            <a:ext cx="7391400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/>
              <a:t>Bike and Pedestrian Accommodations: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Existing Sidewalk throughout the project for pedestrian accommodations.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Bike trail /Sidewalk from southerly project limits to Buckeye.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On-Street bicycle from Buckeye to First Street paralleling STH 35.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On-Street from River Street to STH 35.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On-Street on STH 35 from River Street to the north.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pPr>
              <a:lnSpc>
                <a:spcPct val="150000"/>
              </a:lnSpc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8249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3400" y="1082566"/>
            <a:ext cx="4724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Maintenance of Traffic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EBF0-8AE4-4CDB-9D04-037A23AB2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r>
              <a:rPr lang="en-US" dirty="0"/>
              <a:t>Single Lane bi-directional traffic on southerly project from Front to Vine.</a:t>
            </a:r>
          </a:p>
          <a:p>
            <a:r>
              <a:rPr lang="en-US" dirty="0"/>
              <a:t>No-parking from Coulee to Vine.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1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3400" y="1082566"/>
            <a:ext cx="4724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Maintenance of Traffic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24" y="1828800"/>
            <a:ext cx="6743176" cy="4389120"/>
          </a:xfrm>
        </p:spPr>
      </p:pic>
    </p:spTree>
    <p:extLst>
      <p:ext uri="{BB962C8B-B14F-4D97-AF65-F5344CB8AC3E}">
        <p14:creationId xmlns:p14="http://schemas.microsoft.com/office/powerpoint/2010/main" val="241910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3400" y="1082566"/>
            <a:ext cx="4724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Maintenance of Traffic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EBF0-8AE4-4CDB-9D04-037A23AB2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Roadway closed for northerly two projects.</a:t>
            </a:r>
          </a:p>
          <a:p>
            <a:pPr lvl="1"/>
            <a:r>
              <a:rPr lang="en-US" dirty="0"/>
              <a:t>Detour provided.</a:t>
            </a:r>
          </a:p>
          <a:p>
            <a:pPr lvl="2"/>
            <a:r>
              <a:rPr lang="en-US" dirty="0"/>
              <a:t>Previous Detour (CTH UU, CTH A, CTH E)</a:t>
            </a:r>
          </a:p>
          <a:p>
            <a:pPr lvl="2"/>
            <a:r>
              <a:rPr lang="en-US" dirty="0"/>
              <a:t>New / Proposed Detour (TH 95, TH36/STH 64, STH 35)</a:t>
            </a:r>
          </a:p>
          <a:p>
            <a:pPr lvl="1"/>
            <a:r>
              <a:rPr lang="en-US" dirty="0"/>
              <a:t>Access to residents and businesses maintained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0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2801-3C7C-41F6-AF47-0842535D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CA301-CB47-47C7-9F61-0C8FAA8D2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1002985-6AA3-4217-94A6-9912B7FE8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832504"/>
              </p:ext>
            </p:extLst>
          </p:nvPr>
        </p:nvGraphicFramePr>
        <p:xfrm>
          <a:off x="1524000" y="2328962"/>
          <a:ext cx="60960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11658513" imgH="7543568" progId="Acrobat.Document.2015">
                  <p:embed/>
                </p:oleObj>
              </mc:Choice>
              <mc:Fallback>
                <p:oleObj name="Acrobat Document" r:id="rId3" imgW="11658513" imgH="7543568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328962"/>
                        <a:ext cx="6096000" cy="394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484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3400" y="1082566"/>
            <a:ext cx="4724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Maintenance of Traffic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EBF0-8AE4-4CDB-9D04-037A23AB2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Roadway closed for northerly two projects.</a:t>
            </a:r>
          </a:p>
          <a:p>
            <a:pPr lvl="1"/>
            <a:r>
              <a:rPr lang="en-US" dirty="0"/>
              <a:t>Structure across Lake </a:t>
            </a:r>
            <a:r>
              <a:rPr lang="en-US" dirty="0" err="1"/>
              <a:t>Mallalieu</a:t>
            </a:r>
            <a:r>
              <a:rPr lang="en-US" dirty="0"/>
              <a:t> open to a minimum of one lane of traffic via temporary traffic signals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2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Introductions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1905000"/>
          </a:xfrm>
        </p:spPr>
        <p:txBody>
          <a:bodyPr/>
          <a:lstStyle/>
          <a:p>
            <a:pPr marL="3175" indent="-3175">
              <a:lnSpc>
                <a:spcPct val="150000"/>
              </a:lnSpc>
              <a:buNone/>
            </a:pPr>
            <a:endParaRPr lang="en-US" altLang="en-US" sz="2000" dirty="0"/>
          </a:p>
          <a:p>
            <a:pPr marL="3175" indent="-3175"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828800"/>
            <a:ext cx="18473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415" y="963811"/>
            <a:ext cx="720143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Mohamad Hayek, PE – WisDOT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Jeff Abramson, PE – Ayres Associates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Nate Woolever, PE – Ayres Associates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Brad Becker, PE – CBS²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Nanette Vetsch - WisDOT Real Estate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Heather Dresel – WisDOT Real Estate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8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3400" y="1082566"/>
            <a:ext cx="4724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Maintenance of Traffic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A picture containing mountain, traffic, light, road&#10;&#10;Description automatically generated">
            <a:extLst>
              <a:ext uri="{FF2B5EF4-FFF2-40B4-BE49-F238E27FC236}">
                <a16:creationId xmlns:a16="http://schemas.microsoft.com/office/drawing/2014/main" id="{64DDE2C3-4C15-4C27-BB1A-39FC35480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9" y="1844566"/>
            <a:ext cx="8785601" cy="4022834"/>
          </a:xfrm>
        </p:spPr>
      </p:pic>
    </p:spTree>
    <p:extLst>
      <p:ext uri="{BB962C8B-B14F-4D97-AF65-F5344CB8AC3E}">
        <p14:creationId xmlns:p14="http://schemas.microsoft.com/office/powerpoint/2010/main" val="228719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3400" y="1082566"/>
            <a:ext cx="4724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Maintenance of Traffic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10" name="Content Placeholder 9" descr="A close up of a map&#10;&#10;Description automatically generated">
            <a:extLst>
              <a:ext uri="{FF2B5EF4-FFF2-40B4-BE49-F238E27FC236}">
                <a16:creationId xmlns:a16="http://schemas.microsoft.com/office/drawing/2014/main" id="{199D0250-6BB9-4DDC-807B-A8E1AC7C3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64" y="1686206"/>
            <a:ext cx="5172336" cy="4562194"/>
          </a:xfrm>
        </p:spPr>
      </p:pic>
    </p:spTree>
    <p:extLst>
      <p:ext uri="{BB962C8B-B14F-4D97-AF65-F5344CB8AC3E}">
        <p14:creationId xmlns:p14="http://schemas.microsoft.com/office/powerpoint/2010/main" val="1244006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3400" y="1082566"/>
            <a:ext cx="4724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Maintenance of Traffic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6C3C27-C89E-43A6-B6D0-37794F35E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031181" cy="4549589"/>
          </a:xfrm>
        </p:spPr>
      </p:pic>
    </p:spTree>
    <p:extLst>
      <p:ext uri="{BB962C8B-B14F-4D97-AF65-F5344CB8AC3E}">
        <p14:creationId xmlns:p14="http://schemas.microsoft.com/office/powerpoint/2010/main" val="2144010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3400" y="1082566"/>
            <a:ext cx="4724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Maintenance of Traffic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EBF0-8AE4-4CDB-9D04-037A23AB2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Staged to limit closures along entire corridor</a:t>
            </a:r>
          </a:p>
          <a:p>
            <a:pPr lvl="2"/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77189A-C604-4008-91AD-EFED1E9DDF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767316"/>
              </p:ext>
            </p:extLst>
          </p:nvPr>
        </p:nvGraphicFramePr>
        <p:xfrm>
          <a:off x="1634331" y="2209800"/>
          <a:ext cx="54181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crobat Document" r:id="rId4" imgW="32918400" imgH="24688800" progId="Acrobat.Document.2015">
                  <p:embed/>
                </p:oleObj>
              </mc:Choice>
              <mc:Fallback>
                <p:oleObj name="Acrobat Document" r:id="rId4" imgW="32918400" imgH="246888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4331" y="2209800"/>
                        <a:ext cx="54181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814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3400" y="1082566"/>
            <a:ext cx="4724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Maintenance of Traffic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EBF0-8AE4-4CDB-9D04-037A23AB2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Real Estate Acquisition</a:t>
            </a:r>
          </a:p>
          <a:p>
            <a:pPr lvl="1"/>
            <a:r>
              <a:rPr lang="en-US" sz="2400" dirty="0"/>
              <a:t>R/W Plat for North Hudson is filed.</a:t>
            </a:r>
          </a:p>
          <a:p>
            <a:pPr lvl="1"/>
            <a:r>
              <a:rPr lang="en-US" sz="2400" dirty="0"/>
              <a:t>R/W Plat for Hudson is close to being filed.</a:t>
            </a:r>
          </a:p>
          <a:p>
            <a:pPr lvl="1"/>
            <a:r>
              <a:rPr lang="en-US" sz="2400" dirty="0"/>
              <a:t>Anticipate r/w acquisition to start in the next month.</a:t>
            </a:r>
          </a:p>
          <a:p>
            <a:pPr lvl="2"/>
            <a:r>
              <a:rPr lang="en-US" sz="1800" dirty="0"/>
              <a:t>123 Temporary Limited Easements</a:t>
            </a:r>
          </a:p>
          <a:p>
            <a:pPr lvl="2"/>
            <a:r>
              <a:rPr lang="en-US" sz="1800" dirty="0"/>
              <a:t>7 Fee Acquisition</a:t>
            </a:r>
          </a:p>
          <a:p>
            <a:pPr lvl="2"/>
            <a:r>
              <a:rPr lang="en-US" sz="1800" dirty="0"/>
              <a:t>130 Total Parcels (68 City of Hudson and 62 Village of N. Hudson)</a:t>
            </a:r>
          </a:p>
          <a:p>
            <a:pPr lvl="1"/>
            <a:r>
              <a:rPr lang="en-US" sz="2400" dirty="0"/>
              <a:t>Upcoming Real Estate “Blitz” meetings</a:t>
            </a:r>
          </a:p>
          <a:p>
            <a:pPr lvl="2"/>
            <a:r>
              <a:rPr lang="en-US" sz="2000" dirty="0"/>
              <a:t>North Hudson – Thursday, March 26</a:t>
            </a:r>
            <a:r>
              <a:rPr lang="en-US" sz="2000" baseline="30000" dirty="0"/>
              <a:t>th</a:t>
            </a:r>
            <a:r>
              <a:rPr lang="en-US" sz="2000" dirty="0"/>
              <a:t>, Noon – 7:00 pm</a:t>
            </a:r>
          </a:p>
          <a:p>
            <a:pPr lvl="3"/>
            <a:r>
              <a:rPr lang="en-US" sz="1600" dirty="0"/>
              <a:t>Village Hall in North Hudson</a:t>
            </a:r>
          </a:p>
          <a:p>
            <a:pPr lvl="2"/>
            <a:r>
              <a:rPr lang="en-US" sz="2000" dirty="0"/>
              <a:t>City of Hudson</a:t>
            </a:r>
          </a:p>
          <a:p>
            <a:pPr lvl="3"/>
            <a:r>
              <a:rPr lang="en-US" sz="1600" dirty="0"/>
              <a:t>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7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3400" y="1082566"/>
            <a:ext cx="4724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Schedule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EBF0-8AE4-4CDB-9D04-037A23AB2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r>
              <a:rPr lang="en-US" sz="2400" dirty="0"/>
              <a:t>PIM #1					September 2018</a:t>
            </a:r>
          </a:p>
          <a:p>
            <a:r>
              <a:rPr lang="en-US" sz="2400" dirty="0"/>
              <a:t>Environmental Document 		Summer 2019</a:t>
            </a:r>
          </a:p>
          <a:p>
            <a:r>
              <a:rPr lang="en-US" sz="2400" dirty="0"/>
              <a:t>PIM #2					April 2019</a:t>
            </a:r>
          </a:p>
          <a:p>
            <a:r>
              <a:rPr lang="en-US" sz="2400" dirty="0"/>
              <a:t>Final RW Plat				December 2019</a:t>
            </a:r>
          </a:p>
          <a:p>
            <a:r>
              <a:rPr lang="en-US" sz="2400" dirty="0"/>
              <a:t>Real Estate Acquisition			Spring 2020</a:t>
            </a:r>
          </a:p>
          <a:p>
            <a:r>
              <a:rPr lang="en-US" sz="2400" dirty="0"/>
              <a:t>PIM #3					February 2020</a:t>
            </a:r>
          </a:p>
          <a:p>
            <a:r>
              <a:rPr lang="en-US" sz="2400" dirty="0"/>
              <a:t>Final Plans				May 2020</a:t>
            </a:r>
          </a:p>
          <a:p>
            <a:r>
              <a:rPr lang="en-US" sz="2400" dirty="0"/>
              <a:t>Construction 				Spring - Fall 2021</a:t>
            </a:r>
          </a:p>
        </p:txBody>
      </p:sp>
    </p:spTree>
    <p:extLst>
      <p:ext uri="{BB962C8B-B14F-4D97-AF65-F5344CB8AC3E}">
        <p14:creationId xmlns:p14="http://schemas.microsoft.com/office/powerpoint/2010/main" val="433340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8229600" cy="354816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/>
                </a:solidFill>
              </a:rPr>
              <a:t>THANK YOU FOR ATTENDING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</a:rPr>
              <a:t>YOUR ATTENDANCE, COMMENTS, AND INPUT ARE GREATLY APPRECIATED!</a:t>
            </a:r>
          </a:p>
          <a:p>
            <a:pPr marL="0" indent="0" algn="ctr">
              <a:buNone/>
            </a:pPr>
            <a:endParaRPr lang="en-US" sz="2800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en-US" sz="2800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en-US" sz="72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Agenda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1905000"/>
          </a:xfrm>
        </p:spPr>
        <p:txBody>
          <a:bodyPr/>
          <a:lstStyle/>
          <a:p>
            <a:pPr marL="3175" indent="-3175">
              <a:lnSpc>
                <a:spcPct val="150000"/>
              </a:lnSpc>
              <a:buNone/>
            </a:pPr>
            <a:endParaRPr lang="en-US" altLang="en-US" sz="2000" dirty="0"/>
          </a:p>
          <a:p>
            <a:pPr marL="3175" indent="-3175"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828800"/>
            <a:ext cx="18473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969" y="1676400"/>
            <a:ext cx="7201431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STH 35 Project Overview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Need for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Proposed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Maintenance of Traffic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Schedule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66129" y="9906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Project Location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71513" y="1752600"/>
            <a:ext cx="8229600" cy="4648200"/>
          </a:xfrm>
        </p:spPr>
        <p:txBody>
          <a:bodyPr/>
          <a:lstStyle/>
          <a:p>
            <a:pPr marL="3175" indent="-3175">
              <a:lnSpc>
                <a:spcPct val="150000"/>
              </a:lnSpc>
              <a:buNone/>
            </a:pPr>
            <a:endParaRPr lang="en-US" altLang="en-US" sz="2000" b="1" dirty="0"/>
          </a:p>
          <a:p>
            <a:pPr marL="3175" indent="-3175">
              <a:lnSpc>
                <a:spcPct val="150000"/>
              </a:lnSpc>
              <a:buNone/>
            </a:pPr>
            <a:endParaRPr lang="en-US" altLang="en-US" sz="2000" dirty="0"/>
          </a:p>
          <a:p>
            <a:pPr marL="3175" indent="-3175"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C7F9E-923C-46DA-9071-1522600FF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67" y="1725339"/>
            <a:ext cx="5852833" cy="45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7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Need for project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71513" y="1752600"/>
            <a:ext cx="8229600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b="1" dirty="0"/>
              <a:t>Poor pavement condition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/>
              <a:t>Deteriorated utilities</a:t>
            </a:r>
          </a:p>
          <a:p>
            <a:pPr lvl="1">
              <a:lnSpc>
                <a:spcPct val="150000"/>
              </a:lnSpc>
            </a:pPr>
            <a:r>
              <a:rPr lang="en-US" altLang="en-US" sz="1600" b="1" dirty="0"/>
              <a:t>Storm, Water, Sanitary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/>
              <a:t>Safety</a:t>
            </a:r>
          </a:p>
          <a:p>
            <a:pPr lvl="1">
              <a:lnSpc>
                <a:spcPct val="150000"/>
              </a:lnSpc>
            </a:pPr>
            <a:r>
              <a:rPr lang="en-US" altLang="en-US" sz="1600" b="1" dirty="0"/>
              <a:t>Substandard curb ramps</a:t>
            </a:r>
          </a:p>
          <a:p>
            <a:pPr lvl="1">
              <a:lnSpc>
                <a:spcPct val="150000"/>
              </a:lnSpc>
            </a:pPr>
            <a:r>
              <a:rPr lang="en-US" altLang="en-US" sz="1600" b="1" dirty="0"/>
              <a:t>Buckeye Street/Coulee Road Intersection</a:t>
            </a:r>
          </a:p>
          <a:p>
            <a:pPr lvl="1">
              <a:lnSpc>
                <a:spcPct val="150000"/>
              </a:lnSpc>
            </a:pPr>
            <a:r>
              <a:rPr lang="en-US" altLang="en-US" sz="1600" b="1" dirty="0"/>
              <a:t>Substandard Vertical Clearance at RR</a:t>
            </a:r>
          </a:p>
          <a:p>
            <a:pPr lvl="1">
              <a:lnSpc>
                <a:spcPct val="150000"/>
              </a:lnSpc>
            </a:pPr>
            <a:r>
              <a:rPr lang="en-US" altLang="en-US" sz="1600" b="1" dirty="0"/>
              <a:t>Sommers – North End Road turning</a:t>
            </a:r>
            <a:br>
              <a:rPr lang="en-US" altLang="en-US" sz="1600" b="1" dirty="0"/>
            </a:br>
            <a:r>
              <a:rPr lang="en-US" altLang="en-US" sz="1600" b="1" dirty="0"/>
              <a:t>movements</a:t>
            </a:r>
          </a:p>
          <a:p>
            <a:pPr marL="3175" indent="-3175">
              <a:lnSpc>
                <a:spcPct val="150000"/>
              </a:lnSpc>
              <a:buNone/>
            </a:pPr>
            <a:endParaRPr lang="en-US" altLang="en-US" sz="2000" dirty="0"/>
          </a:p>
          <a:p>
            <a:pPr marL="3175" indent="-3175"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F7138-358C-4AD3-B0C7-2B6FBC031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79142"/>
            <a:ext cx="3281503" cy="4375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26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Proposed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868931-3558-4B7F-ACF9-74EECA57511F}"/>
              </a:ext>
            </a:extLst>
          </p:cNvPr>
          <p:cNvSpPr/>
          <p:nvPr/>
        </p:nvSpPr>
        <p:spPr>
          <a:xfrm>
            <a:off x="876300" y="1752600"/>
            <a:ext cx="7391400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u="sng" dirty="0"/>
              <a:t>Typical Sections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South project the typical section will remain the same except: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Near Buckeye/Coulee the typical cross section is changing slightly to improve safety.</a:t>
            </a:r>
          </a:p>
          <a:p>
            <a:pPr lvl="1">
              <a:lnSpc>
                <a:spcPct val="150000"/>
              </a:lnSpc>
            </a:pPr>
            <a:endParaRPr lang="en-US" alt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Typical Section will typically remain the same on the middle two projects except near RR overpass.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Narrowed to accommodate profile at RR.</a:t>
            </a:r>
          </a:p>
          <a:p>
            <a:pPr lvl="1">
              <a:lnSpc>
                <a:spcPct val="150000"/>
              </a:lnSpc>
            </a:pPr>
            <a:endParaRPr lang="en-US" alt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North project typical section will be changed from a two-lane to a three-lane.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pPr>
              <a:lnSpc>
                <a:spcPct val="150000"/>
              </a:lnSpc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06331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Proposed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18271-DEAD-4A18-8C73-073EDFB59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05152"/>
            <a:ext cx="8001000" cy="428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1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Proposed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36314-69D6-4B85-B975-F997F7802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9" y="1828800"/>
            <a:ext cx="7904404" cy="42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648200" y="10668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Proposed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868931-3558-4B7F-ACF9-74EECA57511F}"/>
              </a:ext>
            </a:extLst>
          </p:cNvPr>
          <p:cNvSpPr/>
          <p:nvPr/>
        </p:nvSpPr>
        <p:spPr>
          <a:xfrm>
            <a:off x="152400" y="2362200"/>
            <a:ext cx="8763000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/>
              <a:t>Rehabilitation on south project (Front St. to Vine Street):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Joint repair, coarse grind, asphaltic overlay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Safety improvement at Buckeye St. / Coulee Rd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Curb ramp improvements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Spot sanitary sewer repair and improvements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Replacement lighting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pPr lvl="1">
              <a:lnSpc>
                <a:spcPct val="150000"/>
              </a:lnSpc>
            </a:pPr>
            <a:endParaRPr lang="en-US" altLang="en-US" b="1" dirty="0"/>
          </a:p>
          <a:p>
            <a:pPr>
              <a:lnSpc>
                <a:spcPct val="150000"/>
              </a:lnSpc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02223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2" ma:contentTypeDescription="Create a new document." ma:contentTypeScope="" ma:versionID="e84e99397d58fb10d4eb13022cdaac12">
  <xsd:schema xmlns:xsd="http://www.w3.org/2001/XMLSchema" xmlns:xs="http://www.w3.org/2001/XMLSchema" xmlns:p="http://schemas.microsoft.com/office/2006/metadata/properties" xmlns:ns1="http://schemas.microsoft.com/sharepoint/v3" xmlns:ns2="a8b72882-1d02-4704-8464-4e9c6e9dc531" targetNamespace="http://schemas.microsoft.com/office/2006/metadata/properties" ma:root="true" ma:fieldsID="1130da5a4dba49e90a4d167926946bc3" ns1:_="" ns2:_="">
    <xsd:import namespace="http://schemas.microsoft.com/sharepoint/v3"/>
    <xsd:import namespace="a8b72882-1d02-4704-8464-4e9c6e9dc53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72882-1d02-4704-8464-4e9c6e9dc5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08022-10AD-4132-8406-6F68AD305FD4}"/>
</file>

<file path=customXml/itemProps2.xml><?xml version="1.0" encoding="utf-8"?>
<ds:datastoreItem xmlns:ds="http://schemas.openxmlformats.org/officeDocument/2006/customXml" ds:itemID="{0F144ECE-FF53-45C6-8D4A-E3D49BC85FB7}">
  <ds:schemaRefs>
    <ds:schemaRef ds:uri="a8b72882-1d02-4704-8464-4e9c6e9dc531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C03442-4E4F-41D8-9D93-F2233550CE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8315</TotalTime>
  <Words>877</Words>
  <Application>Microsoft Office PowerPoint</Application>
  <PresentationFormat>On-screen Show (4:3)</PresentationFormat>
  <Paragraphs>171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Acrobat Document</vt:lpstr>
      <vt:lpstr>PowerPoint Presentation</vt:lpstr>
      <vt:lpstr>Introductions</vt:lpstr>
      <vt:lpstr>Agenda</vt:lpstr>
      <vt:lpstr>Project Location</vt:lpstr>
      <vt:lpstr>Need for project</vt:lpstr>
      <vt:lpstr>Proposed project</vt:lpstr>
      <vt:lpstr>Proposed project</vt:lpstr>
      <vt:lpstr>Proposed project</vt:lpstr>
      <vt:lpstr>Proposed project</vt:lpstr>
      <vt:lpstr>Proposed Project</vt:lpstr>
      <vt:lpstr>Proposed Project</vt:lpstr>
      <vt:lpstr>Proposed project</vt:lpstr>
      <vt:lpstr>Proposed project</vt:lpstr>
      <vt:lpstr>Proposed project</vt:lpstr>
      <vt:lpstr>Maintenance of Traffic</vt:lpstr>
      <vt:lpstr>Maintenance of Traffic</vt:lpstr>
      <vt:lpstr>Maintenance of Traffic</vt:lpstr>
      <vt:lpstr>PowerPoint Presentation</vt:lpstr>
      <vt:lpstr>Maintenance of Traffic</vt:lpstr>
      <vt:lpstr>Maintenance of Traffic</vt:lpstr>
      <vt:lpstr>Maintenance of Traffic</vt:lpstr>
      <vt:lpstr>Maintenance of Traffic</vt:lpstr>
      <vt:lpstr>Maintenance of Traffic</vt:lpstr>
      <vt:lpstr>Maintenance of Traffic</vt:lpstr>
      <vt:lpstr>Schedule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 35 Hudson presentation</dc:title>
  <dc:creator>Howe-Halvorson, Sarah</dc:creator>
  <cp:lastModifiedBy>Katzfey, Aaron P - DOT</cp:lastModifiedBy>
  <cp:revision>468</cp:revision>
  <cp:lastPrinted>2017-05-31T23:46:14Z</cp:lastPrinted>
  <dcterms:created xsi:type="dcterms:W3CDTF">2011-02-25T20:09:00Z</dcterms:created>
  <dcterms:modified xsi:type="dcterms:W3CDTF">2020-02-28T21:41:24Z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