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256" r:id="rId5"/>
    <p:sldId id="263" r:id="rId6"/>
    <p:sldId id="265" r:id="rId7"/>
    <p:sldId id="264" r:id="rId8"/>
    <p:sldId id="285" r:id="rId9"/>
    <p:sldId id="286" r:id="rId10"/>
    <p:sldId id="266" r:id="rId11"/>
    <p:sldId id="281" r:id="rId12"/>
    <p:sldId id="267" r:id="rId13"/>
    <p:sldId id="284" r:id="rId14"/>
    <p:sldId id="268" r:id="rId15"/>
    <p:sldId id="269" r:id="rId16"/>
    <p:sldId id="288" r:id="rId17"/>
    <p:sldId id="261" r:id="rId18"/>
    <p:sldId id="258" r:id="rId19"/>
    <p:sldId id="287" r:id="rId20"/>
    <p:sldId id="280" r:id="rId21"/>
    <p:sldId id="260" r:id="rId22"/>
    <p:sldId id="270" r:id="rId23"/>
    <p:sldId id="272" r:id="rId24"/>
    <p:sldId id="279" r:id="rId25"/>
    <p:sldId id="273" r:id="rId26"/>
    <p:sldId id="289" r:id="rId27"/>
    <p:sldId id="271" r:id="rId28"/>
    <p:sldId id="282" r:id="rId29"/>
    <p:sldId id="283" r:id="rId30"/>
    <p:sldId id="275" r:id="rId31"/>
    <p:sldId id="274" r:id="rId32"/>
    <p:sldId id="276" r:id="rId33"/>
    <p:sldId id="277" r:id="rId34"/>
    <p:sldId id="278"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2" d="100"/>
          <a:sy n="82" d="100"/>
        </p:scale>
        <p:origin x="917"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70764" cy="482027"/>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749" y="2"/>
            <a:ext cx="3170763" cy="482027"/>
          </a:xfrm>
          <a:prstGeom prst="rect">
            <a:avLst/>
          </a:prstGeom>
        </p:spPr>
        <p:txBody>
          <a:bodyPr vert="horz" lIns="94851" tIns="47425" rIns="94851" bIns="47425" rtlCol="0"/>
          <a:lstStyle>
            <a:lvl1pPr algn="r">
              <a:defRPr sz="1200"/>
            </a:lvl1pPr>
          </a:lstStyle>
          <a:p>
            <a:fld id="{F46169F1-950A-4123-9C8C-7D3805B98374}" type="datetimeFigureOut">
              <a:rPr lang="en-US" smtClean="0"/>
              <a:t>12/9/2015</a:t>
            </a:fld>
            <a:endParaRPr lang="en-US" dirty="0"/>
          </a:p>
        </p:txBody>
      </p:sp>
      <p:sp>
        <p:nvSpPr>
          <p:cNvPr id="4" name="Slide Image Placeholder 3"/>
          <p:cNvSpPr>
            <a:spLocks noGrp="1" noRot="1" noChangeAspect="1"/>
          </p:cNvSpPr>
          <p:nvPr>
            <p:ph type="sldImg" idx="2"/>
          </p:nvPr>
        </p:nvSpPr>
        <p:spPr>
          <a:xfrm>
            <a:off x="1498600" y="1200150"/>
            <a:ext cx="4319588" cy="3240088"/>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363" y="4620251"/>
            <a:ext cx="5852160" cy="3780800"/>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174"/>
            <a:ext cx="3170764" cy="482027"/>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749" y="9119174"/>
            <a:ext cx="3170763" cy="482027"/>
          </a:xfrm>
          <a:prstGeom prst="rect">
            <a:avLst/>
          </a:prstGeom>
        </p:spPr>
        <p:txBody>
          <a:bodyPr vert="horz" lIns="94851" tIns="47425" rIns="94851" bIns="47425" rtlCol="0" anchor="b"/>
          <a:lstStyle>
            <a:lvl1pPr algn="r">
              <a:defRPr sz="1200"/>
            </a:lvl1pPr>
          </a:lstStyle>
          <a:p>
            <a:fld id="{D8F7C7B1-900C-4DB2-8A3A-6F65D2FE4749}" type="slidenum">
              <a:rPr lang="en-US" smtClean="0"/>
              <a:t>‹#›</a:t>
            </a:fld>
            <a:endParaRPr lang="en-US" dirty="0"/>
          </a:p>
        </p:txBody>
      </p:sp>
    </p:spTree>
    <p:extLst>
      <p:ext uri="{BB962C8B-B14F-4D97-AF65-F5344CB8AC3E}">
        <p14:creationId xmlns:p14="http://schemas.microsoft.com/office/powerpoint/2010/main" val="1038322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7C7B1-900C-4DB2-8A3A-6F65D2FE4749}" type="slidenum">
              <a:rPr lang="en-US" smtClean="0"/>
              <a:t>1</a:t>
            </a:fld>
            <a:endParaRPr lang="en-US" dirty="0"/>
          </a:p>
        </p:txBody>
      </p:sp>
    </p:spTree>
    <p:extLst>
      <p:ext uri="{BB962C8B-B14F-4D97-AF65-F5344CB8AC3E}">
        <p14:creationId xmlns:p14="http://schemas.microsoft.com/office/powerpoint/2010/main" val="18080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7C7B1-900C-4DB2-8A3A-6F65D2FE4749}" type="slidenum">
              <a:rPr lang="en-US" smtClean="0"/>
              <a:t>10</a:t>
            </a:fld>
            <a:endParaRPr lang="en-US" dirty="0"/>
          </a:p>
        </p:txBody>
      </p:sp>
    </p:spTree>
    <p:extLst>
      <p:ext uri="{BB962C8B-B14F-4D97-AF65-F5344CB8AC3E}">
        <p14:creationId xmlns:p14="http://schemas.microsoft.com/office/powerpoint/2010/main" val="242635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7C7B1-900C-4DB2-8A3A-6F65D2FE4749}" type="slidenum">
              <a:rPr lang="en-US" smtClean="0"/>
              <a:t>11</a:t>
            </a:fld>
            <a:endParaRPr lang="en-US" dirty="0"/>
          </a:p>
        </p:txBody>
      </p:sp>
    </p:spTree>
    <p:extLst>
      <p:ext uri="{BB962C8B-B14F-4D97-AF65-F5344CB8AC3E}">
        <p14:creationId xmlns:p14="http://schemas.microsoft.com/office/powerpoint/2010/main" val="7653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7C7B1-900C-4DB2-8A3A-6F65D2FE4749}" type="slidenum">
              <a:rPr lang="en-US" smtClean="0"/>
              <a:t>30</a:t>
            </a:fld>
            <a:endParaRPr lang="en-US" dirty="0"/>
          </a:p>
        </p:txBody>
      </p:sp>
    </p:spTree>
    <p:extLst>
      <p:ext uri="{BB962C8B-B14F-4D97-AF65-F5344CB8AC3E}">
        <p14:creationId xmlns:p14="http://schemas.microsoft.com/office/powerpoint/2010/main" val="98930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45BFA43E-9190-46B6-9708-8857920A9A1B}" type="datetime1">
              <a:rPr lang="en-US" smtClean="0"/>
              <a:t>12/9/2015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2A5DBE-2AB7-4D0D-9B28-0C962895AD52}"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6E1346-451C-40B3-81F7-6AC14C7A3CBF}"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092367-8994-4564-A445-98BAF897E162}"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2F12C8E-1CFE-4378-8F6A-1C442EEC779F}" type="datetime1">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D06814-D44F-421B-8D83-C5E943CBF154}"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0EB488-3B15-4F1B-9D8F-0CDE16C39010}" type="datetime1">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6CCCF1-653C-4677-B69A-17E9B9ED7215}" type="datetime1">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23925-E43D-440B-BF18-AC7B5D3493A1}" type="datetime1">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FD13B-5DA5-43E1-ADF8-F926D4E99344}"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6858D8-B3FB-4B7F-A7A2-A8808729E6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dirty="0"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15E83028-2634-477C-83D0-D8AB941BBDC6}" type="datetime1">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3400" y="6356350"/>
            <a:ext cx="533400" cy="365125"/>
          </a:xfrm>
        </p:spPr>
        <p:txBody>
          <a:bodyPr/>
          <a:lstStyle/>
          <a:p>
            <a:fld id="{296858D8-B3FB-4B7F-A7A2-A8808729E6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61D7DAF8-13C4-4249-8B3B-1DCC95E24DDD}" type="datetime1">
              <a:rPr lang="en-US" smtClean="0"/>
              <a:t>12/9/2015</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296858D8-B3FB-4B7F-A7A2-A8808729E6B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wmad0p4145:37108/dtsdManuals/re/re-staffresources/diarynotes-wisdot-policy-4-4-12.doc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doccontrol.com/wp-content/uploads/2015/08/EDMS.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pwmad0p4145:37108/Pages/doing-bus/eng-consultants/cnslt-rsrces/re/reads.aspx"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1.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pn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gif"/><Relationship Id="rId5" Type="http://schemas.openxmlformats.org/officeDocument/2006/relationships/image" Target="../media/image68.jpeg"/><Relationship Id="rId4" Type="http://schemas.openxmlformats.org/officeDocument/2006/relationships/image" Target="../media/image6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apwmad0p4145:37108/Pages/doing-bus/eng-consultants/cnslt-rsrces/re/repm-forms.aspx" TargetMode="External"/><Relationship Id="rId3" Type="http://schemas.openxmlformats.org/officeDocument/2006/relationships/hyperlink" Target="http://apwmad0p4145:37108/Documents/formdocs/READS1047.pdf" TargetMode="External"/><Relationship Id="rId7" Type="http://schemas.openxmlformats.org/officeDocument/2006/relationships/image" Target="../media/image71.jp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hyperlink" Target="http://apwmad0p4145:37108/Documents/formdocs/READS1043.pdf" TargetMode="External"/><Relationship Id="rId5" Type="http://schemas.openxmlformats.org/officeDocument/2006/relationships/hyperlink" Target="http://apwmad0p4145:37108/Documents/formdocs/READS2058.pdf" TargetMode="External"/><Relationship Id="rId4" Type="http://schemas.openxmlformats.org/officeDocument/2006/relationships/hyperlink" Target="http://apwmad0p4145:37108/Documents/formdocs/READS1957.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jpg"/></Relationships>
</file>

<file path=ppt/slides/_rels/slide31.xml.rels><?xml version="1.0" encoding="UTF-8" standalone="yes"?>
<Relationships xmlns="http://schemas.openxmlformats.org/package/2006/relationships"><Relationship Id="rId2" Type="http://schemas.openxmlformats.org/officeDocument/2006/relationships/hyperlink" Target="http://apwmad0p4145:37108/dtsdManuals/re/re-staffresources/diarynotes-wisdot-policy-4-4-12.doc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229600" cy="1872455"/>
          </a:xfrm>
        </p:spPr>
        <p:txBody>
          <a:bodyPr>
            <a:normAutofit/>
          </a:bodyPr>
          <a:lstStyle/>
          <a:p>
            <a:pPr algn="ctr"/>
            <a:r>
              <a:rPr lang="en-US" sz="11000" dirty="0" smtClean="0"/>
              <a:t>DIARY NOTES</a:t>
            </a:r>
            <a:endParaRPr lang="en-US" sz="11000" dirty="0"/>
          </a:p>
        </p:txBody>
      </p:sp>
      <p:sp>
        <p:nvSpPr>
          <p:cNvPr id="3" name="Subtitle 2"/>
          <p:cNvSpPr>
            <a:spLocks noGrp="1"/>
          </p:cNvSpPr>
          <p:nvPr>
            <p:ph type="subTitle" idx="1"/>
          </p:nvPr>
        </p:nvSpPr>
        <p:spPr>
          <a:xfrm>
            <a:off x="457200" y="609600"/>
            <a:ext cx="6477000" cy="1102520"/>
          </a:xfrm>
        </p:spPr>
        <p:txBody>
          <a:bodyPr>
            <a:noAutofit/>
          </a:bodyPr>
          <a:lstStyle/>
          <a:p>
            <a:pPr algn="ctr"/>
            <a:r>
              <a:rPr lang="en-US" sz="6000" b="1" dirty="0" smtClean="0"/>
              <a:t>The importance of...</a:t>
            </a:r>
            <a:endParaRPr lang="en-US" sz="6000" b="1" dirty="0"/>
          </a:p>
        </p:txBody>
      </p:sp>
      <p:sp>
        <p:nvSpPr>
          <p:cNvPr id="5" name="TextBox 4"/>
          <p:cNvSpPr txBox="1"/>
          <p:nvPr/>
        </p:nvSpPr>
        <p:spPr>
          <a:xfrm>
            <a:off x="3048000" y="3971240"/>
            <a:ext cx="5410200"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Original </a:t>
            </a:r>
            <a:r>
              <a:rPr lang="en-US" sz="3200" i="1" dirty="0" smtClean="0">
                <a:effectLst>
                  <a:outerShdw blurRad="38100" dist="38100" dir="2700000" algn="tl">
                    <a:srgbClr val="000000">
                      <a:alpha val="43137"/>
                    </a:srgbClr>
                  </a:outerShdw>
                </a:effectLst>
                <a:latin typeface="AR BERKLEY" panose="02000000000000000000" pitchFamily="2" charset="0"/>
              </a:rPr>
              <a:t>by</a:t>
            </a:r>
            <a:r>
              <a:rPr lang="en-US" sz="3200" b="1" dirty="0" smtClean="0">
                <a:effectLst>
                  <a:outerShdw blurRad="38100" dist="38100" dir="2700000" algn="tl">
                    <a:srgbClr val="000000">
                      <a:alpha val="43137"/>
                    </a:srgbClr>
                  </a:outerShdw>
                </a:effectLst>
              </a:rPr>
              <a:t> Kathy Curren</a:t>
            </a:r>
          </a:p>
          <a:p>
            <a:r>
              <a:rPr lang="en-US" sz="1600" b="1" dirty="0" smtClean="0">
                <a:effectLst>
                  <a:outerShdw blurRad="38100" dist="38100" dir="2700000" algn="tl">
                    <a:srgbClr val="000000">
                      <a:alpha val="43137"/>
                    </a:srgbClr>
                  </a:outerShdw>
                </a:effectLst>
              </a:rPr>
              <a:t>April 2012 / Updates </a:t>
            </a:r>
            <a:r>
              <a:rPr lang="en-US" sz="1600" b="1" dirty="0" smtClean="0">
                <a:effectLst>
                  <a:outerShdw blurRad="38100" dist="38100" dir="2700000" algn="tl">
                    <a:srgbClr val="000000">
                      <a:alpha val="43137"/>
                    </a:srgbClr>
                  </a:outerShdw>
                </a:effectLst>
              </a:rPr>
              <a:t>m</a:t>
            </a:r>
            <a:r>
              <a:rPr lang="en-US" sz="1600" b="1" dirty="0" smtClean="0">
                <a:effectLst>
                  <a:outerShdw blurRad="38100" dist="38100" dir="2700000" algn="tl">
                    <a:srgbClr val="000000">
                      <a:alpha val="43137"/>
                    </a:srgbClr>
                  </a:outerShdw>
                </a:effectLst>
              </a:rPr>
              <a:t>ade </a:t>
            </a:r>
            <a:r>
              <a:rPr lang="en-US" sz="1600" b="1" dirty="0">
                <a:effectLst>
                  <a:outerShdw blurRad="38100" dist="38100" dir="2700000" algn="tl">
                    <a:srgbClr val="000000">
                      <a:alpha val="43137"/>
                    </a:srgbClr>
                  </a:outerShdw>
                </a:effectLst>
              </a:rPr>
              <a:t>December 2015 </a:t>
            </a:r>
            <a:r>
              <a:rPr lang="en-US" sz="1400" i="1" dirty="0">
                <a:effectLst>
                  <a:outerShdw blurRad="38100" dist="38100" dir="2700000" algn="tl">
                    <a:srgbClr val="000000">
                      <a:alpha val="43137"/>
                    </a:srgbClr>
                  </a:outerShdw>
                </a:effectLst>
                <a:latin typeface="AR BERKLEY" panose="02000000000000000000" pitchFamily="2" charset="0"/>
              </a:rPr>
              <a:t>by</a:t>
            </a:r>
            <a:r>
              <a:rPr lang="en-US" sz="1600" b="1" dirty="0">
                <a:effectLst>
                  <a:outerShdw blurRad="38100" dist="38100" dir="2700000" algn="tl">
                    <a:srgbClr val="000000">
                      <a:alpha val="43137"/>
                    </a:srgbClr>
                  </a:outerShdw>
                </a:effectLst>
              </a:rPr>
              <a:t> Sherry Miner</a:t>
            </a:r>
            <a:endParaRPr lang="en-US" sz="1600" b="1" dirty="0" smtClean="0">
              <a:effectLst>
                <a:outerShdw blurRad="38100" dist="38100" dir="2700000" algn="tl">
                  <a:srgbClr val="000000">
                    <a:alpha val="43137"/>
                  </a:srgbClr>
                </a:outerShdw>
              </a:effectLst>
            </a:endParaRPr>
          </a:p>
          <a:p>
            <a:endParaRPr lang="en-US" sz="1600" b="1"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1600" b="1" dirty="0" smtClean="0">
                <a:effectLst>
                  <a:outerShdw blurRad="38100" dist="38100" dir="2700000" algn="tl">
                    <a:srgbClr val="000000">
                      <a:alpha val="43137"/>
                    </a:srgbClr>
                  </a:outerShdw>
                </a:effectLst>
              </a:rPr>
              <a:t>At the end of this presentation, come back and see </a:t>
            </a:r>
            <a:r>
              <a:rPr lang="en-US" sz="1600" b="1" dirty="0" smtClean="0">
                <a:effectLst>
                  <a:outerShdw blurRad="38100" dist="38100" dir="2700000" algn="tl">
                    <a:srgbClr val="000000">
                      <a:alpha val="43137"/>
                    </a:srgbClr>
                  </a:outerShdw>
                </a:effectLst>
                <a:hlinkClick r:id="rId3"/>
              </a:rPr>
              <a:t>additional/supplemental detailed notes</a:t>
            </a:r>
            <a:endParaRPr lang="en-US" sz="16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a:ext>
            </a:extLst>
          </a:blip>
          <a:stretch>
            <a:fillRect/>
          </a:stretch>
        </p:blipFill>
        <p:spPr>
          <a:xfrm>
            <a:off x="550827" y="3810000"/>
            <a:ext cx="2192373" cy="1645920"/>
          </a:xfrm>
          <a:prstGeom prst="rect">
            <a:avLst/>
          </a:prstGeom>
          <a:ln>
            <a:solidFill>
              <a:srgbClr val="FF0000"/>
            </a:solidFill>
          </a:ln>
          <a:effectLst/>
        </p:spPr>
      </p:pic>
      <p:sp>
        <p:nvSpPr>
          <p:cNvPr id="6" name="Slide Number Placeholder 5"/>
          <p:cNvSpPr>
            <a:spLocks noGrp="1"/>
          </p:cNvSpPr>
          <p:nvPr>
            <p:ph type="sldNum" sz="quarter" idx="12"/>
          </p:nvPr>
        </p:nvSpPr>
        <p:spPr/>
        <p:txBody>
          <a:bodyPr/>
          <a:lstStyle/>
          <a:p>
            <a:fld id="{296858D8-B3FB-4B7F-A7A2-A8808729E6B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915400" cy="4648200"/>
          </a:xfrm>
        </p:spPr>
        <p:txBody>
          <a:bodyPr>
            <a:noAutofit/>
          </a:bodyPr>
          <a:lstStyle/>
          <a:p>
            <a:pPr marL="461963" indent="-461963">
              <a:spcBef>
                <a:spcPts val="0"/>
              </a:spcBef>
              <a:buFont typeface="Wingdings" panose="05000000000000000000" pitchFamily="2" charset="2"/>
              <a:buChar char="Ø"/>
            </a:pPr>
            <a:r>
              <a:rPr lang="en-US" sz="2800" dirty="0"/>
              <a:t>Out of state owner’s will require additional and careful coordination in order to present all of </a:t>
            </a:r>
            <a:r>
              <a:rPr lang="en-US" sz="2800" dirty="0" smtClean="0"/>
              <a:t>the facts </a:t>
            </a:r>
            <a:r>
              <a:rPr lang="en-US" sz="2800" dirty="0"/>
              <a:t>and get questions answered. U</a:t>
            </a:r>
            <a:r>
              <a:rPr lang="en-US" sz="2800" dirty="0" smtClean="0"/>
              <a:t>se </a:t>
            </a:r>
            <a:r>
              <a:rPr lang="en-US" sz="2800" dirty="0"/>
              <a:t>the </a:t>
            </a:r>
            <a:r>
              <a:rPr lang="en-US" sz="2800" dirty="0" smtClean="0"/>
              <a:t>diary to document </a:t>
            </a:r>
            <a:r>
              <a:rPr lang="en-US" sz="2800" dirty="0"/>
              <a:t>activities.</a:t>
            </a:r>
          </a:p>
          <a:p>
            <a:pPr marL="461963" indent="-461963">
              <a:spcBef>
                <a:spcPts val="0"/>
              </a:spcBef>
              <a:buFont typeface="Wingdings" panose="05000000000000000000" pitchFamily="2" charset="2"/>
              <a:buChar char="Ø"/>
            </a:pPr>
            <a:r>
              <a:rPr lang="en-US" sz="2800" dirty="0"/>
              <a:t>Date of delivery for owner’s rights brochures </a:t>
            </a:r>
            <a:r>
              <a:rPr lang="en-US" sz="2800" dirty="0" smtClean="0"/>
              <a:t/>
            </a:r>
            <a:br>
              <a:rPr lang="en-US" sz="2800" dirty="0" smtClean="0"/>
            </a:br>
            <a:r>
              <a:rPr lang="en-US" sz="2800" dirty="0" smtClean="0"/>
              <a:t>and </a:t>
            </a:r>
            <a:r>
              <a:rPr lang="en-US" sz="2800" dirty="0"/>
              <a:t>letters must be noted.</a:t>
            </a:r>
          </a:p>
          <a:p>
            <a:pPr marL="461963" indent="-461963">
              <a:spcBef>
                <a:spcPts val="0"/>
              </a:spcBef>
              <a:buFont typeface="Wingdings" panose="05000000000000000000" pitchFamily="2" charset="2"/>
              <a:buChar char="Ø"/>
            </a:pPr>
            <a:r>
              <a:rPr lang="en-US" sz="2800" dirty="0" smtClean="0"/>
              <a:t>Use </a:t>
            </a:r>
            <a:r>
              <a:rPr lang="en-US" sz="2800" dirty="0"/>
              <a:t>diary to document reason for any revisions.</a:t>
            </a:r>
          </a:p>
          <a:p>
            <a:pPr marL="461963" indent="-461963">
              <a:spcBef>
                <a:spcPts val="0"/>
              </a:spcBef>
              <a:buFont typeface="Wingdings" panose="05000000000000000000" pitchFamily="2" charset="2"/>
              <a:buChar char="Ø"/>
            </a:pPr>
            <a:r>
              <a:rPr lang="en-US" sz="2800" dirty="0" smtClean="0"/>
              <a:t>Any </a:t>
            </a:r>
            <a:r>
              <a:rPr lang="en-US" sz="2800" dirty="0"/>
              <a:t>agreements, disagreements, changes, issues, and even seemingly small developments </a:t>
            </a:r>
            <a:r>
              <a:rPr lang="en-US" sz="2800" dirty="0" smtClean="0"/>
              <a:t/>
            </a:r>
            <a:br>
              <a:rPr lang="en-US" sz="2800" dirty="0" smtClean="0"/>
            </a:br>
            <a:r>
              <a:rPr lang="en-US" sz="2800" b="1" u="sng" dirty="0" smtClean="0">
                <a:solidFill>
                  <a:schemeClr val="accent4">
                    <a:lumMod val="20000"/>
                    <a:lumOff val="80000"/>
                  </a:schemeClr>
                </a:solidFill>
                <a:effectLst>
                  <a:outerShdw blurRad="38100" dist="38100" dir="2700000" algn="tl">
                    <a:srgbClr val="000000">
                      <a:alpha val="43137"/>
                    </a:srgbClr>
                  </a:outerShdw>
                </a:effectLst>
              </a:rPr>
              <a:t>must</a:t>
            </a:r>
            <a:r>
              <a:rPr lang="en-US" sz="2800" b="1" dirty="0" smtClean="0">
                <a:solidFill>
                  <a:schemeClr val="accent4">
                    <a:lumMod val="20000"/>
                    <a:lumOff val="80000"/>
                  </a:schemeClr>
                </a:solidFill>
              </a:rPr>
              <a:t> </a:t>
            </a:r>
            <a:r>
              <a:rPr lang="en-US" sz="2800" dirty="0" smtClean="0"/>
              <a:t>be </a:t>
            </a:r>
            <a:r>
              <a:rPr lang="en-US" sz="2800" dirty="0"/>
              <a:t>documented in diary</a:t>
            </a:r>
            <a:r>
              <a:rPr lang="en-US" sz="2800" dirty="0" smtClean="0"/>
              <a:t>.</a:t>
            </a:r>
            <a:endParaRPr lang="en-US" sz="2800" dirty="0"/>
          </a:p>
        </p:txBody>
      </p:sp>
      <p:sp>
        <p:nvSpPr>
          <p:cNvPr id="8" name="Title 1"/>
          <p:cNvSpPr txBox="1">
            <a:spLocks/>
          </p:cNvSpPr>
          <p:nvPr/>
        </p:nvSpPr>
        <p:spPr>
          <a:xfrm>
            <a:off x="457200" y="762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5638800"/>
            <a:ext cx="1605777" cy="822960"/>
          </a:xfrm>
          <a:prstGeom prst="rect">
            <a:avLst/>
          </a:prstGeom>
          <a:ln>
            <a:solidFill>
              <a:srgbClr val="FF0000"/>
            </a:solidFill>
          </a:ln>
        </p:spPr>
      </p:pic>
      <p:pic>
        <p:nvPicPr>
          <p:cNvPr id="9" name="Picture 8" descr="EDMS">
            <a:hlinkClick r:id="rId4"/>
          </p:cNvPr>
          <p:cNvPicPr/>
          <p:nvPr/>
        </p:nvPicPr>
        <p:blipFill rotWithShape="1">
          <a:blip r:embed="rId5" cstate="email">
            <a:extLst>
              <a:ext uri="{28A0092B-C50C-407E-A947-70E740481C1C}">
                <a14:useLocalDpi xmlns:a14="http://schemas.microsoft.com/office/drawing/2010/main"/>
              </a:ext>
            </a:extLst>
          </a:blip>
          <a:srcRect/>
          <a:stretch/>
        </p:blipFill>
        <p:spPr bwMode="auto">
          <a:xfrm>
            <a:off x="6934200" y="5334000"/>
            <a:ext cx="1828800" cy="1371600"/>
          </a:xfrm>
          <a:prstGeom prst="rect">
            <a:avLst/>
          </a:prstGeom>
          <a:noFill/>
          <a:ln>
            <a:solidFill>
              <a:srgbClr val="FF0000"/>
            </a:solid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296858D8-B3FB-4B7F-A7A2-A8808729E6BE}" type="slidenum">
              <a:rPr lang="en-US" smtClean="0"/>
              <a:pPr/>
              <a:t>10</a:t>
            </a:fld>
            <a:endParaRPr lang="en-US" dirty="0"/>
          </a:p>
        </p:txBody>
      </p:sp>
    </p:spTree>
    <p:extLst>
      <p:ext uri="{BB962C8B-B14F-4D97-AF65-F5344CB8AC3E}">
        <p14:creationId xmlns:p14="http://schemas.microsoft.com/office/powerpoint/2010/main" val="1439119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0"/>
            <a:ext cx="8915400" cy="4343400"/>
          </a:xfrm>
        </p:spPr>
        <p:txBody>
          <a:bodyPr>
            <a:noAutofit/>
          </a:bodyPr>
          <a:lstStyle/>
          <a:p>
            <a:pPr marL="461963" indent="-461963">
              <a:spcBef>
                <a:spcPts val="0"/>
              </a:spcBef>
              <a:buFont typeface="Wingdings" panose="05000000000000000000" pitchFamily="2" charset="2"/>
              <a:buChar char="Ø"/>
            </a:pPr>
            <a:r>
              <a:rPr lang="en-US" sz="2500" dirty="0" smtClean="0"/>
              <a:t>What do property owners expect? Put it in the diary!</a:t>
            </a:r>
          </a:p>
          <a:p>
            <a:pPr marL="461963" indent="-461963">
              <a:spcBef>
                <a:spcPts val="0"/>
              </a:spcBef>
              <a:buFont typeface="Wingdings" panose="05000000000000000000" pitchFamily="2" charset="2"/>
              <a:buChar char="Ø"/>
            </a:pPr>
            <a:r>
              <a:rPr lang="en-US" sz="2500" dirty="0" smtClean="0"/>
              <a:t>What are owners basing their do</a:t>
            </a:r>
            <a:r>
              <a:rPr lang="en-US" sz="2500" dirty="0" smtClean="0">
                <a:solidFill>
                  <a:srgbClr val="00B050"/>
                </a:solidFill>
                <a:effectLst>
                  <a:outerShdw blurRad="38100" dist="38100" dir="2700000" algn="tl">
                    <a:srgbClr val="000000">
                      <a:alpha val="43137"/>
                    </a:srgbClr>
                  </a:outerShdw>
                </a:effectLst>
              </a:rPr>
              <a:t>$$</a:t>
            </a:r>
            <a:r>
              <a:rPr lang="en-US" sz="2500" dirty="0" smtClean="0"/>
              <a:t>ar amounts on?</a:t>
            </a:r>
          </a:p>
          <a:p>
            <a:pPr marL="461963" indent="-461963">
              <a:spcBef>
                <a:spcPts val="0"/>
              </a:spcBef>
              <a:buFont typeface="Wingdings" panose="05000000000000000000" pitchFamily="2" charset="2"/>
              <a:buChar char="Ø"/>
            </a:pPr>
            <a:r>
              <a:rPr lang="en-US" sz="2500" dirty="0"/>
              <a:t>What would it take to close?</a:t>
            </a:r>
          </a:p>
          <a:p>
            <a:pPr marL="461963" indent="-461963">
              <a:spcBef>
                <a:spcPts val="0"/>
              </a:spcBef>
              <a:buFont typeface="Wingdings" panose="05000000000000000000" pitchFamily="2" charset="2"/>
              <a:buChar char="Ø"/>
            </a:pPr>
            <a:r>
              <a:rPr lang="en-US" sz="2500" dirty="0" smtClean="0"/>
              <a:t>If negotiations result in a new offering price</a:t>
            </a:r>
            <a:r>
              <a:rPr lang="en-US" sz="2500" dirty="0"/>
              <a:t>, </a:t>
            </a:r>
            <a:r>
              <a:rPr lang="en-US" sz="2500" dirty="0" smtClean="0"/>
              <a:t>this requires </a:t>
            </a:r>
            <a:r>
              <a:rPr lang="en-US" sz="2500" dirty="0"/>
              <a:t>the region to replace the original offering price in READS with </a:t>
            </a:r>
            <a:r>
              <a:rPr lang="en-US" sz="2500" dirty="0" smtClean="0"/>
              <a:t>the new </a:t>
            </a:r>
            <a:r>
              <a:rPr lang="en-US" sz="2500" dirty="0"/>
              <a:t>amounts and to update all other related and appropriate fields in READS. </a:t>
            </a:r>
            <a:r>
              <a:rPr lang="en-US" sz="2500" b="1" dirty="0">
                <a:solidFill>
                  <a:schemeClr val="accent4">
                    <a:lumMod val="20000"/>
                    <a:lumOff val="80000"/>
                  </a:schemeClr>
                </a:solidFill>
                <a:effectLst>
                  <a:outerShdw blurRad="38100" dist="38100" dir="2700000" algn="tl">
                    <a:srgbClr val="000000">
                      <a:alpha val="43137"/>
                    </a:srgbClr>
                  </a:outerShdw>
                </a:effectLst>
              </a:rPr>
              <a:t>A notation </a:t>
            </a:r>
            <a:r>
              <a:rPr lang="en-US" sz="2500" b="1" dirty="0" smtClean="0">
                <a:solidFill>
                  <a:schemeClr val="accent4">
                    <a:lumMod val="20000"/>
                    <a:lumOff val="80000"/>
                  </a:schemeClr>
                </a:solidFill>
                <a:effectLst>
                  <a:outerShdw blurRad="38100" dist="38100" dir="2700000" algn="tl">
                    <a:srgbClr val="000000">
                      <a:alpha val="43137"/>
                    </a:srgbClr>
                  </a:outerShdw>
                </a:effectLst>
              </a:rPr>
              <a:t>must also be </a:t>
            </a:r>
            <a:r>
              <a:rPr lang="en-US" sz="2500" b="1" dirty="0">
                <a:solidFill>
                  <a:schemeClr val="accent4">
                    <a:lumMod val="20000"/>
                    <a:lumOff val="80000"/>
                  </a:schemeClr>
                </a:solidFill>
                <a:effectLst>
                  <a:outerShdw blurRad="38100" dist="38100" dir="2700000" algn="tl">
                    <a:srgbClr val="000000">
                      <a:alpha val="43137"/>
                    </a:srgbClr>
                  </a:outerShdw>
                </a:effectLst>
              </a:rPr>
              <a:t>included on the Negotiation Diary (RE2058) to give reason and </a:t>
            </a:r>
            <a:r>
              <a:rPr lang="en-US" sz="2500" b="1" dirty="0" smtClean="0">
                <a:solidFill>
                  <a:schemeClr val="accent4">
                    <a:lumMod val="20000"/>
                    <a:lumOff val="80000"/>
                  </a:schemeClr>
                </a:solidFill>
                <a:effectLst>
                  <a:outerShdw blurRad="38100" dist="38100" dir="2700000" algn="tl">
                    <a:srgbClr val="000000">
                      <a:alpha val="43137"/>
                    </a:srgbClr>
                  </a:outerShdw>
                </a:effectLst>
              </a:rPr>
              <a:t>documentation </a:t>
            </a:r>
            <a:r>
              <a:rPr lang="en-US" sz="2500" b="1" dirty="0">
                <a:solidFill>
                  <a:schemeClr val="accent4">
                    <a:lumMod val="20000"/>
                    <a:lumOff val="80000"/>
                  </a:schemeClr>
                </a:solidFill>
                <a:effectLst>
                  <a:outerShdw blurRad="38100" dist="38100" dir="2700000" algn="tl">
                    <a:srgbClr val="000000">
                      <a:alpha val="43137"/>
                    </a:srgbClr>
                  </a:outerShdw>
                </a:effectLst>
              </a:rPr>
              <a:t>for </a:t>
            </a:r>
            <a:r>
              <a:rPr lang="en-US" sz="2500" b="1" dirty="0" smtClean="0">
                <a:solidFill>
                  <a:schemeClr val="accent4">
                    <a:lumMod val="20000"/>
                    <a:lumOff val="80000"/>
                  </a:schemeClr>
                </a:solidFill>
                <a:effectLst>
                  <a:outerShdw blurRad="38100" dist="38100" dir="2700000" algn="tl">
                    <a:srgbClr val="000000">
                      <a:alpha val="43137"/>
                    </a:srgbClr>
                  </a:outerShdw>
                </a:effectLst>
              </a:rPr>
              <a:t>the change </a:t>
            </a:r>
            <a:r>
              <a:rPr lang="en-US" sz="2500" b="1" dirty="0">
                <a:solidFill>
                  <a:schemeClr val="accent4">
                    <a:lumMod val="20000"/>
                    <a:lumOff val="80000"/>
                  </a:schemeClr>
                </a:solidFill>
                <a:effectLst>
                  <a:outerShdw blurRad="38100" dist="38100" dir="2700000" algn="tl">
                    <a:srgbClr val="000000">
                      <a:alpha val="43137"/>
                    </a:srgbClr>
                  </a:outerShdw>
                </a:effectLst>
              </a:rPr>
              <a:t>in offering price.</a:t>
            </a:r>
            <a:r>
              <a:rPr lang="en-US" sz="2500" b="1" dirty="0">
                <a:effectLst>
                  <a:outerShdw blurRad="38100" dist="38100" dir="2700000" algn="tl">
                    <a:srgbClr val="000000">
                      <a:alpha val="43137"/>
                    </a:srgbClr>
                  </a:outerShdw>
                </a:effectLst>
              </a:rPr>
              <a:t> </a:t>
            </a:r>
            <a:r>
              <a:rPr lang="en-US" sz="2500" dirty="0"/>
              <a:t>The diary should indicate the original offering price and acreage </a:t>
            </a:r>
            <a:r>
              <a:rPr lang="en-US" sz="2500" dirty="0" smtClean="0"/>
              <a:t>and then </a:t>
            </a:r>
            <a:r>
              <a:rPr lang="en-US" sz="2500" dirty="0"/>
              <a:t>indicate the new offering price and acreage, if changed.</a:t>
            </a:r>
          </a:p>
        </p:txBody>
      </p:sp>
      <p:pic>
        <p:nvPicPr>
          <p:cNvPr id="5124" name="Picture 4" descr="U:\LITIGATION\Clip Art\thumbnailCAJGV3PL.jpg"/>
          <p:cNvPicPr>
            <a:picLocks noChangeArrowheads="1"/>
          </p:cNvPicPr>
          <p:nvPr/>
        </p:nvPicPr>
        <p:blipFill>
          <a:blip r:embed="rId3" cstate="print"/>
          <a:srcRect/>
          <a:stretch>
            <a:fillRect/>
          </a:stretch>
        </p:blipFill>
        <p:spPr bwMode="auto">
          <a:xfrm>
            <a:off x="1828800" y="5867400"/>
            <a:ext cx="1828800" cy="914400"/>
          </a:xfrm>
          <a:prstGeom prst="rect">
            <a:avLst/>
          </a:prstGeom>
          <a:noFill/>
          <a:ln>
            <a:solidFill>
              <a:srgbClr val="FF0000"/>
            </a:solidFill>
          </a:ln>
        </p:spPr>
      </p:pic>
      <p:pic>
        <p:nvPicPr>
          <p:cNvPr id="5125" name="Picture 5" descr="U:\LITIGATION\Clip Art\thumbnailCA4IEYXP.jpg"/>
          <p:cNvPicPr>
            <a:picLocks noChangeArrowheads="1"/>
          </p:cNvPicPr>
          <p:nvPr/>
        </p:nvPicPr>
        <p:blipFill>
          <a:blip r:embed="rId4" cstate="print"/>
          <a:srcRect/>
          <a:stretch>
            <a:fillRect/>
          </a:stretch>
        </p:blipFill>
        <p:spPr bwMode="auto">
          <a:xfrm>
            <a:off x="5410200" y="5867400"/>
            <a:ext cx="1828800" cy="914400"/>
          </a:xfrm>
          <a:prstGeom prst="rect">
            <a:avLst/>
          </a:prstGeom>
          <a:noFill/>
          <a:ln>
            <a:solidFill>
              <a:srgbClr val="FF0000"/>
            </a:solidFill>
          </a:ln>
        </p:spPr>
      </p:pic>
      <p:pic>
        <p:nvPicPr>
          <p:cNvPr id="18433" name="Picture 1" descr="U:\LITIGATION\Clip Art\thumbnailCAANXR5X.jpg"/>
          <p:cNvPicPr>
            <a:picLocks noChangeArrowheads="1"/>
          </p:cNvPicPr>
          <p:nvPr/>
        </p:nvPicPr>
        <p:blipFill>
          <a:blip r:embed="rId5" cstate="print"/>
          <a:srcRect/>
          <a:stretch>
            <a:fillRect/>
          </a:stretch>
        </p:blipFill>
        <p:spPr bwMode="auto">
          <a:xfrm>
            <a:off x="3848100" y="5862735"/>
            <a:ext cx="1371600" cy="914400"/>
          </a:xfrm>
          <a:prstGeom prst="rect">
            <a:avLst/>
          </a:prstGeom>
          <a:noFill/>
          <a:ln>
            <a:solidFill>
              <a:srgbClr val="FF0000"/>
            </a:solidFill>
          </a:ln>
          <a:effectLst>
            <a:glow rad="228600">
              <a:schemeClr val="accent1">
                <a:satMod val="175000"/>
                <a:alpha val="40000"/>
              </a:schemeClr>
            </a:glow>
          </a:effectLst>
        </p:spPr>
      </p:pic>
      <p:sp>
        <p:nvSpPr>
          <p:cNvPr id="8" name="Title 1"/>
          <p:cNvSpPr txBox="1">
            <a:spLocks/>
          </p:cNvSpPr>
          <p:nvPr/>
        </p:nvSpPr>
        <p:spPr>
          <a:xfrm>
            <a:off x="457200" y="762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sp>
        <p:nvSpPr>
          <p:cNvPr id="2" name="Slide Number Placeholder 1"/>
          <p:cNvSpPr>
            <a:spLocks noGrp="1"/>
          </p:cNvSpPr>
          <p:nvPr>
            <p:ph type="sldNum" sz="quarter" idx="12"/>
          </p:nvPr>
        </p:nvSpPr>
        <p:spPr/>
        <p:txBody>
          <a:bodyPr/>
          <a:lstStyle/>
          <a:p>
            <a:fld id="{296858D8-B3FB-4B7F-A7A2-A8808729E6BE}"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1828800"/>
          </a:xfrm>
        </p:spPr>
        <p:txBody>
          <a:bodyPr>
            <a:normAutofit fontScale="92500" lnSpcReduction="20000"/>
          </a:bodyPr>
          <a:lstStyle/>
          <a:p>
            <a:pPr marL="0" indent="0">
              <a:buNone/>
            </a:pPr>
            <a:r>
              <a:rPr lang="en-US" sz="4800" b="1" dirty="0" smtClean="0"/>
              <a:t>Did the department run out of time to negotiate and then had to condemn? Put it in the diary!</a:t>
            </a:r>
            <a:endParaRPr lang="en-US" dirty="0"/>
          </a:p>
        </p:txBody>
      </p:sp>
      <p:pic>
        <p:nvPicPr>
          <p:cNvPr id="8194" name="Picture 2" descr="U:\LITIGATION\Clip Art\thumbnailCALSWC8D.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4114800"/>
            <a:ext cx="2286000" cy="2286000"/>
          </a:xfrm>
          <a:prstGeom prst="rect">
            <a:avLst/>
          </a:prstGeom>
          <a:noFill/>
          <a:ln>
            <a:solidFill>
              <a:srgbClr val="FF0000"/>
            </a:solidFill>
          </a:ln>
        </p:spPr>
      </p:pic>
      <p:pic>
        <p:nvPicPr>
          <p:cNvPr id="8195" name="Picture 3" descr="U:\LITIGATION\Clip Art\thumbnailCA2SKMET.jpg"/>
          <p:cNvPicPr>
            <a:picLocks noChangeArrowheads="1"/>
          </p:cNvPicPr>
          <p:nvPr/>
        </p:nvPicPr>
        <p:blipFill>
          <a:blip r:embed="rId3" cstate="print"/>
          <a:srcRect/>
          <a:stretch>
            <a:fillRect/>
          </a:stretch>
        </p:blipFill>
        <p:spPr bwMode="auto">
          <a:xfrm>
            <a:off x="5791200" y="4114800"/>
            <a:ext cx="2286000" cy="2286000"/>
          </a:xfrm>
          <a:prstGeom prst="rect">
            <a:avLst/>
          </a:prstGeom>
          <a:noFill/>
          <a:ln>
            <a:solidFill>
              <a:srgbClr val="FF0000"/>
            </a:solidFill>
          </a:ln>
        </p:spPr>
      </p:pic>
      <p:pic>
        <p:nvPicPr>
          <p:cNvPr id="8196" name="Picture 4" descr="U:\LITIGATION\Clip Art\thumbnailCA6DZQ9V.jpg"/>
          <p:cNvPicPr>
            <a:picLocks noChangeArrowheads="1"/>
          </p:cNvPicPr>
          <p:nvPr/>
        </p:nvPicPr>
        <p:blipFill>
          <a:blip r:embed="rId4" cstate="email">
            <a:extLst>
              <a:ext uri="{BEBA8EAE-BF5A-486C-A8C5-ECC9F3942E4B}">
                <a14:imgProps xmlns:a14="http://schemas.microsoft.com/office/drawing/2010/main">
                  <a14:imgLayer r:embed="rId5">
                    <a14:imgEffect>
                      <a14:artisticCutout/>
                    </a14:imgEffect>
                  </a14:imgLayer>
                </a14:imgProps>
              </a:ext>
              <a:ext uri="{28A0092B-C50C-407E-A947-70E740481C1C}">
                <a14:useLocalDpi xmlns:a14="http://schemas.microsoft.com/office/drawing/2010/main"/>
              </a:ext>
            </a:extLst>
          </a:blip>
          <a:srcRect/>
          <a:stretch>
            <a:fillRect/>
          </a:stretch>
        </p:blipFill>
        <p:spPr bwMode="auto">
          <a:xfrm>
            <a:off x="3429000" y="4114800"/>
            <a:ext cx="2286000" cy="2286000"/>
          </a:xfrm>
          <a:prstGeom prst="rect">
            <a:avLst/>
          </a:prstGeom>
          <a:noFill/>
          <a:ln>
            <a:solidFill>
              <a:srgbClr val="FF0000"/>
            </a:solidFill>
          </a:ln>
        </p:spPr>
      </p:pic>
      <p:sp>
        <p:nvSpPr>
          <p:cNvPr id="8" name="Title 1"/>
          <p:cNvSpPr txBox="1">
            <a:spLocks/>
          </p:cNvSpPr>
          <p:nvPr/>
        </p:nvSpPr>
        <p:spPr>
          <a:xfrm>
            <a:off x="457200" y="762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sp>
        <p:nvSpPr>
          <p:cNvPr id="5" name="Slide Number Placeholder 4"/>
          <p:cNvSpPr>
            <a:spLocks noGrp="1"/>
          </p:cNvSpPr>
          <p:nvPr>
            <p:ph type="sldNum" sz="quarter" idx="12"/>
          </p:nvPr>
        </p:nvSpPr>
        <p:spPr/>
        <p:txBody>
          <a:bodyPr/>
          <a:lstStyle/>
          <a:p>
            <a:fld id="{296858D8-B3FB-4B7F-A7A2-A8808729E6BE}"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76242"/>
            <a:ext cx="4996366" cy="4195958"/>
          </a:xfrm>
        </p:spPr>
        <p:txBody>
          <a:bodyPr>
            <a:noAutofit/>
          </a:bodyPr>
          <a:lstStyle/>
          <a:p>
            <a:pPr marL="628650" lvl="1" indent="-342900" hangingPunct="0">
              <a:spcBef>
                <a:spcPts val="0"/>
              </a:spcBef>
              <a:buSzPct val="75000"/>
              <a:buFont typeface="Wingdings" panose="05000000000000000000" pitchFamily="2" charset="2"/>
              <a:buChar char="ü"/>
            </a:pPr>
            <a:r>
              <a:rPr lang="en-US" sz="2700" dirty="0"/>
              <a:t>All discussions and meetings with property </a:t>
            </a:r>
            <a:r>
              <a:rPr lang="en-US" sz="2700" dirty="0" smtClean="0"/>
              <a:t>owners; note </a:t>
            </a:r>
            <a:r>
              <a:rPr lang="en-US" sz="2700" dirty="0"/>
              <a:t>whatever issues the property owner has </a:t>
            </a:r>
            <a:r>
              <a:rPr lang="en-US" sz="2700" dirty="0" smtClean="0"/>
              <a:t>or concerns.</a:t>
            </a:r>
            <a:endParaRPr lang="en-US" sz="2700" dirty="0"/>
          </a:p>
          <a:p>
            <a:pPr marL="628650" lvl="1" indent="-342900" hangingPunct="0">
              <a:spcBef>
                <a:spcPts val="0"/>
              </a:spcBef>
              <a:buSzPct val="75000"/>
              <a:buFont typeface="Wingdings" panose="05000000000000000000" pitchFamily="2" charset="2"/>
              <a:buChar char="ü"/>
            </a:pPr>
            <a:r>
              <a:rPr lang="en-US" sz="2700" dirty="0" smtClean="0"/>
              <a:t>All </a:t>
            </a:r>
            <a:r>
              <a:rPr lang="en-US" sz="2700" dirty="0"/>
              <a:t>discussions and meetings with any parties of interest.</a:t>
            </a:r>
          </a:p>
          <a:p>
            <a:pPr marL="628650" lvl="1" indent="-342900" hangingPunct="0">
              <a:spcBef>
                <a:spcPts val="0"/>
              </a:spcBef>
              <a:buSzPct val="75000"/>
              <a:buFont typeface="Wingdings" panose="05000000000000000000" pitchFamily="2" charset="2"/>
              <a:buChar char="ü"/>
            </a:pPr>
            <a:r>
              <a:rPr lang="en-US" sz="2700" dirty="0"/>
              <a:t>All discussions and meetings with management and other staff including what was decided/not decided.</a:t>
            </a:r>
          </a:p>
        </p:txBody>
      </p:sp>
      <p:sp>
        <p:nvSpPr>
          <p:cNvPr id="8" name="Title 1"/>
          <p:cNvSpPr txBox="1">
            <a:spLocks/>
          </p:cNvSpPr>
          <p:nvPr/>
        </p:nvSpPr>
        <p:spPr>
          <a:xfrm>
            <a:off x="457200" y="762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sp>
        <p:nvSpPr>
          <p:cNvPr id="5" name="Slide Number Placeholder 4"/>
          <p:cNvSpPr>
            <a:spLocks noGrp="1"/>
          </p:cNvSpPr>
          <p:nvPr>
            <p:ph type="sldNum" sz="quarter" idx="12"/>
          </p:nvPr>
        </p:nvSpPr>
        <p:spPr/>
        <p:txBody>
          <a:bodyPr/>
          <a:lstStyle/>
          <a:p>
            <a:fld id="{296858D8-B3FB-4B7F-A7A2-A8808729E6BE}" type="slidenum">
              <a:rPr lang="en-US" smtClean="0"/>
              <a:pPr/>
              <a:t>13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96682" y="3131652"/>
            <a:ext cx="2747318" cy="1828800"/>
          </a:xfrm>
          <a:prstGeom prst="rect">
            <a:avLst/>
          </a:prstGeom>
          <a:effectLst>
            <a:softEdge rad="317500"/>
          </a:effec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8551" y="2449901"/>
            <a:ext cx="1835649" cy="1371600"/>
          </a:xfrm>
          <a:prstGeom prst="rect">
            <a:avLst/>
          </a:prstGeom>
          <a:effectLst>
            <a:softEdge rad="127000"/>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1287624"/>
            <a:ext cx="2743200" cy="1828800"/>
          </a:xfrm>
          <a:prstGeom prst="rect">
            <a:avLst/>
          </a:prstGeom>
          <a:effectLst>
            <a:softEdge rad="317500"/>
          </a:effectLst>
        </p:spPr>
      </p:pic>
      <p:pic>
        <p:nvPicPr>
          <p:cNvPr id="3076" name="Picture 4" descr="http://diffuze.com.au/wp-content/uploads/2015/10/blog-signup-here-larg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26036" y="4960452"/>
            <a:ext cx="2717964" cy="18288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 name="Picture 8"/>
          <p:cNvPicPr>
            <a:picLocks/>
          </p:cNvPicPr>
          <p:nvPr/>
        </p:nvPicPr>
        <p:blipFill>
          <a:blip r:embed="rId6" cstate="email">
            <a:extLst>
              <a:ext uri="{28A0092B-C50C-407E-A947-70E740481C1C}">
                <a14:useLocalDpi xmlns:a14="http://schemas.microsoft.com/office/drawing/2010/main"/>
              </a:ext>
            </a:extLst>
          </a:blip>
          <a:stretch>
            <a:fillRect/>
          </a:stretch>
        </p:blipFill>
        <p:spPr>
          <a:xfrm>
            <a:off x="5105400" y="4343400"/>
            <a:ext cx="1828800" cy="1371600"/>
          </a:xfrm>
          <a:prstGeom prst="rect">
            <a:avLst/>
          </a:prstGeom>
          <a:effectLst>
            <a:softEdge rad="127000"/>
          </a:effectLst>
        </p:spPr>
      </p:pic>
      <p:sp>
        <p:nvSpPr>
          <p:cNvPr id="15" name="TextBox 14"/>
          <p:cNvSpPr txBox="1"/>
          <p:nvPr/>
        </p:nvSpPr>
        <p:spPr>
          <a:xfrm>
            <a:off x="7221221" y="4859137"/>
            <a:ext cx="1153284" cy="307777"/>
          </a:xfrm>
          <a:prstGeom prst="rect">
            <a:avLst/>
          </a:prstGeom>
          <a:noFill/>
        </p:spPr>
        <p:txBody>
          <a:bodyPr wrap="square" rtlCol="0">
            <a:spAutoFit/>
          </a:bodyPr>
          <a:lstStyle/>
          <a:p>
            <a:pPr algn="ctr"/>
            <a:r>
              <a:rPr lang="en-US" sz="1400" dirty="0" smtClean="0">
                <a:solidFill>
                  <a:srgbClr val="FF0000"/>
                </a:solidFill>
              </a:rPr>
              <a:t>Diary Notes</a:t>
            </a:r>
            <a:endParaRPr lang="en-US" sz="1400" dirty="0">
              <a:solidFill>
                <a:srgbClr val="FF0000"/>
              </a:solidFill>
            </a:endParaRPr>
          </a:p>
        </p:txBody>
      </p:sp>
      <p:sp>
        <p:nvSpPr>
          <p:cNvPr id="16" name="TextBox 15"/>
          <p:cNvSpPr txBox="1"/>
          <p:nvPr/>
        </p:nvSpPr>
        <p:spPr>
          <a:xfrm>
            <a:off x="7221221" y="2868996"/>
            <a:ext cx="1153284" cy="307777"/>
          </a:xfrm>
          <a:prstGeom prst="rect">
            <a:avLst/>
          </a:prstGeom>
          <a:noFill/>
        </p:spPr>
        <p:txBody>
          <a:bodyPr wrap="square" rtlCol="0">
            <a:spAutoFit/>
          </a:bodyPr>
          <a:lstStyle/>
          <a:p>
            <a:pPr algn="ctr"/>
            <a:r>
              <a:rPr lang="en-US" sz="1400" dirty="0" smtClean="0">
                <a:solidFill>
                  <a:srgbClr val="FF0000"/>
                </a:solidFill>
              </a:rPr>
              <a:t>Diary Notes</a:t>
            </a:r>
            <a:endParaRPr lang="en-US" sz="1400" dirty="0">
              <a:solidFill>
                <a:srgbClr val="FF0000"/>
              </a:solidFill>
            </a:endParaRPr>
          </a:p>
        </p:txBody>
      </p:sp>
      <p:sp>
        <p:nvSpPr>
          <p:cNvPr id="17" name="TextBox 16"/>
          <p:cNvSpPr txBox="1"/>
          <p:nvPr/>
        </p:nvSpPr>
        <p:spPr>
          <a:xfrm>
            <a:off x="5439733" y="3914724"/>
            <a:ext cx="1153284" cy="307777"/>
          </a:xfrm>
          <a:prstGeom prst="rect">
            <a:avLst/>
          </a:prstGeom>
          <a:noFill/>
        </p:spPr>
        <p:txBody>
          <a:bodyPr wrap="square" rtlCol="0">
            <a:spAutoFit/>
          </a:bodyPr>
          <a:lstStyle/>
          <a:p>
            <a:pPr algn="ctr"/>
            <a:r>
              <a:rPr lang="en-US" sz="1400" dirty="0" smtClean="0">
                <a:solidFill>
                  <a:srgbClr val="FF0000"/>
                </a:solidFill>
              </a:rPr>
              <a:t>Diary Notes</a:t>
            </a:r>
            <a:endParaRPr lang="en-US" sz="1400" dirty="0">
              <a:solidFill>
                <a:srgbClr val="FF0000"/>
              </a:solidFill>
            </a:endParaRPr>
          </a:p>
        </p:txBody>
      </p:sp>
    </p:spTree>
    <p:extLst>
      <p:ext uri="{BB962C8B-B14F-4D97-AF65-F5344CB8AC3E}">
        <p14:creationId xmlns:p14="http://schemas.microsoft.com/office/powerpoint/2010/main" val="129900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rmAutofit/>
          </a:bodyPr>
          <a:lstStyle/>
          <a:p>
            <a:pPr algn="ctr"/>
            <a:r>
              <a:rPr lang="en-US" sz="8000" dirty="0" smtClean="0"/>
              <a:t>DIARY NOTES</a:t>
            </a:r>
            <a:endParaRPr lang="en-US" sz="8000" dirty="0"/>
          </a:p>
        </p:txBody>
      </p:sp>
      <p:sp>
        <p:nvSpPr>
          <p:cNvPr id="3" name="Content Placeholder 2"/>
          <p:cNvSpPr>
            <a:spLocks noGrp="1"/>
          </p:cNvSpPr>
          <p:nvPr>
            <p:ph idx="1"/>
          </p:nvPr>
        </p:nvSpPr>
        <p:spPr>
          <a:xfrm>
            <a:off x="381000" y="2057400"/>
            <a:ext cx="8305800" cy="2057400"/>
          </a:xfrm>
        </p:spPr>
        <p:txBody>
          <a:bodyPr>
            <a:normAutofit fontScale="92500" lnSpcReduction="20000"/>
          </a:bodyPr>
          <a:lstStyle/>
          <a:p>
            <a:pPr marL="0" indent="0" algn="ctr">
              <a:buNone/>
            </a:pPr>
            <a:r>
              <a:rPr lang="en-US" sz="4000" b="1" dirty="0" smtClean="0"/>
              <a:t>DIARY NOTES SHOULD PRESENT A CLEAR PICTURE (STORY) OF WHAT TOOK PLACE THROUGHOUT THE ACQUISITION PROCESS AND RELATED ACTIVITIES</a:t>
            </a:r>
          </a:p>
        </p:txBody>
      </p:sp>
      <p:pic>
        <p:nvPicPr>
          <p:cNvPr id="6146" name="Picture 2" descr="U:\LITIGATION\Clip Art\thumbnailCAKE7Y2U.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114800"/>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prst="angle"/>
          </a:sp3d>
        </p:spPr>
      </p:pic>
      <p:pic>
        <p:nvPicPr>
          <p:cNvPr id="6147" name="Picture 3" descr="U:\LITIGATION\Clip Art\thumbnailCAWYJEAB.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52400"/>
            <a:ext cx="1371600" cy="1828800"/>
          </a:xfrm>
          <a:prstGeom prst="rect">
            <a:avLst/>
          </a:prstGeom>
          <a:noFill/>
          <a:ln>
            <a:solidFill>
              <a:srgbClr val="FF0000"/>
            </a:solidFill>
          </a:ln>
          <a:effectLst>
            <a:softEdge rad="317500"/>
          </a:effectLst>
        </p:spPr>
      </p:pic>
      <p:sp>
        <p:nvSpPr>
          <p:cNvPr id="4" name="Slide Number Placeholder 3"/>
          <p:cNvSpPr>
            <a:spLocks noGrp="1"/>
          </p:cNvSpPr>
          <p:nvPr>
            <p:ph type="sldNum" sz="quarter" idx="12"/>
          </p:nvPr>
        </p:nvSpPr>
        <p:spPr/>
        <p:txBody>
          <a:bodyPr/>
          <a:lstStyle/>
          <a:p>
            <a:fld id="{296858D8-B3FB-4B7F-A7A2-A8808729E6BE}"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57400"/>
            <a:ext cx="8686800" cy="2514600"/>
          </a:xfrm>
        </p:spPr>
        <p:txBody>
          <a:bodyPr>
            <a:noAutofit/>
          </a:bodyPr>
          <a:lstStyle/>
          <a:p>
            <a:pPr marL="0" indent="0" algn="ctr">
              <a:buNone/>
            </a:pPr>
            <a:r>
              <a:rPr lang="en-US" sz="4000" b="1" u="sng" dirty="0" smtClean="0">
                <a:solidFill>
                  <a:srgbClr val="FFC000"/>
                </a:solidFill>
              </a:rPr>
              <a:t>ALL</a:t>
            </a:r>
            <a:r>
              <a:rPr lang="en-US" sz="4000" b="1" dirty="0" smtClean="0"/>
              <a:t> STAFF AND CONSULTANTS ARE REQUIRED TO GENERATE DIARIES </a:t>
            </a:r>
            <a:r>
              <a:rPr lang="en-US" sz="4000" b="1" dirty="0"/>
              <a:t>USING </a:t>
            </a:r>
            <a:r>
              <a:rPr lang="en-US" sz="4000" b="1" dirty="0" smtClean="0"/>
              <a:t>WISDOT’s REAL ESTATE AUTOMATED DATA SYSTEM (READS)</a:t>
            </a:r>
            <a:endParaRPr lang="en-US" sz="4000" b="1" dirty="0"/>
          </a:p>
        </p:txBody>
      </p:sp>
      <p:pic>
        <p:nvPicPr>
          <p:cNvPr id="2050" name="Picture 2" descr="U:\LITIGATION\Clip Art\thumbnailCAZAED6A.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800600"/>
            <a:ext cx="2286000" cy="1828800"/>
          </a:xfrm>
          <a:prstGeom prst="rect">
            <a:avLst/>
          </a:prstGeom>
          <a:noFill/>
          <a:ln>
            <a:solidFill>
              <a:srgbClr val="FF0000"/>
            </a:solidFill>
          </a:ln>
        </p:spPr>
      </p:pic>
      <p:pic>
        <p:nvPicPr>
          <p:cNvPr id="16386" name="Picture 2" descr="U:\LITIGATION\Clip Art\thumbnailCAKEAIPN.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4800600"/>
            <a:ext cx="1828800" cy="1828800"/>
          </a:xfrm>
          <a:prstGeom prst="rect">
            <a:avLst/>
          </a:prstGeom>
          <a:noFill/>
          <a:ln>
            <a:solidFill>
              <a:srgbClr val="FF0000"/>
            </a:solidFill>
          </a:ln>
        </p:spPr>
      </p:pic>
      <p:sp>
        <p:nvSpPr>
          <p:cNvPr id="9" name="Title 1"/>
          <p:cNvSpPr>
            <a:spLocks noGrp="1"/>
          </p:cNvSpPr>
          <p:nvPr>
            <p:ph type="title"/>
          </p:nvPr>
        </p:nvSpPr>
        <p:spPr>
          <a:xfrm>
            <a:off x="457200" y="533400"/>
            <a:ext cx="8229600" cy="685800"/>
          </a:xfrm>
        </p:spPr>
        <p:txBody>
          <a:bodyPr>
            <a:normAutofit fontScale="90000"/>
          </a:bodyPr>
          <a:lstStyle/>
          <a:p>
            <a:pPr algn="ctr"/>
            <a:r>
              <a:rPr lang="en-US" dirty="0" smtClean="0"/>
              <a:t>DIARY NOTES &amp; READS</a:t>
            </a:r>
            <a:endParaRPr lang="en-US" dirty="0"/>
          </a:p>
        </p:txBody>
      </p:sp>
      <p:sp>
        <p:nvSpPr>
          <p:cNvPr id="10" name="TextBox 9"/>
          <p:cNvSpPr txBox="1"/>
          <p:nvPr/>
        </p:nvSpPr>
        <p:spPr>
          <a:xfrm rot="1345268">
            <a:off x="6324601" y="5151566"/>
            <a:ext cx="1153284" cy="430887"/>
          </a:xfrm>
          <a:prstGeom prst="rect">
            <a:avLst/>
          </a:prstGeom>
          <a:noFill/>
        </p:spPr>
        <p:txBody>
          <a:bodyPr wrap="square" rtlCol="0">
            <a:spAutoFit/>
          </a:bodyPr>
          <a:lstStyle/>
          <a:p>
            <a:pPr algn="ctr"/>
            <a:r>
              <a:rPr lang="en-US" sz="1100" dirty="0" smtClean="0">
                <a:solidFill>
                  <a:schemeClr val="bg1"/>
                </a:solidFill>
              </a:rPr>
              <a:t>Diary</a:t>
            </a:r>
          </a:p>
          <a:p>
            <a:pPr algn="ctr"/>
            <a:r>
              <a:rPr lang="en-US" sz="1100" dirty="0" smtClean="0">
                <a:solidFill>
                  <a:schemeClr val="bg1"/>
                </a:solidFill>
              </a:rPr>
              <a:t>Notes</a:t>
            </a:r>
            <a:endParaRPr lang="en-US" sz="1100" dirty="0">
              <a:solidFill>
                <a:schemeClr val="bg1"/>
              </a:solidFill>
            </a:endParaRPr>
          </a:p>
        </p:txBody>
      </p:sp>
      <p:sp>
        <p:nvSpPr>
          <p:cNvPr id="11" name="TextBox 10"/>
          <p:cNvSpPr txBox="1"/>
          <p:nvPr/>
        </p:nvSpPr>
        <p:spPr>
          <a:xfrm rot="735096">
            <a:off x="4121100" y="6137876"/>
            <a:ext cx="1153284" cy="261610"/>
          </a:xfrm>
          <a:prstGeom prst="rect">
            <a:avLst/>
          </a:prstGeom>
          <a:noFill/>
        </p:spPr>
        <p:txBody>
          <a:bodyPr wrap="square" rtlCol="0">
            <a:spAutoFit/>
          </a:bodyPr>
          <a:lstStyle/>
          <a:p>
            <a:pPr algn="ctr"/>
            <a:r>
              <a:rPr lang="en-US" sz="1100" dirty="0" smtClean="0">
                <a:solidFill>
                  <a:schemeClr val="bg1"/>
                </a:solidFill>
              </a:rPr>
              <a:t>READS</a:t>
            </a:r>
            <a:endParaRPr lang="en-US" sz="1100" dirty="0">
              <a:solidFill>
                <a:schemeClr val="bg1"/>
              </a:solidFill>
            </a:endParaRPr>
          </a:p>
        </p:txBody>
      </p:sp>
      <p:pic>
        <p:nvPicPr>
          <p:cNvPr id="5" name="Picture 4"/>
          <p:cNvPicPr>
            <a:picLocks/>
          </p:cNvPicPr>
          <p:nvPr/>
        </p:nvPicPr>
        <p:blipFill>
          <a:blip r:embed="rId4">
            <a:extLst>
              <a:ext uri="{28A0092B-C50C-407E-A947-70E740481C1C}">
                <a14:useLocalDpi xmlns:a14="http://schemas.microsoft.com/office/drawing/2010/main"/>
              </a:ext>
            </a:extLst>
          </a:blip>
          <a:stretch>
            <a:fillRect/>
          </a:stretch>
        </p:blipFill>
        <p:spPr>
          <a:xfrm>
            <a:off x="1524000" y="4792824"/>
            <a:ext cx="1828800" cy="1828800"/>
          </a:xfrm>
          <a:prstGeom prst="rect">
            <a:avLst/>
          </a:prstGeom>
          <a:ln>
            <a:solidFill>
              <a:srgbClr val="FF0000"/>
            </a:solidFill>
          </a:ln>
        </p:spPr>
      </p:pic>
      <p:sp>
        <p:nvSpPr>
          <p:cNvPr id="6" name="Slide Number Placeholder 5"/>
          <p:cNvSpPr>
            <a:spLocks noGrp="1"/>
          </p:cNvSpPr>
          <p:nvPr>
            <p:ph type="sldNum" sz="quarter" idx="12"/>
          </p:nvPr>
        </p:nvSpPr>
        <p:spPr/>
        <p:txBody>
          <a:bodyPr/>
          <a:lstStyle/>
          <a:p>
            <a:fld id="{296858D8-B3FB-4B7F-A7A2-A8808729E6BE}"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91200" y="2438400"/>
            <a:ext cx="3048000" cy="3048000"/>
          </a:xfrm>
          <a:scene3d>
            <a:camera prst="orthographicFront"/>
            <a:lightRig rig="threePt" dir="t"/>
          </a:scene3d>
          <a:sp3d>
            <a:bevelT prst="angle"/>
          </a:sp3d>
        </p:spPr>
      </p:pic>
      <p:sp>
        <p:nvSpPr>
          <p:cNvPr id="5" name="TextBox 4"/>
          <p:cNvSpPr txBox="1"/>
          <p:nvPr/>
        </p:nvSpPr>
        <p:spPr>
          <a:xfrm>
            <a:off x="685800" y="1724085"/>
            <a:ext cx="4648200" cy="4524315"/>
          </a:xfrm>
          <a:prstGeom prst="rect">
            <a:avLst/>
          </a:prstGeom>
          <a:solidFill>
            <a:schemeClr val="tx2">
              <a:lumMod val="10000"/>
            </a:schemeClr>
          </a:solidFill>
          <a:ln w="57150">
            <a:solidFill>
              <a:schemeClr val="tx2">
                <a:lumMod val="90000"/>
              </a:schemeClr>
            </a:solidFill>
          </a:ln>
          <a:scene3d>
            <a:camera prst="orthographicFront"/>
            <a:lightRig rig="threePt" dir="t"/>
          </a:scene3d>
          <a:sp3d>
            <a:bevelT w="165100" prst="coolSlant"/>
          </a:sp3d>
        </p:spPr>
        <p:txBody>
          <a:bodyPr wrap="square" rtlCol="0">
            <a:spAutoFit/>
          </a:bodyPr>
          <a:lstStyle/>
          <a:p>
            <a:r>
              <a:rPr lang="en-US" sz="2400" dirty="0" smtClean="0"/>
              <a:t>Using due diligence in completing READS entries and the diary notes, we are able to record, track, document, and present an organized and professional, as well as accurate account of each transaction; and, if necessary, this will enable us to defend our actions with confidence as to </a:t>
            </a:r>
            <a:r>
              <a:rPr lang="en-US" sz="2400" b="1" dirty="0" smtClean="0">
                <a:solidFill>
                  <a:schemeClr val="accent4">
                    <a:lumMod val="20000"/>
                    <a:lumOff val="80000"/>
                  </a:schemeClr>
                </a:solidFill>
                <a:effectLst>
                  <a:outerShdw blurRad="38100" dist="38100" dir="2700000" algn="tl">
                    <a:srgbClr val="000000">
                      <a:alpha val="43137"/>
                    </a:srgbClr>
                  </a:outerShdw>
                </a:effectLst>
              </a:rPr>
              <a:t>who, what, when and where,</a:t>
            </a:r>
            <a:r>
              <a:rPr lang="en-US" sz="2400" dirty="0" smtClean="0"/>
              <a:t> with the diary notes serving to bring it all together in helping to explain </a:t>
            </a:r>
            <a:r>
              <a:rPr lang="en-US" sz="2400" b="1" dirty="0" smtClean="0">
                <a:solidFill>
                  <a:schemeClr val="accent4">
                    <a:lumMod val="20000"/>
                    <a:lumOff val="80000"/>
                  </a:schemeClr>
                </a:solidFill>
                <a:effectLst>
                  <a:outerShdw blurRad="38100" dist="38100" dir="2700000" algn="tl">
                    <a:srgbClr val="000000">
                      <a:alpha val="43137"/>
                    </a:srgbClr>
                  </a:outerShdw>
                </a:effectLst>
              </a:rPr>
              <a:t>why</a:t>
            </a:r>
            <a:r>
              <a:rPr lang="en-US" sz="2400" dirty="0" smtClean="0"/>
              <a:t>.</a:t>
            </a:r>
            <a:endParaRPr lang="en-US" sz="2400" dirty="0"/>
          </a:p>
        </p:txBody>
      </p:sp>
      <p:sp>
        <p:nvSpPr>
          <p:cNvPr id="7" name="Title 1"/>
          <p:cNvSpPr>
            <a:spLocks noGrp="1"/>
          </p:cNvSpPr>
          <p:nvPr>
            <p:ph type="title"/>
          </p:nvPr>
        </p:nvSpPr>
        <p:spPr>
          <a:xfrm>
            <a:off x="457200" y="533400"/>
            <a:ext cx="8229600" cy="685800"/>
          </a:xfrm>
        </p:spPr>
        <p:txBody>
          <a:bodyPr>
            <a:normAutofit fontScale="90000"/>
          </a:bodyPr>
          <a:lstStyle/>
          <a:p>
            <a:pPr algn="ctr"/>
            <a:r>
              <a:rPr lang="en-US" dirty="0" smtClean="0"/>
              <a:t>DIARY NOTES &amp; READS</a:t>
            </a:r>
            <a:endParaRPr lang="en-US" dirty="0"/>
          </a:p>
        </p:txBody>
      </p:sp>
      <p:sp>
        <p:nvSpPr>
          <p:cNvPr id="8" name="Slide Number Placeholder 7"/>
          <p:cNvSpPr>
            <a:spLocks noGrp="1"/>
          </p:cNvSpPr>
          <p:nvPr>
            <p:ph type="sldNum" sz="quarter" idx="12"/>
          </p:nvPr>
        </p:nvSpPr>
        <p:spPr/>
        <p:txBody>
          <a:bodyPr/>
          <a:lstStyle/>
          <a:p>
            <a:fld id="{296858D8-B3FB-4B7F-A7A2-A8808729E6BE}" type="slidenum">
              <a:rPr lang="en-US" smtClean="0"/>
              <a:pPr/>
              <a:t>16</a:t>
            </a:fld>
            <a:endParaRPr lang="en-US" dirty="0"/>
          </a:p>
        </p:txBody>
      </p:sp>
    </p:spTree>
    <p:extLst>
      <p:ext uri="{BB962C8B-B14F-4D97-AF65-F5344CB8AC3E}">
        <p14:creationId xmlns:p14="http://schemas.microsoft.com/office/powerpoint/2010/main" val="510619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4371" y="685278"/>
            <a:ext cx="4595258" cy="6020322"/>
          </a:xfrm>
          <a:prstGeom prst="rect">
            <a:avLst/>
          </a:prstGeom>
        </p:spPr>
      </p:pic>
      <p:sp>
        <p:nvSpPr>
          <p:cNvPr id="4" name="TextBox 3"/>
          <p:cNvSpPr txBox="1"/>
          <p:nvPr/>
        </p:nvSpPr>
        <p:spPr>
          <a:xfrm>
            <a:off x="228600" y="304800"/>
            <a:ext cx="8686800" cy="369332"/>
          </a:xfrm>
          <a:prstGeom prst="rect">
            <a:avLst/>
          </a:prstGeom>
          <a:noFill/>
        </p:spPr>
        <p:txBody>
          <a:bodyPr wrap="square" rtlCol="0">
            <a:spAutoFit/>
          </a:bodyPr>
          <a:lstStyle/>
          <a:p>
            <a:pPr algn="ctr"/>
            <a:r>
              <a:rPr lang="en-US" dirty="0" smtClean="0">
                <a:hlinkClick r:id="rId3"/>
              </a:rPr>
              <a:t>http</a:t>
            </a:r>
            <a:r>
              <a:rPr lang="en-US" dirty="0">
                <a:hlinkClick r:id="rId3"/>
              </a:rPr>
              <a:t>://</a:t>
            </a:r>
            <a:r>
              <a:rPr lang="en-US" dirty="0" smtClean="0">
                <a:hlinkClick r:id="rId3"/>
              </a:rPr>
              <a:t>wisconsindot.gov/Pages/doing-bus/eng-consultants/cnslt-rsrces/re/reads.aspx</a:t>
            </a:r>
            <a:r>
              <a:rPr lang="en-US" dirty="0" smtClean="0"/>
              <a:t> </a:t>
            </a:r>
            <a:endParaRPr lang="en-US" dirty="0"/>
          </a:p>
        </p:txBody>
      </p:sp>
      <p:sp>
        <p:nvSpPr>
          <p:cNvPr id="5" name="TextBox 4"/>
          <p:cNvSpPr txBox="1"/>
          <p:nvPr/>
        </p:nvSpPr>
        <p:spPr>
          <a:xfrm>
            <a:off x="609600" y="1676400"/>
            <a:ext cx="1538883" cy="4343400"/>
          </a:xfrm>
          <a:prstGeom prst="rect">
            <a:avLst/>
          </a:prstGeom>
          <a:noFill/>
        </p:spPr>
        <p:txBody>
          <a:bodyPr vert="vert270" wrap="square" rtlCol="0">
            <a:spAutoFit/>
          </a:bodyPr>
          <a:lstStyle/>
          <a:p>
            <a:pPr algn="ctr"/>
            <a:r>
              <a:rPr lang="en-US" sz="8800" dirty="0" smtClean="0"/>
              <a:t>READS</a:t>
            </a:r>
            <a:endParaRPr lang="en-US" sz="8800" dirty="0"/>
          </a:p>
        </p:txBody>
      </p:sp>
      <p:cxnSp>
        <p:nvCxnSpPr>
          <p:cNvPr id="7" name="Straight Arrow Connector 6"/>
          <p:cNvCxnSpPr/>
          <p:nvPr/>
        </p:nvCxnSpPr>
        <p:spPr>
          <a:xfrm flipH="1">
            <a:off x="4114800" y="762000"/>
            <a:ext cx="4495800" cy="190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226815">
            <a:off x="7086600" y="1073444"/>
            <a:ext cx="1676400" cy="369332"/>
          </a:xfrm>
          <a:prstGeom prst="rect">
            <a:avLst/>
          </a:prstGeom>
          <a:noFill/>
        </p:spPr>
        <p:txBody>
          <a:bodyPr wrap="square" rtlCol="0">
            <a:spAutoFit/>
          </a:bodyPr>
          <a:lstStyle/>
          <a:p>
            <a:pPr algn="ctr"/>
            <a:r>
              <a:rPr lang="en-US" dirty="0" smtClean="0"/>
              <a:t>← Start READS</a:t>
            </a:r>
            <a:endParaRPr lang="en-US" dirty="0"/>
          </a:p>
        </p:txBody>
      </p:sp>
      <p:sp>
        <p:nvSpPr>
          <p:cNvPr id="3" name="Slide Number Placeholder 2"/>
          <p:cNvSpPr>
            <a:spLocks noGrp="1"/>
          </p:cNvSpPr>
          <p:nvPr>
            <p:ph type="sldNum" sz="quarter" idx="12"/>
          </p:nvPr>
        </p:nvSpPr>
        <p:spPr/>
        <p:txBody>
          <a:bodyPr/>
          <a:lstStyle/>
          <a:p>
            <a:fld id="{296858D8-B3FB-4B7F-A7A2-A8808729E6BE}" type="slidenum">
              <a:rPr lang="en-US" smtClean="0"/>
              <a:pPr/>
              <a:t>17</a:t>
            </a:fld>
            <a:endParaRPr lang="en-US" dirty="0"/>
          </a:p>
        </p:txBody>
      </p:sp>
    </p:spTree>
    <p:extLst>
      <p:ext uri="{BB962C8B-B14F-4D97-AF65-F5344CB8AC3E}">
        <p14:creationId xmlns:p14="http://schemas.microsoft.com/office/powerpoint/2010/main" val="55213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ctr"/>
            <a:r>
              <a:rPr lang="en-US" sz="8000" dirty="0" smtClean="0"/>
              <a:t>DIARY NOTES</a:t>
            </a:r>
            <a:endParaRPr lang="en-US" sz="8000" dirty="0"/>
          </a:p>
        </p:txBody>
      </p:sp>
      <p:sp>
        <p:nvSpPr>
          <p:cNvPr id="3" name="Content Placeholder 2"/>
          <p:cNvSpPr>
            <a:spLocks noGrp="1"/>
          </p:cNvSpPr>
          <p:nvPr>
            <p:ph idx="1"/>
          </p:nvPr>
        </p:nvSpPr>
        <p:spPr>
          <a:xfrm>
            <a:off x="304800" y="1676400"/>
            <a:ext cx="8610600" cy="4648200"/>
          </a:xfrm>
          <a:solidFill>
            <a:schemeClr val="accent4">
              <a:lumMod val="75000"/>
            </a:schemeClr>
          </a:solidFill>
          <a:ln>
            <a:solidFill>
              <a:srgbClr val="FF0000"/>
            </a:solidFill>
          </a:ln>
          <a:scene3d>
            <a:camera prst="orthographicFront"/>
            <a:lightRig rig="threePt" dir="t"/>
          </a:scene3d>
          <a:sp3d>
            <a:bevelT w="152400" h="50800" prst="softRound"/>
          </a:sp3d>
        </p:spPr>
        <p:txBody>
          <a:bodyPr anchor="ctr" anchorCtr="0">
            <a:normAutofit/>
          </a:bodyPr>
          <a:lstStyle/>
          <a:p>
            <a:pPr marL="0" indent="0" algn="ctr">
              <a:buNone/>
            </a:pPr>
            <a:r>
              <a:rPr lang="en-US" sz="4400" b="1" dirty="0" smtClean="0">
                <a:solidFill>
                  <a:srgbClr val="FF0000"/>
                </a:solidFill>
              </a:rPr>
              <a:t>TIMELY, ACCURATE </a:t>
            </a:r>
            <a:r>
              <a:rPr lang="en-US" sz="4400" b="1" u="sng" dirty="0" smtClean="0">
                <a:solidFill>
                  <a:srgbClr val="FF0000"/>
                </a:solidFill>
              </a:rPr>
              <a:t>and</a:t>
            </a:r>
            <a:r>
              <a:rPr lang="en-US" sz="4400" b="1" dirty="0" smtClean="0">
                <a:solidFill>
                  <a:srgbClr val="FF0000"/>
                </a:solidFill>
              </a:rPr>
              <a:t> DETAILED</a:t>
            </a:r>
          </a:p>
          <a:p>
            <a:pPr marL="0" indent="0" algn="ctr">
              <a:buNone/>
            </a:pPr>
            <a:r>
              <a:rPr lang="en-US" sz="4400" b="1" dirty="0" smtClean="0">
                <a:solidFill>
                  <a:srgbClr val="FF0000"/>
                </a:solidFill>
              </a:rPr>
              <a:t>ENTRIES </a:t>
            </a:r>
            <a:r>
              <a:rPr lang="en-US" sz="4400" b="1" dirty="0">
                <a:solidFill>
                  <a:srgbClr val="FF0000"/>
                </a:solidFill>
              </a:rPr>
              <a:t>ARE CRITICAL</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53" y="3810000"/>
            <a:ext cx="3051047" cy="320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 y="4876800"/>
            <a:ext cx="1463040" cy="14630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200" y="1752600"/>
            <a:ext cx="2159000" cy="1651000"/>
          </a:xfrm>
          <a:prstGeom prst="rect">
            <a:avLst/>
          </a:prstGeom>
          <a:effectLst>
            <a:softEdge rad="635000"/>
          </a:effectLst>
        </p:spPr>
      </p:pic>
      <p:sp>
        <p:nvSpPr>
          <p:cNvPr id="4" name="Slide Number Placeholder 3"/>
          <p:cNvSpPr>
            <a:spLocks noGrp="1"/>
          </p:cNvSpPr>
          <p:nvPr>
            <p:ph type="sldNum" sz="quarter" idx="12"/>
          </p:nvPr>
        </p:nvSpPr>
        <p:spPr/>
        <p:txBody>
          <a:bodyPr/>
          <a:lstStyle/>
          <a:p>
            <a:fld id="{296858D8-B3FB-4B7F-A7A2-A8808729E6BE}"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lin ang="48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9990"/>
            <a:ext cx="8534400" cy="2936810"/>
          </a:xfrm>
          <a:noFill/>
          <a:effectLst>
            <a:softEdge rad="635000"/>
          </a:effectLst>
        </p:spPr>
        <p:txBody>
          <a:bodyPr anchor="ctr">
            <a:noAutofit/>
          </a:bodyPr>
          <a:lstStyle/>
          <a:p>
            <a:pPr marL="0" indent="0">
              <a:buNone/>
            </a:pPr>
            <a:r>
              <a:rPr lang="en-US" sz="2800" b="1" dirty="0" smtClean="0"/>
              <a:t>The department needs to show it handles acquisitions in good faith during negotiations. We need to show                               reasonable efforts in assistance to displaced property owners, and we need to manage any remaining property. Good diary </a:t>
            </a:r>
            <a:r>
              <a:rPr lang="en-US" sz="2800" b="1" dirty="0"/>
              <a:t>and log </a:t>
            </a:r>
            <a:r>
              <a:rPr lang="en-US" sz="2800" b="1" dirty="0" smtClean="0"/>
              <a:t>entries show that we’ve done all that we are supposed to do.</a:t>
            </a:r>
            <a:endParaRPr lang="en-US" sz="2800" dirty="0"/>
          </a:p>
        </p:txBody>
      </p:sp>
      <p:pic>
        <p:nvPicPr>
          <p:cNvPr id="9218" name="Picture 2" descr="U:\LITIGATION\Clip Art\thumbnailCAH7EDHO.jpg"/>
          <p:cNvPicPr>
            <a:picLocks noChangeArrowheads="1"/>
          </p:cNvPicPr>
          <p:nvPr/>
        </p:nvPicPr>
        <p:blipFill>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6248400" y="5089460"/>
            <a:ext cx="1371600" cy="1371600"/>
          </a:xfrm>
          <a:prstGeom prst="rect">
            <a:avLst/>
          </a:prstGeom>
          <a:noFill/>
          <a:effectLst>
            <a:softEdge rad="63500"/>
          </a:effectLst>
        </p:spPr>
      </p:pic>
      <p:pic>
        <p:nvPicPr>
          <p:cNvPr id="9219" name="Picture 3" descr="U:\LITIGATION\Clip Art\thumbnailCAKR3ODH.jpg"/>
          <p:cNvPicPr>
            <a:picLocks noChangeArrowheads="1"/>
          </p:cNvPicPr>
          <p:nvPr/>
        </p:nvPicPr>
        <p:blipFill>
          <a:blip r:embed="rId4" cstate="print"/>
          <a:srcRect/>
          <a:stretch>
            <a:fillRect/>
          </a:stretch>
        </p:blipFill>
        <p:spPr bwMode="auto">
          <a:xfrm>
            <a:off x="3657600" y="4860860"/>
            <a:ext cx="1828800" cy="1828800"/>
          </a:xfrm>
          <a:prstGeom prst="rect">
            <a:avLst/>
          </a:prstGeom>
          <a:noFill/>
          <a:effectLst>
            <a:glow rad="228600">
              <a:schemeClr val="accent3">
                <a:satMod val="175000"/>
                <a:alpha val="40000"/>
              </a:schemeClr>
            </a:glow>
          </a:effectLst>
        </p:spPr>
      </p:pic>
      <p:pic>
        <p:nvPicPr>
          <p:cNvPr id="9220" name="Picture 4" descr="U:\LITIGATION\Clip Art\thumbnailCAYQAYP9.jpg"/>
          <p:cNvPicPr>
            <a:picLocks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a:ext>
            </a:extLst>
          </a:blip>
          <a:srcRect/>
          <a:stretch>
            <a:fillRect/>
          </a:stretch>
        </p:blipFill>
        <p:spPr bwMode="auto">
          <a:xfrm>
            <a:off x="1524000" y="5089460"/>
            <a:ext cx="1371600" cy="1371600"/>
          </a:xfrm>
          <a:prstGeom prst="rect">
            <a:avLst/>
          </a:prstGeom>
          <a:noFill/>
          <a:effectLst>
            <a:softEdge rad="63500"/>
          </a:effectLst>
        </p:spPr>
      </p:pic>
      <p:sp>
        <p:nvSpPr>
          <p:cNvPr id="8" name="Title 1"/>
          <p:cNvSpPr>
            <a:spLocks noGrp="1"/>
          </p:cNvSpPr>
          <p:nvPr>
            <p:ph type="title"/>
          </p:nvPr>
        </p:nvSpPr>
        <p:spPr>
          <a:xfrm>
            <a:off x="457200" y="304800"/>
            <a:ext cx="8229600" cy="1219200"/>
          </a:xfrm>
        </p:spPr>
        <p:txBody>
          <a:bodyPr>
            <a:normAutofit fontScale="90000"/>
          </a:bodyPr>
          <a:lstStyle/>
          <a:p>
            <a:pPr algn="ctr"/>
            <a:r>
              <a:rPr lang="en-US" sz="8000" dirty="0" smtClean="0"/>
              <a:t>DIARY N</a:t>
            </a:r>
            <a:r>
              <a:rPr lang="en-US" sz="6700" dirty="0" smtClean="0"/>
              <a:t>☺</a:t>
            </a:r>
            <a:r>
              <a:rPr lang="en-US" sz="8000" dirty="0" smtClean="0"/>
              <a:t>TES</a:t>
            </a:r>
            <a:endParaRPr lang="en-US" sz="8000" dirty="0"/>
          </a:p>
        </p:txBody>
      </p:sp>
      <p:sp>
        <p:nvSpPr>
          <p:cNvPr id="2" name="TextBox 1"/>
          <p:cNvSpPr txBox="1"/>
          <p:nvPr/>
        </p:nvSpPr>
        <p:spPr>
          <a:xfrm>
            <a:off x="76200" y="1447800"/>
            <a:ext cx="8991600" cy="369332"/>
          </a:xfrm>
          <a:prstGeom prst="rect">
            <a:avLst/>
          </a:prstGeom>
          <a:noFill/>
        </p:spPr>
        <p:txBody>
          <a:bodyPr wrap="square" rtlCol="0">
            <a:spAutoFit/>
          </a:bodyPr>
          <a:lstStyle/>
          <a:p>
            <a:pPr algn="ctr"/>
            <a:r>
              <a:rPr lang="en-US" b="1" dirty="0">
                <a:solidFill>
                  <a:schemeClr val="tx2"/>
                </a:solidFill>
                <a:effectLst>
                  <a:outerShdw blurRad="38100" dist="38100" dir="2700000" algn="tl">
                    <a:srgbClr val="000000">
                      <a:alpha val="43137"/>
                    </a:srgbClr>
                  </a:outerShdw>
                </a:effectLst>
              </a:rPr>
              <a:t> </a:t>
            </a:r>
            <a:r>
              <a:rPr lang="en-US" b="1" dirty="0" smtClean="0">
                <a:solidFill>
                  <a:schemeClr val="tx2"/>
                </a:solidFill>
                <a:effectLst>
                  <a:outerShdw blurRad="38100" dist="38100" dir="2700000" algn="tl">
                    <a:srgbClr val="000000">
                      <a:alpha val="43137"/>
                    </a:srgbClr>
                  </a:outerShdw>
                </a:effectLst>
              </a:rPr>
              <a:t>Need </a:t>
            </a:r>
            <a:r>
              <a:rPr lang="en-US" b="1" dirty="0">
                <a:solidFill>
                  <a:schemeClr val="tx2"/>
                </a:solidFill>
                <a:effectLst>
                  <a:outerShdw blurRad="38100" dist="38100" dir="2700000" algn="tl">
                    <a:srgbClr val="000000">
                      <a:alpha val="43137"/>
                    </a:srgbClr>
                  </a:outerShdw>
                </a:effectLst>
              </a:rPr>
              <a:t>to be entered into READS in an on-going, timely, accurate, and detailed manner</a:t>
            </a:r>
            <a:r>
              <a:rPr lang="en-US" b="1" dirty="0" smtClean="0">
                <a:solidFill>
                  <a:schemeClr val="tx2"/>
                </a:solidFill>
                <a:effectLst>
                  <a:outerShdw blurRad="38100" dist="38100" dir="2700000" algn="tl">
                    <a:srgbClr val="000000">
                      <a:alpha val="43137"/>
                    </a:srgbClr>
                  </a:outerShdw>
                </a:effectLst>
              </a:rPr>
              <a:t>.</a:t>
            </a:r>
            <a:endParaRPr lang="en-US" dirty="0">
              <a:solidFill>
                <a:schemeClr val="tx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96858D8-B3FB-4B7F-A7A2-A8808729E6BE}"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sz="7200" dirty="0" smtClean="0"/>
              <a:t>WHAT HAPPENED?</a:t>
            </a:r>
            <a:endParaRPr lang="en-US" sz="7200" dirty="0"/>
          </a:p>
        </p:txBody>
      </p:sp>
      <p:pic>
        <p:nvPicPr>
          <p:cNvPr id="1026" name="Picture 2" descr="U:\LITIGATION\Clip Art\thumbnailCAPE3F1B.jpg"/>
          <p:cNvPicPr>
            <a:picLocks noChangeAspect="1" noChangeArrowheads="1"/>
          </p:cNvPicPr>
          <p:nvPr/>
        </p:nvPicPr>
        <p:blipFill>
          <a:blip r:embed="rId2" cstate="print"/>
          <a:srcRect/>
          <a:stretch>
            <a:fillRect/>
          </a:stretch>
        </p:blipFill>
        <p:spPr bwMode="auto">
          <a:xfrm>
            <a:off x="457200" y="2057400"/>
            <a:ext cx="2743200" cy="2743200"/>
          </a:xfrm>
          <a:prstGeom prst="rect">
            <a:avLst/>
          </a:prstGeom>
          <a:noFill/>
          <a:effectLst>
            <a:softEdge rad="635000"/>
          </a:effectLst>
        </p:spPr>
      </p:pic>
      <p:pic>
        <p:nvPicPr>
          <p:cNvPr id="1027" name="Picture 3" descr="U:\LITIGATION\Clip Art\thumbnailCATZP6B8.jpg"/>
          <p:cNvPicPr>
            <a:picLocks noChangeAspect="1" noChangeArrowheads="1"/>
          </p:cNvPicPr>
          <p:nvPr/>
        </p:nvPicPr>
        <p:blipFill>
          <a:blip r:embed="rId3" cstate="print"/>
          <a:srcRect/>
          <a:stretch>
            <a:fillRect/>
          </a:stretch>
        </p:blipFill>
        <p:spPr bwMode="auto">
          <a:xfrm>
            <a:off x="6172200" y="2057400"/>
            <a:ext cx="2743200" cy="2743200"/>
          </a:xfrm>
          <a:prstGeom prst="rect">
            <a:avLst/>
          </a:prstGeom>
          <a:noFill/>
          <a:effectLst>
            <a:softEdge rad="635000"/>
          </a:effectLst>
        </p:spPr>
      </p:pic>
      <p:pic>
        <p:nvPicPr>
          <p:cNvPr id="4" name="Picture 3"/>
          <p:cNvPicPr>
            <a:picLocks/>
          </p:cNvPicPr>
          <p:nvPr/>
        </p:nvPicPr>
        <p:blipFill>
          <a:blip r:embed="rId4" cstate="email">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a:ext>
            </a:extLst>
          </a:blip>
          <a:stretch>
            <a:fillRect/>
          </a:stretch>
        </p:blipFill>
        <p:spPr>
          <a:xfrm>
            <a:off x="2286000" y="4114800"/>
            <a:ext cx="4572000" cy="2286000"/>
          </a:xfrm>
          <a:prstGeom prst="rect">
            <a:avLst/>
          </a:prstGeom>
          <a:ln>
            <a:solidFill>
              <a:srgbClr val="FF0000"/>
            </a:solidFill>
          </a:ln>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0400" y="2468880"/>
            <a:ext cx="2734056" cy="1188720"/>
          </a:xfrm>
          <a:prstGeom prst="rect">
            <a:avLst/>
          </a:prstGeom>
          <a:effectLst>
            <a:glow rad="228600">
              <a:schemeClr val="accent3">
                <a:satMod val="175000"/>
                <a:alpha val="40000"/>
              </a:schemeClr>
            </a:glow>
          </a:effectLst>
        </p:spPr>
      </p:pic>
      <p:sp>
        <p:nvSpPr>
          <p:cNvPr id="5" name="Slide Number Placeholder 4"/>
          <p:cNvSpPr>
            <a:spLocks noGrp="1"/>
          </p:cNvSpPr>
          <p:nvPr>
            <p:ph type="sldNum" sz="quarter" idx="12"/>
          </p:nvPr>
        </p:nvSpPr>
        <p:spPr/>
        <p:txBody>
          <a:bodyPr/>
          <a:lstStyle/>
          <a:p>
            <a:fld id="{296858D8-B3FB-4B7F-A7A2-A8808729E6BE}"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lstStyle/>
          <a:p>
            <a:pPr algn="ctr"/>
            <a:r>
              <a:rPr lang="en-US" sz="9600" dirty="0" smtClean="0"/>
              <a:t>DIARY N</a:t>
            </a:r>
            <a:r>
              <a:rPr lang="en-US" sz="9600" dirty="0" smtClean="0">
                <a:sym typeface="Wingdings" panose="05000000000000000000" pitchFamily="2" charset="2"/>
              </a:rPr>
              <a:t></a:t>
            </a:r>
            <a:r>
              <a:rPr lang="en-US" sz="9600" dirty="0" smtClean="0"/>
              <a:t>TES</a:t>
            </a:r>
            <a:endParaRPr lang="en-US" dirty="0"/>
          </a:p>
        </p:txBody>
      </p:sp>
      <p:sp>
        <p:nvSpPr>
          <p:cNvPr id="9" name="Content Placeholder 2"/>
          <p:cNvSpPr txBox="1">
            <a:spLocks/>
          </p:cNvSpPr>
          <p:nvPr/>
        </p:nvSpPr>
        <p:spPr>
          <a:xfrm>
            <a:off x="457200" y="1447800"/>
            <a:ext cx="8229600" cy="1447800"/>
          </a:xfrm>
          <a:prstGeom prst="rect">
            <a:avLst/>
          </a:prstGeom>
        </p:spPr>
        <p:txBody>
          <a:bodyPr vert="horz" lIns="91440">
            <a:noAutofit/>
          </a:bodyPr>
          <a:lstStyle/>
          <a:p>
            <a:pPr marR="0" lvl="0" algn="l" defTabSz="914400" rtl="0" eaLnBrk="1" fontAlgn="auto" latinLnBrk="0" hangingPunct="1">
              <a:lnSpc>
                <a:spcPct val="100000"/>
              </a:lnSpc>
              <a:spcBef>
                <a:spcPct val="20000"/>
              </a:spcBef>
              <a:spcAft>
                <a:spcPts val="0"/>
              </a:spcAft>
              <a:buClr>
                <a:schemeClr val="accent1"/>
              </a:buClr>
              <a:buSzPct val="70000"/>
              <a:tabLst/>
              <a:defRPr/>
            </a:pPr>
            <a:r>
              <a:rPr kumimoji="0" lang="en-US" sz="4400" b="1" i="0" u="none" strike="noStrike" kern="1200" cap="none" spc="0" normalizeH="0" baseline="0" noProof="0" dirty="0" smtClean="0">
                <a:ln>
                  <a:noFill/>
                </a:ln>
                <a:solidFill>
                  <a:schemeClr val="tx1"/>
                </a:solidFill>
                <a:effectLst/>
                <a:uLnTx/>
                <a:uFillTx/>
                <a:latin typeface="+mn-lt"/>
                <a:ea typeface="+mn-ea"/>
                <a:cs typeface="+mn-cs"/>
              </a:rPr>
              <a:t>You say you don’t have time to do diary notes?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0"/>
            <a:ext cx="4572000" cy="4572000"/>
          </a:xfrm>
          <a:prstGeom prst="rect">
            <a:avLst/>
          </a:prstGeom>
          <a:effectLst>
            <a:softEdge rad="635000"/>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3215640"/>
            <a:ext cx="1925051" cy="2560320"/>
          </a:xfrm>
          <a:prstGeom prst="rect">
            <a:avLst/>
          </a:prstGeom>
          <a:effectLst>
            <a:softEdge rad="635000"/>
          </a:effectLst>
        </p:spPr>
      </p:pic>
      <p:sp>
        <p:nvSpPr>
          <p:cNvPr id="3" name="Slide Number Placeholder 2"/>
          <p:cNvSpPr>
            <a:spLocks noGrp="1"/>
          </p:cNvSpPr>
          <p:nvPr>
            <p:ph type="sldNum" sz="quarter" idx="12"/>
          </p:nvPr>
        </p:nvSpPr>
        <p:spPr/>
        <p:txBody>
          <a:bodyPr/>
          <a:lstStyle/>
          <a:p>
            <a:fld id="{296858D8-B3FB-4B7F-A7A2-A8808729E6BE}"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311" y="304800"/>
            <a:ext cx="6604289" cy="4389120"/>
          </a:xfrm>
          <a:prstGeom prst="rect">
            <a:avLst/>
          </a:prstGeom>
          <a:scene3d>
            <a:camera prst="orthographicFront"/>
            <a:lightRig rig="threePt" dir="t"/>
          </a:scene3d>
          <a:sp3d>
            <a:bevelT prst="angle"/>
          </a:sp3d>
        </p:spPr>
      </p:pic>
      <p:pic>
        <p:nvPicPr>
          <p:cNvPr id="5" name="Picture 4"/>
          <p:cNvPicPr>
            <a:picLocks/>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200400" y="4953000"/>
            <a:ext cx="2743200" cy="1828800"/>
          </a:xfrm>
          <a:prstGeom prst="rect">
            <a:avLst/>
          </a:prstGeom>
          <a:effectLst>
            <a:softEdge rad="127000"/>
          </a:effectLst>
        </p:spPr>
      </p:pic>
      <p:pic>
        <p:nvPicPr>
          <p:cNvPr id="4" name="Picture 3"/>
          <p:cNvPicPr>
            <a:picLocks/>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04800" y="4953000"/>
            <a:ext cx="2743200" cy="1828800"/>
          </a:xfrm>
          <a:prstGeom prst="rect">
            <a:avLst/>
          </a:prstGeom>
          <a:effectLst>
            <a:softEdge rad="127000"/>
          </a:effectLst>
        </p:spPr>
      </p:pic>
      <p:pic>
        <p:nvPicPr>
          <p:cNvPr id="7" name="Picture 6"/>
          <p:cNvPicPr>
            <a:picLocks/>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096000" y="4953000"/>
            <a:ext cx="2743200" cy="1828800"/>
          </a:xfrm>
          <a:prstGeom prst="rect">
            <a:avLst/>
          </a:prstGeom>
          <a:effectLst>
            <a:softEdge rad="127000"/>
          </a:effectLst>
        </p:spPr>
      </p:pic>
      <p:sp>
        <p:nvSpPr>
          <p:cNvPr id="9" name="Slide Number Placeholder 8"/>
          <p:cNvSpPr>
            <a:spLocks noGrp="1"/>
          </p:cNvSpPr>
          <p:nvPr>
            <p:ph type="sldNum" sz="quarter" idx="12"/>
          </p:nvPr>
        </p:nvSpPr>
        <p:spPr/>
        <p:txBody>
          <a:bodyPr/>
          <a:lstStyle/>
          <a:p>
            <a:fld id="{296858D8-B3FB-4B7F-A7A2-A8808729E6BE}" type="slidenum">
              <a:rPr lang="en-US" smtClean="0"/>
              <a:pPr/>
              <a:t>21</a:t>
            </a:fld>
            <a:endParaRPr lang="en-US" dirty="0"/>
          </a:p>
        </p:txBody>
      </p:sp>
    </p:spTree>
    <p:extLst>
      <p:ext uri="{BB962C8B-B14F-4D97-AF65-F5344CB8AC3E}">
        <p14:creationId xmlns:p14="http://schemas.microsoft.com/office/powerpoint/2010/main" val="1082924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pPr algn="r"/>
            <a:r>
              <a:rPr lang="en-US" sz="6600" dirty="0" smtClean="0"/>
              <a:t>DIARY NOTES</a:t>
            </a:r>
            <a:endParaRPr lang="en-US" sz="6600" dirty="0"/>
          </a:p>
        </p:txBody>
      </p:sp>
      <p:sp>
        <p:nvSpPr>
          <p:cNvPr id="3" name="Content Placeholder 2"/>
          <p:cNvSpPr>
            <a:spLocks noGrp="1"/>
          </p:cNvSpPr>
          <p:nvPr>
            <p:ph idx="1"/>
          </p:nvPr>
        </p:nvSpPr>
        <p:spPr>
          <a:xfrm>
            <a:off x="1981200" y="1066800"/>
            <a:ext cx="6781800" cy="1676400"/>
          </a:xfrm>
        </p:spPr>
        <p:txBody>
          <a:bodyPr>
            <a:noAutofit/>
          </a:bodyPr>
          <a:lstStyle/>
          <a:p>
            <a:pPr marL="0" indent="0" algn="r">
              <a:spcBef>
                <a:spcPts val="0"/>
              </a:spcBef>
              <a:buNone/>
            </a:pPr>
            <a:r>
              <a:rPr lang="en-US" sz="4000" b="1" dirty="0" smtClean="0"/>
              <a:t>Seriously, do we have to document every little thing?  </a:t>
            </a:r>
          </a:p>
        </p:txBody>
      </p:sp>
      <p:pic>
        <p:nvPicPr>
          <p:cNvPr id="11267" name="Picture 3" descr="U:\LITIGATION\Clip Art\thumbnailCA055839.jpg"/>
          <p:cNvPicPr>
            <a:picLocks noChangeAspect="1" noChangeArrowheads="1"/>
          </p:cNvPicPr>
          <p:nvPr/>
        </p:nvPicPr>
        <p:blipFill>
          <a:blip r:embed="rId2" cstate="print"/>
          <a:srcRect/>
          <a:stretch>
            <a:fillRect/>
          </a:stretch>
        </p:blipFill>
        <p:spPr bwMode="auto">
          <a:xfrm>
            <a:off x="2286000" y="2725994"/>
            <a:ext cx="4509591" cy="3931920"/>
          </a:xfrm>
          <a:prstGeom prst="rect">
            <a:avLst/>
          </a:prstGeom>
          <a:noFill/>
          <a:effectLst>
            <a:softEdge rad="635000"/>
          </a:effectLst>
        </p:spPr>
      </p:pic>
      <p:pic>
        <p:nvPicPr>
          <p:cNvPr id="11268" name="Picture 4" descr="U:\LITIGATION\Clip Art\thumbnailCA9R16S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542" y="331667"/>
            <a:ext cx="1186815" cy="1920240"/>
          </a:xfrm>
          <a:prstGeom prst="rect">
            <a:avLst/>
          </a:prstGeom>
          <a:noFill/>
          <a:effectLst>
            <a:glow rad="228600">
              <a:schemeClr val="accent1">
                <a:satMod val="175000"/>
                <a:alpha val="40000"/>
              </a:schemeClr>
            </a:glo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2727449"/>
            <a:ext cx="1447619" cy="1447619"/>
          </a:xfrm>
          <a:prstGeom prst="rect">
            <a:avLst/>
          </a:prstGeom>
          <a:effectLst>
            <a:softEdge rad="317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3710349"/>
            <a:ext cx="8330158" cy="1688889"/>
          </a:xfrm>
          <a:prstGeom prst="rect">
            <a:avLst/>
          </a:prstGeom>
        </p:spPr>
      </p:pic>
      <p:sp>
        <p:nvSpPr>
          <p:cNvPr id="6" name="Slide Number Placeholder 5"/>
          <p:cNvSpPr>
            <a:spLocks noGrp="1"/>
          </p:cNvSpPr>
          <p:nvPr>
            <p:ph type="sldNum" sz="quarter" idx="12"/>
          </p:nvPr>
        </p:nvSpPr>
        <p:spPr/>
        <p:txBody>
          <a:bodyPr/>
          <a:lstStyle/>
          <a:p>
            <a:fld id="{296858D8-B3FB-4B7F-A7A2-A8808729E6B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Autofit/>
          </a:bodyPr>
          <a:lstStyle/>
          <a:p>
            <a:r>
              <a:rPr lang="en-US" sz="2800" b="0" dirty="0" smtClean="0"/>
              <a:t>Still need more reason to take diary notes and overall recordkeeping requirements seriously? </a:t>
            </a:r>
            <a:endParaRPr lang="en-US" sz="2800" b="0" dirty="0"/>
          </a:p>
        </p:txBody>
      </p:sp>
      <p:sp>
        <p:nvSpPr>
          <p:cNvPr id="4" name="Slide Number Placeholder 3"/>
          <p:cNvSpPr>
            <a:spLocks noGrp="1"/>
          </p:cNvSpPr>
          <p:nvPr>
            <p:ph type="sldNum" sz="quarter" idx="12"/>
          </p:nvPr>
        </p:nvSpPr>
        <p:spPr/>
        <p:txBody>
          <a:bodyPr/>
          <a:lstStyle/>
          <a:p>
            <a:fld id="{296858D8-B3FB-4B7F-A7A2-A8808729E6BE}" type="slidenum">
              <a:rPr lang="en-US" smtClean="0"/>
              <a:pPr/>
              <a:t>23</a:t>
            </a:fld>
            <a:endParaRPr lang="en-US" dirty="0"/>
          </a:p>
        </p:txBody>
      </p:sp>
      <p:sp>
        <p:nvSpPr>
          <p:cNvPr id="6" name="Rectangle 5"/>
          <p:cNvSpPr/>
          <p:nvPr/>
        </p:nvSpPr>
        <p:spPr>
          <a:xfrm>
            <a:off x="304800" y="1260931"/>
            <a:ext cx="8358673" cy="5139869"/>
          </a:xfrm>
          <a:prstGeom prst="rect">
            <a:avLst/>
          </a:prstGeom>
          <a:solidFill>
            <a:schemeClr val="accent2"/>
          </a:solidFill>
          <a:ln w="28575">
            <a:solidFill>
              <a:schemeClr val="accent1"/>
            </a:solidFill>
          </a:ln>
        </p:spPr>
        <p:txBody>
          <a:bodyPr wrap="square">
            <a:spAutoFit/>
          </a:bodyPr>
          <a:lstStyle/>
          <a:p>
            <a:r>
              <a:rPr lang="en-US" sz="2000" dirty="0">
                <a:solidFill>
                  <a:srgbClr val="0070C0"/>
                </a:solidFill>
                <a:effectLst>
                  <a:outerShdw blurRad="38100" dist="38100" dir="2700000" algn="tl">
                    <a:srgbClr val="000000">
                      <a:alpha val="43137"/>
                    </a:srgbClr>
                  </a:outerShdw>
                </a:effectLst>
              </a:rPr>
              <a:t>Per Federal Highway Administration/Code of Federal Regulations, 23 CFR 710.201 STATE RESPONSIBILITIES, Subpart B – Program </a:t>
            </a:r>
            <a:r>
              <a:rPr lang="en-US" sz="2000" dirty="0" smtClean="0">
                <a:solidFill>
                  <a:srgbClr val="0070C0"/>
                </a:solidFill>
                <a:effectLst>
                  <a:outerShdw blurRad="38100" dist="38100" dir="2700000" algn="tl">
                    <a:srgbClr val="000000">
                      <a:alpha val="43137"/>
                    </a:srgbClr>
                  </a:outerShdw>
                </a:effectLst>
              </a:rPr>
              <a:t>Administration...</a:t>
            </a:r>
            <a:endParaRPr lang="en-US" sz="2000" dirty="0" smtClean="0">
              <a:solidFill>
                <a:srgbClr val="0070C0"/>
              </a:solidFill>
              <a:effectLst>
                <a:outerShdw blurRad="38100" dist="38100" dir="2700000" algn="tl">
                  <a:srgbClr val="000000">
                    <a:alpha val="43137"/>
                  </a:srgbClr>
                </a:outerShdw>
              </a:effectLst>
              <a:latin typeface="Century" panose="02040604050505020304" pitchFamily="18" charset="0"/>
            </a:endParaRPr>
          </a:p>
          <a:p>
            <a:pPr algn="just"/>
            <a:r>
              <a:rPr lang="en-US" dirty="0" smtClean="0">
                <a:latin typeface="Century" panose="02040604050505020304" pitchFamily="18" charset="0"/>
              </a:rPr>
              <a:t>(</a:t>
            </a:r>
            <a:r>
              <a:rPr lang="en-US" dirty="0">
                <a:latin typeface="Century" panose="02040604050505020304" pitchFamily="18" charset="0"/>
              </a:rPr>
              <a:t>f) </a:t>
            </a:r>
            <a:r>
              <a:rPr lang="en-US" i="1" dirty="0">
                <a:latin typeface="Bookman Old Style" panose="02050604050505020204" pitchFamily="18" charset="0"/>
              </a:rPr>
              <a:t>Recordkeeping. </a:t>
            </a:r>
            <a:r>
              <a:rPr lang="en-US" dirty="0">
                <a:latin typeface="Century" panose="02040604050505020304" pitchFamily="18" charset="0"/>
              </a:rPr>
              <a:t>The acquiring </a:t>
            </a:r>
            <a:r>
              <a:rPr lang="en-US" dirty="0" smtClean="0">
                <a:latin typeface="Century" panose="02040604050505020304" pitchFamily="18" charset="0"/>
              </a:rPr>
              <a:t>agency </a:t>
            </a:r>
            <a:r>
              <a:rPr lang="en-US" dirty="0">
                <a:latin typeface="Century" panose="02040604050505020304" pitchFamily="18" charset="0"/>
              </a:rPr>
              <a:t>shall maintain adequate records of its acquisition and property </a:t>
            </a:r>
            <a:r>
              <a:rPr lang="en-US" dirty="0" smtClean="0">
                <a:latin typeface="Century" panose="02040604050505020304" pitchFamily="18" charset="0"/>
              </a:rPr>
              <a:t>management </a:t>
            </a:r>
            <a:r>
              <a:rPr lang="en-US" dirty="0">
                <a:latin typeface="Century" panose="02040604050505020304" pitchFamily="18" charset="0"/>
              </a:rPr>
              <a:t>activities.</a:t>
            </a:r>
          </a:p>
          <a:p>
            <a:pPr marR="9170" lvl="1" algn="just"/>
            <a:r>
              <a:rPr lang="en-US" dirty="0">
                <a:latin typeface="Century" panose="02040604050505020304" pitchFamily="18" charset="0"/>
              </a:rPr>
              <a:t>(1) Acquisition records, including records related to owner or tenant </a:t>
            </a:r>
            <a:r>
              <a:rPr lang="en-US" dirty="0" smtClean="0">
                <a:latin typeface="Century" panose="02040604050505020304" pitchFamily="18" charset="0"/>
              </a:rPr>
              <a:t>displacements</a:t>
            </a:r>
            <a:r>
              <a:rPr lang="en-US" dirty="0">
                <a:latin typeface="Century" panose="02040604050505020304" pitchFamily="18" charset="0"/>
              </a:rPr>
              <a:t>, and property  inventories of improvements acquired shall be in sufficient detail to demonstrate </a:t>
            </a:r>
            <a:r>
              <a:rPr lang="en-US" dirty="0" smtClean="0">
                <a:latin typeface="Century" panose="02040604050505020304" pitchFamily="18" charset="0"/>
              </a:rPr>
              <a:t>compliance </a:t>
            </a:r>
            <a:r>
              <a:rPr lang="en-US" dirty="0">
                <a:latin typeface="Century" panose="02040604050505020304" pitchFamily="18" charset="0"/>
              </a:rPr>
              <a:t>with this part and 49 CFR </a:t>
            </a:r>
            <a:r>
              <a:rPr lang="en-US" dirty="0" smtClean="0">
                <a:latin typeface="Century" panose="02040604050505020304" pitchFamily="18" charset="0"/>
              </a:rPr>
              <a:t>part 24. These </a:t>
            </a:r>
            <a:r>
              <a:rPr lang="en-US" dirty="0">
                <a:latin typeface="Century" panose="02040604050505020304" pitchFamily="18" charset="0"/>
              </a:rPr>
              <a:t>records shall be retained at least 3 years from either:</a:t>
            </a:r>
          </a:p>
          <a:p>
            <a:pPr marL="1314450" marR="9160" lvl="2" indent="-400050" algn="just">
              <a:buFont typeface="+mj-lt"/>
              <a:buAutoNum type="romanLcPeriod"/>
            </a:pPr>
            <a:r>
              <a:rPr lang="en-US" dirty="0" smtClean="0">
                <a:latin typeface="Century" panose="02040604050505020304" pitchFamily="18" charset="0"/>
              </a:rPr>
              <a:t>The </a:t>
            </a:r>
            <a:r>
              <a:rPr lang="en-US" dirty="0">
                <a:latin typeface="Century" panose="02040604050505020304" pitchFamily="18" charset="0"/>
              </a:rPr>
              <a:t>date the State receives </a:t>
            </a:r>
            <a:r>
              <a:rPr lang="en-US" dirty="0" smtClean="0">
                <a:latin typeface="Century" panose="02040604050505020304" pitchFamily="18" charset="0"/>
              </a:rPr>
              <a:t>Federal </a:t>
            </a:r>
            <a:r>
              <a:rPr lang="en-US" dirty="0">
                <a:latin typeface="Century" panose="02040604050505020304" pitchFamily="18" charset="0"/>
              </a:rPr>
              <a:t>reimbursement of the final </a:t>
            </a:r>
            <a:r>
              <a:rPr lang="en-US" dirty="0" smtClean="0">
                <a:latin typeface="Century" panose="02040604050505020304" pitchFamily="18" charset="0"/>
              </a:rPr>
              <a:t>payment </a:t>
            </a:r>
            <a:r>
              <a:rPr lang="en-US" dirty="0">
                <a:latin typeface="Century" panose="02040604050505020304" pitchFamily="18" charset="0"/>
              </a:rPr>
              <a:t>made to each owner of a property and to  each  person displaced  from  a property, </a:t>
            </a:r>
            <a:r>
              <a:rPr lang="en-US" dirty="0" smtClean="0">
                <a:latin typeface="Century" panose="02040604050505020304" pitchFamily="18" charset="0"/>
              </a:rPr>
              <a:t>or</a:t>
            </a:r>
          </a:p>
          <a:p>
            <a:pPr marL="1314450" marR="9160" lvl="2" indent="-400050" algn="just">
              <a:buFont typeface="+mj-lt"/>
              <a:buAutoNum type="romanLcPeriod"/>
            </a:pPr>
            <a:r>
              <a:rPr lang="en-US" dirty="0" smtClean="0">
                <a:latin typeface="Century" panose="02040604050505020304" pitchFamily="18" charset="0"/>
              </a:rPr>
              <a:t>The </a:t>
            </a:r>
            <a:r>
              <a:rPr lang="en-US" dirty="0">
                <a:latin typeface="Century" panose="02040604050505020304" pitchFamily="18" charset="0"/>
              </a:rPr>
              <a:t>date a credit toward the </a:t>
            </a:r>
            <a:r>
              <a:rPr lang="en-US" dirty="0" smtClean="0">
                <a:latin typeface="Century" panose="02040604050505020304" pitchFamily="18" charset="0"/>
              </a:rPr>
              <a:t>Federal </a:t>
            </a:r>
            <a:r>
              <a:rPr lang="en-US" dirty="0">
                <a:latin typeface="Century" panose="02040604050505020304" pitchFamily="18" charset="0"/>
              </a:rPr>
              <a:t>share of a project is approved based on early acquisition activities of the State</a:t>
            </a:r>
            <a:r>
              <a:rPr lang="en-US" dirty="0" smtClean="0">
                <a:latin typeface="Century" panose="02040604050505020304" pitchFamily="18" charset="0"/>
              </a:rPr>
              <a:t>.</a:t>
            </a:r>
          </a:p>
          <a:p>
            <a:pPr marR="9170" lvl="1" algn="just"/>
            <a:r>
              <a:rPr lang="en-US" dirty="0" smtClean="0">
                <a:latin typeface="Century" panose="02040604050505020304" pitchFamily="18" charset="0"/>
              </a:rPr>
              <a:t>(</a:t>
            </a:r>
            <a:r>
              <a:rPr lang="en-US" dirty="0">
                <a:latin typeface="Century" panose="02040604050505020304" pitchFamily="18" charset="0"/>
              </a:rPr>
              <a:t>2) Property management records shall include inventories of real property considered excess to project needs, all authorized uses of airspace, and other leases or agreements for us   of real property managed by the STD.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5537" y="502298"/>
            <a:ext cx="2255063" cy="457200"/>
          </a:xfrm>
          <a:prstGeom prst="rect">
            <a:avLst/>
          </a:prstGeom>
        </p:spPr>
      </p:pic>
    </p:spTree>
    <p:extLst>
      <p:ext uri="{BB962C8B-B14F-4D97-AF65-F5344CB8AC3E}">
        <p14:creationId xmlns:p14="http://schemas.microsoft.com/office/powerpoint/2010/main" val="21067003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133600"/>
          </a:xfrm>
          <a:solidFill>
            <a:srgbClr val="FFC000"/>
          </a:solidFill>
          <a:effectLst>
            <a:glow rad="228600">
              <a:schemeClr val="accent6">
                <a:satMod val="175000"/>
                <a:alpha val="40000"/>
              </a:schemeClr>
            </a:glow>
          </a:effectLst>
          <a:scene3d>
            <a:camera prst="orthographicFront"/>
            <a:lightRig rig="threePt" dir="t"/>
          </a:scene3d>
          <a:sp3d>
            <a:bevelT prst="convex"/>
          </a:sp3d>
        </p:spPr>
        <p:txBody>
          <a:bodyPr>
            <a:noAutofit/>
          </a:bodyPr>
          <a:lstStyle/>
          <a:p>
            <a:pPr marL="0" indent="0" algn="ctr">
              <a:buNone/>
            </a:pPr>
            <a:r>
              <a:rPr lang="en-US" sz="4400" b="1" dirty="0" smtClean="0">
                <a:effectLst>
                  <a:outerShdw blurRad="38100" dist="38100" dir="2700000" algn="tl">
                    <a:srgbClr val="000000">
                      <a:alpha val="43137"/>
                    </a:srgbClr>
                  </a:outerShdw>
                </a:effectLst>
              </a:rPr>
              <a:t>DIARY NOTES ARE </a:t>
            </a:r>
            <a:r>
              <a:rPr lang="en-US" sz="4400" b="1" dirty="0" smtClean="0">
                <a:solidFill>
                  <a:schemeClr val="tx2">
                    <a:lumMod val="90000"/>
                  </a:schemeClr>
                </a:solidFill>
                <a:effectLst>
                  <a:outerShdw blurRad="38100" dist="38100" dir="2700000" algn="tl">
                    <a:srgbClr val="000000">
                      <a:alpha val="43137"/>
                    </a:srgbClr>
                  </a:outerShdw>
                </a:effectLst>
              </a:rPr>
              <a:t>NOT</a:t>
            </a:r>
            <a:r>
              <a:rPr lang="en-US" sz="4400" b="1" dirty="0" smtClean="0">
                <a:effectLst>
                  <a:outerShdw blurRad="38100" dist="38100" dir="2700000" algn="tl">
                    <a:srgbClr val="000000">
                      <a:alpha val="43137"/>
                    </a:srgbClr>
                  </a:outerShdw>
                </a:effectLst>
              </a:rPr>
              <a:t> OPTIONAL  See REPM / Sub-Section 3.1.5 Formal Negotiations</a:t>
            </a:r>
          </a:p>
        </p:txBody>
      </p:sp>
      <p:pic>
        <p:nvPicPr>
          <p:cNvPr id="7" name="Picture 2" descr="U:\LITIGATION\Clip Art\thumbnailCAL28R1U.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71600" y="3810000"/>
            <a:ext cx="2286000" cy="2286000"/>
          </a:xfrm>
          <a:prstGeom prst="rect">
            <a:avLst/>
          </a:prstGeom>
          <a:noFill/>
          <a:ln>
            <a:solidFill>
              <a:srgbClr val="FFC000"/>
            </a:solidFill>
          </a:ln>
        </p:spPr>
      </p:pic>
      <p:pic>
        <p:nvPicPr>
          <p:cNvPr id="10243" name="Picture 3" descr="http://ts1.mm.bing.net/images/thumbnail.aspx?q=4982248464057332&amp;id=d20ceb516e533d5beed8ffa1d290651d&amp;url=http%3a%2f%2fimages.all-free-download.com%2fimages%2fgraphiclarge%2fpencil_eraser_and_journal_clip_art_12134.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3810000"/>
            <a:ext cx="2286000" cy="2286000"/>
          </a:xfrm>
          <a:prstGeom prst="rect">
            <a:avLst/>
          </a:prstGeom>
          <a:noFill/>
          <a:ln>
            <a:solidFill>
              <a:srgbClr val="FFC00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670300"/>
            <a:ext cx="1905000" cy="1816100"/>
          </a:xfrm>
          <a:prstGeom prst="rect">
            <a:avLst/>
          </a:prstGeom>
        </p:spPr>
      </p:pic>
      <p:pic>
        <p:nvPicPr>
          <p:cNvPr id="4" name="Picture 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57600" y="5242560"/>
            <a:ext cx="914400" cy="10058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203" y="5257800"/>
            <a:ext cx="1087994" cy="990600"/>
          </a:xfrm>
          <a:prstGeom prst="rect">
            <a:avLst/>
          </a:prstGeom>
        </p:spPr>
      </p:pic>
      <p:sp>
        <p:nvSpPr>
          <p:cNvPr id="8" name="TextBox 7"/>
          <p:cNvSpPr txBox="1"/>
          <p:nvPr/>
        </p:nvSpPr>
        <p:spPr>
          <a:xfrm rot="1316315">
            <a:off x="6228184" y="4265874"/>
            <a:ext cx="1153284" cy="461665"/>
          </a:xfrm>
          <a:prstGeom prst="rect">
            <a:avLst/>
          </a:prstGeom>
          <a:noFill/>
        </p:spPr>
        <p:txBody>
          <a:bodyPr wrap="square" rtlCol="0">
            <a:spAutoFit/>
          </a:bodyPr>
          <a:lstStyle/>
          <a:p>
            <a:pPr algn="ctr"/>
            <a:r>
              <a:rPr lang="en-US" sz="1200" dirty="0" smtClean="0">
                <a:solidFill>
                  <a:schemeClr val="bg1"/>
                </a:solidFill>
              </a:rPr>
              <a:t>Diary</a:t>
            </a:r>
          </a:p>
          <a:p>
            <a:pPr algn="ctr"/>
            <a:r>
              <a:rPr lang="en-US" sz="1200" dirty="0" smtClean="0">
                <a:solidFill>
                  <a:schemeClr val="bg1"/>
                </a:solidFill>
              </a:rPr>
              <a:t>Notes</a:t>
            </a:r>
            <a:endParaRPr lang="en-US" sz="1200" dirty="0">
              <a:solidFill>
                <a:schemeClr val="bg1"/>
              </a:solidFill>
            </a:endParaRPr>
          </a:p>
        </p:txBody>
      </p:sp>
      <p:sp>
        <p:nvSpPr>
          <p:cNvPr id="2" name="Slide Number Placeholder 1"/>
          <p:cNvSpPr>
            <a:spLocks noGrp="1"/>
          </p:cNvSpPr>
          <p:nvPr>
            <p:ph type="sldNum" sz="quarter" idx="12"/>
          </p:nvPr>
        </p:nvSpPr>
        <p:spPr/>
        <p:txBody>
          <a:bodyPr/>
          <a:lstStyle/>
          <a:p>
            <a:fld id="{296858D8-B3FB-4B7F-A7A2-A8808729E6BE}"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419100" y="381000"/>
            <a:ext cx="8305800" cy="59400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smtClean="0">
                <a:effectLst>
                  <a:outerShdw blurRad="38100" dist="38100" dir="2700000" algn="tl">
                    <a:srgbClr val="000000">
                      <a:alpha val="43137"/>
                    </a:srgbClr>
                  </a:outerShdw>
                </a:effectLst>
              </a:rPr>
              <a:t>Per the REPM/Sub-Section </a:t>
            </a:r>
            <a:r>
              <a:rPr lang="en-US" sz="2000" b="1" dirty="0">
                <a:effectLst>
                  <a:outerShdw blurRad="38100" dist="38100" dir="2700000" algn="tl">
                    <a:srgbClr val="000000">
                      <a:alpha val="43137"/>
                    </a:srgbClr>
                  </a:outerShdw>
                </a:effectLst>
              </a:rPr>
              <a:t>3.1.5 Formal </a:t>
            </a:r>
            <a:r>
              <a:rPr lang="en-US" sz="2000" b="1" dirty="0" smtClean="0">
                <a:effectLst>
                  <a:outerShdw blurRad="38100" dist="38100" dir="2700000" algn="tl">
                    <a:srgbClr val="000000">
                      <a:alpha val="43137"/>
                    </a:srgbClr>
                  </a:outerShdw>
                </a:effectLst>
              </a:rPr>
              <a:t>Negotiations</a:t>
            </a:r>
          </a:p>
          <a:p>
            <a:pPr algn="just"/>
            <a:r>
              <a:rPr lang="en-US" sz="2000" u="sng" dirty="0" smtClean="0"/>
              <a:t>Negotiation </a:t>
            </a:r>
            <a:r>
              <a:rPr lang="en-US" sz="2000" u="sng" dirty="0"/>
              <a:t>Diary (RE2058)</a:t>
            </a:r>
            <a:r>
              <a:rPr lang="en-US" sz="2000" dirty="0"/>
              <a:t> - The purpose of the Negotiation Diary (RE2058) is to present a clear picture or story of what transpired during the negotiation of the particular parcel or land being acquired. The Negotiation Diary (RE2058) must document ALL discussions with property owners and any others associated with the parcel as well as discussions with other department staff or management. Pay particular attention to the "remarks" section. In the event of disputes, litigation, audits or other future situations, such documentation will serve as a reference and clearly “tell the story” to those who may not have been involved in the actual acquisition discussions. Number and date each separate entry and indicate who made the contact. Use at least the first initial and full last name of person making the entry. In the case of the parcel's main Real Estate agent, the full name only needs to be entered once. Initials will suffice for the remaining entries. WisDOT Real Estate staff and consultants are required to use the READS system to generate diaries. Timely, accurate and detailed entries are critical. One technique that can work for remembering details is to immediately record key points of the negotiation on a portable recording device for later review; this can prove to be useful when updating diaries. </a:t>
            </a:r>
          </a:p>
        </p:txBody>
      </p:sp>
      <p:sp>
        <p:nvSpPr>
          <p:cNvPr id="3" name="Slide Number Placeholder 2"/>
          <p:cNvSpPr>
            <a:spLocks noGrp="1"/>
          </p:cNvSpPr>
          <p:nvPr>
            <p:ph type="sldNum" sz="quarter" idx="12"/>
          </p:nvPr>
        </p:nvSpPr>
        <p:spPr/>
        <p:txBody>
          <a:bodyPr/>
          <a:lstStyle/>
          <a:p>
            <a:fld id="{296858D8-B3FB-4B7F-A7A2-A8808729E6BE}" type="slidenum">
              <a:rPr lang="en-US" smtClean="0"/>
              <a:pPr/>
              <a:t>25</a:t>
            </a:fld>
            <a:endParaRPr lang="en-US" dirty="0"/>
          </a:p>
        </p:txBody>
      </p:sp>
    </p:spTree>
    <p:extLst>
      <p:ext uri="{BB962C8B-B14F-4D97-AF65-F5344CB8AC3E}">
        <p14:creationId xmlns:p14="http://schemas.microsoft.com/office/powerpoint/2010/main" val="1016420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905000"/>
            <a:ext cx="2286000" cy="2286000"/>
          </a:xfrm>
          <a:prstGeom prst="rect">
            <a:avLst/>
          </a:prstGeom>
          <a:effectLst>
            <a:softEdge rad="635000"/>
          </a:effectLst>
        </p:spPr>
      </p:pic>
      <p:sp>
        <p:nvSpPr>
          <p:cNvPr id="2" name="TextBox 1"/>
          <p:cNvSpPr txBox="1"/>
          <p:nvPr/>
        </p:nvSpPr>
        <p:spPr>
          <a:xfrm>
            <a:off x="152400" y="1803261"/>
            <a:ext cx="6629400" cy="4216539"/>
          </a:xfrm>
          <a:prstGeom prst="rect">
            <a:avLst/>
          </a:prstGeom>
          <a:noFill/>
        </p:spPr>
        <p:txBody>
          <a:bodyPr wrap="square" rtlCol="0">
            <a:spAutoFit/>
          </a:bodyPr>
          <a:lstStyle/>
          <a:p>
            <a:r>
              <a:rPr lang="en-US" sz="2400" dirty="0" smtClean="0"/>
              <a:t>Note: While this presentation focuses heavily on diary notes involving negotiations and the acquisition agent, we actually have four different diary formats.  All are READS templates, which means information must be entered directly into and generate from READS.  </a:t>
            </a:r>
          </a:p>
          <a:p>
            <a:endParaRPr lang="en-US" sz="2400" dirty="0"/>
          </a:p>
          <a:p>
            <a:r>
              <a:rPr lang="en-US" sz="2000" dirty="0" smtClean="0"/>
              <a:t>Our diary formats are:</a:t>
            </a:r>
          </a:p>
          <a:p>
            <a:pPr marL="342900" indent="-342900">
              <a:buFont typeface="+mj-lt"/>
              <a:buAutoNum type="arabicPeriod"/>
            </a:pPr>
            <a:r>
              <a:rPr lang="en-US" sz="2000" dirty="0">
                <a:hlinkClick r:id="rId3"/>
              </a:rPr>
              <a:t>Land Inventory Diary</a:t>
            </a:r>
            <a:r>
              <a:rPr lang="en-US" sz="2000" dirty="0"/>
              <a:t> (RE1047 - READS template</a:t>
            </a:r>
            <a:r>
              <a:rPr lang="en-US" sz="2000" dirty="0" smtClean="0"/>
              <a:t>)</a:t>
            </a:r>
            <a:endParaRPr lang="en-US" sz="2000" dirty="0">
              <a:hlinkClick r:id="rId4"/>
            </a:endParaRPr>
          </a:p>
          <a:p>
            <a:pPr marL="342900" indent="-342900">
              <a:buFont typeface="+mj-lt"/>
              <a:buAutoNum type="arabicPeriod"/>
            </a:pPr>
            <a:r>
              <a:rPr lang="en-US" sz="2000" dirty="0" smtClean="0">
                <a:hlinkClick r:id="rId4"/>
              </a:rPr>
              <a:t>Litigation </a:t>
            </a:r>
            <a:r>
              <a:rPr lang="en-US" sz="2000" dirty="0">
                <a:hlinkClick r:id="rId4"/>
              </a:rPr>
              <a:t>Diary</a:t>
            </a:r>
            <a:r>
              <a:rPr lang="en-US" sz="2000" dirty="0"/>
              <a:t> (RE1957 - READS template</a:t>
            </a:r>
            <a:r>
              <a:rPr lang="en-US" sz="2000" dirty="0" smtClean="0"/>
              <a:t>)</a:t>
            </a:r>
          </a:p>
          <a:p>
            <a:pPr marL="342900" indent="-342900">
              <a:buFont typeface="+mj-lt"/>
              <a:buAutoNum type="arabicPeriod"/>
            </a:pPr>
            <a:r>
              <a:rPr lang="en-US" sz="2000" dirty="0">
                <a:hlinkClick r:id="rId5"/>
              </a:rPr>
              <a:t>Negotiation Diary</a:t>
            </a:r>
            <a:r>
              <a:rPr lang="en-US" sz="2000" dirty="0"/>
              <a:t> (RE2058 - READS template)</a:t>
            </a:r>
            <a:endParaRPr lang="en-US" sz="2000" dirty="0" smtClean="0"/>
          </a:p>
          <a:p>
            <a:pPr marL="342900" indent="-342900">
              <a:buFont typeface="+mj-lt"/>
              <a:buAutoNum type="arabicPeriod"/>
            </a:pPr>
            <a:r>
              <a:rPr lang="en-US" sz="2000" dirty="0">
                <a:hlinkClick r:id="rId6"/>
              </a:rPr>
              <a:t>Relocation Assistance Diary</a:t>
            </a:r>
            <a:r>
              <a:rPr lang="en-US" sz="2000" dirty="0"/>
              <a:t> (RE1043 - READS template</a:t>
            </a:r>
            <a:r>
              <a:rPr lang="en-US" sz="2000" dirty="0" smtClean="0"/>
              <a:t>)</a:t>
            </a:r>
            <a:endParaRPr lang="en-US" sz="2000" dirty="0"/>
          </a:p>
        </p:txBody>
      </p:sp>
      <p:pic>
        <p:nvPicPr>
          <p:cNvPr id="5" name="Picture 4"/>
          <p:cNvPicPr>
            <a:picLocks/>
          </p:cNvPicPr>
          <p:nvPr/>
        </p:nvPicPr>
        <p:blipFill>
          <a:blip r:embed="rId7">
            <a:extLst>
              <a:ext uri="{28A0092B-C50C-407E-A947-70E740481C1C}">
                <a14:useLocalDpi xmlns:a14="http://schemas.microsoft.com/office/drawing/2010/main" val="0"/>
              </a:ext>
            </a:extLst>
          </a:blip>
          <a:stretch>
            <a:fillRect/>
          </a:stretch>
        </p:blipFill>
        <p:spPr>
          <a:xfrm>
            <a:off x="6705600" y="4038600"/>
            <a:ext cx="2286000" cy="2286000"/>
          </a:xfrm>
          <a:prstGeom prst="rect">
            <a:avLst/>
          </a:prstGeom>
          <a:effectLst>
            <a:softEdge rad="635000"/>
          </a:effectLst>
        </p:spPr>
      </p:pic>
      <p:sp>
        <p:nvSpPr>
          <p:cNvPr id="6" name="Title 1"/>
          <p:cNvSpPr txBox="1">
            <a:spLocks/>
          </p:cNvSpPr>
          <p:nvPr/>
        </p:nvSpPr>
        <p:spPr>
          <a:xfrm>
            <a:off x="457200" y="304800"/>
            <a:ext cx="8229600" cy="1066800"/>
          </a:xfrm>
          <a:prstGeom prst="rect">
            <a:avLst/>
          </a:prstGeom>
        </p:spPr>
        <p:txBody>
          <a:bodyPr>
            <a:normAutofit fontScale="70000" lnSpcReduction="20000"/>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5400" dirty="0" smtClean="0"/>
              <a:t>WE HAVE FOUR RE DIARY FORMATS</a:t>
            </a:r>
            <a:endParaRPr lang="en-US" sz="5400" dirty="0"/>
          </a:p>
        </p:txBody>
      </p:sp>
      <p:sp>
        <p:nvSpPr>
          <p:cNvPr id="7" name="TextBox 6"/>
          <p:cNvSpPr txBox="1"/>
          <p:nvPr/>
        </p:nvSpPr>
        <p:spPr>
          <a:xfrm>
            <a:off x="228600" y="762000"/>
            <a:ext cx="8686800" cy="307777"/>
          </a:xfrm>
          <a:prstGeom prst="rect">
            <a:avLst/>
          </a:prstGeom>
          <a:solidFill>
            <a:schemeClr val="tx1">
              <a:lumMod val="85000"/>
            </a:schemeClr>
          </a:solidFill>
          <a:ln>
            <a:solidFill>
              <a:schemeClr val="accent4">
                <a:lumMod val="20000"/>
                <a:lumOff val="80000"/>
              </a:schemeClr>
            </a:solidFill>
          </a:ln>
          <a:scene3d>
            <a:camera prst="orthographicFront"/>
            <a:lightRig rig="threePt" dir="t"/>
          </a:scene3d>
          <a:sp3d>
            <a:bevelT prst="relaxedInset"/>
          </a:sp3d>
        </p:spPr>
        <p:txBody>
          <a:bodyPr wrap="square" rtlCol="0">
            <a:spAutoFit/>
          </a:bodyPr>
          <a:lstStyle/>
          <a:p>
            <a:r>
              <a:rPr lang="en-US" sz="1400" dirty="0" smtClean="0">
                <a:solidFill>
                  <a:schemeClr val="bg1"/>
                </a:solidFill>
              </a:rPr>
              <a:t>See REPM / Forms: </a:t>
            </a:r>
            <a:r>
              <a:rPr lang="en-US" sz="1400" dirty="0" smtClean="0">
                <a:hlinkClick r:id="rId8"/>
              </a:rPr>
              <a:t>http</a:t>
            </a:r>
            <a:r>
              <a:rPr lang="en-US" sz="1400" dirty="0">
                <a:hlinkClick r:id="rId8"/>
              </a:rPr>
              <a:t>://</a:t>
            </a:r>
            <a:r>
              <a:rPr lang="en-US" sz="1400" dirty="0" smtClean="0">
                <a:hlinkClick r:id="rId8"/>
              </a:rPr>
              <a:t>wisconsindot.gov/Pages/doing-bus/eng-consultants/cnslt-rsrces/re/repm-forms.aspx</a:t>
            </a:r>
            <a:r>
              <a:rPr lang="en-US" sz="1400" dirty="0" smtClean="0"/>
              <a:t> </a:t>
            </a:r>
            <a:endParaRPr lang="en-US" sz="1400" dirty="0"/>
          </a:p>
        </p:txBody>
      </p:sp>
      <p:sp>
        <p:nvSpPr>
          <p:cNvPr id="8" name="Slide Number Placeholder 7"/>
          <p:cNvSpPr>
            <a:spLocks noGrp="1"/>
          </p:cNvSpPr>
          <p:nvPr>
            <p:ph type="sldNum" sz="quarter" idx="12"/>
          </p:nvPr>
        </p:nvSpPr>
        <p:spPr/>
        <p:txBody>
          <a:bodyPr/>
          <a:lstStyle/>
          <a:p>
            <a:fld id="{296858D8-B3FB-4B7F-A7A2-A8808729E6BE}" type="slidenum">
              <a:rPr lang="en-US" smtClean="0"/>
              <a:pPr/>
              <a:t>26</a:t>
            </a:fld>
            <a:endParaRPr lang="en-US" dirty="0"/>
          </a:p>
        </p:txBody>
      </p:sp>
    </p:spTree>
    <p:extLst>
      <p:ext uri="{BB962C8B-B14F-4D97-AF65-F5344CB8AC3E}">
        <p14:creationId xmlns:p14="http://schemas.microsoft.com/office/powerpoint/2010/main" val="106332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76200"/>
            <a:ext cx="4343400" cy="5006233"/>
          </a:xfrm>
        </p:spPr>
        <p:txBody>
          <a:bodyPr>
            <a:noAutofit/>
          </a:bodyPr>
          <a:lstStyle/>
          <a:p>
            <a:pPr marL="0" indent="0" algn="ctr">
              <a:buNone/>
            </a:pPr>
            <a:r>
              <a:rPr lang="en-US" sz="5400" b="1" dirty="0" smtClean="0"/>
              <a:t>While an email trail can be useful, it does NOT replace diary notes!!!</a:t>
            </a:r>
          </a:p>
        </p:txBody>
      </p:sp>
      <p:sp>
        <p:nvSpPr>
          <p:cNvPr id="2" name="Title 1"/>
          <p:cNvSpPr>
            <a:spLocks noGrp="1"/>
          </p:cNvSpPr>
          <p:nvPr>
            <p:ph type="title"/>
          </p:nvPr>
        </p:nvSpPr>
        <p:spPr>
          <a:xfrm>
            <a:off x="457200" y="5181293"/>
            <a:ext cx="8229600" cy="1524000"/>
          </a:xfrm>
        </p:spPr>
        <p:txBody>
          <a:bodyPr>
            <a:normAutofit/>
          </a:bodyPr>
          <a:lstStyle/>
          <a:p>
            <a:pPr algn="ctr"/>
            <a:r>
              <a:rPr lang="en-US" sz="9600" dirty="0" smtClean="0"/>
              <a:t>DIARY    NOTES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076422"/>
            <a:ext cx="2143125" cy="1257300"/>
          </a:xfrm>
          <a:prstGeom prst="rect">
            <a:avLst/>
          </a:prstGeom>
          <a:effectLst>
            <a:softEdge rad="63500"/>
          </a:effectLst>
        </p:spPr>
      </p:pic>
      <p:pic>
        <p:nvPicPr>
          <p:cNvPr id="1026" name="Picture 2" descr="U:\LITIGATION\Clip Art\thumbnailCAFUQRJ1.jpg"/>
          <p:cNvPicPr>
            <a:picLocks noChangeAspect="1" noChangeArrowheads="1"/>
          </p:cNvPicPr>
          <p:nvPr/>
        </p:nvPicPr>
        <p:blipFill>
          <a:blip r:embed="rId3" cstate="print"/>
          <a:srcRect/>
          <a:stretch>
            <a:fillRect/>
          </a:stretch>
        </p:blipFill>
        <p:spPr bwMode="auto">
          <a:xfrm>
            <a:off x="4100052" y="5425133"/>
            <a:ext cx="896703" cy="1280160"/>
          </a:xfrm>
          <a:prstGeom prst="rect">
            <a:avLst/>
          </a:prstGeom>
          <a:noFill/>
          <a:effectLst>
            <a:softEdge rad="127000"/>
          </a:effectLst>
        </p:spPr>
      </p:pic>
      <p:pic>
        <p:nvPicPr>
          <p:cNvPr id="1028" name="Picture 4" descr="U:\LITIGATION\Clip Art\thumbnailCAI2LROE.jpg"/>
          <p:cNvPicPr>
            <a:picLocks noChangeAspect="1" noChangeArrowheads="1"/>
          </p:cNvPicPr>
          <p:nvPr/>
        </p:nvPicPr>
        <p:blipFill>
          <a:blip r:embed="rId4" cstate="print"/>
          <a:srcRect/>
          <a:stretch>
            <a:fillRect/>
          </a:stretch>
        </p:blipFill>
        <p:spPr bwMode="auto">
          <a:xfrm>
            <a:off x="2305293" y="3206346"/>
            <a:ext cx="960656" cy="822960"/>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09615"/>
            <a:ext cx="4876800" cy="4876800"/>
          </a:xfrm>
          <a:prstGeom prst="rect">
            <a:avLst/>
          </a:prstGeom>
        </p:spPr>
      </p:pic>
      <p:sp>
        <p:nvSpPr>
          <p:cNvPr id="6" name="TextBox 5"/>
          <p:cNvSpPr txBox="1"/>
          <p:nvPr/>
        </p:nvSpPr>
        <p:spPr>
          <a:xfrm rot="16200000">
            <a:off x="1987034" y="1072634"/>
            <a:ext cx="1295400" cy="369332"/>
          </a:xfrm>
          <a:prstGeom prst="rect">
            <a:avLst/>
          </a:prstGeom>
          <a:noFill/>
        </p:spPr>
        <p:txBody>
          <a:bodyPr wrap="square" rtlCol="0">
            <a:spAutoFit/>
          </a:bodyPr>
          <a:lstStyle/>
          <a:p>
            <a:pPr algn="ctr"/>
            <a:r>
              <a:rPr lang="en-US" dirty="0" smtClean="0"/>
              <a:t>EMAIL</a:t>
            </a:r>
            <a:endParaRPr lang="en-US" dirty="0"/>
          </a:p>
        </p:txBody>
      </p:sp>
      <p:sp>
        <p:nvSpPr>
          <p:cNvPr id="7" name="Slide Number Placeholder 6"/>
          <p:cNvSpPr>
            <a:spLocks noGrp="1"/>
          </p:cNvSpPr>
          <p:nvPr>
            <p:ph type="sldNum" sz="quarter" idx="12"/>
          </p:nvPr>
        </p:nvSpPr>
        <p:spPr/>
        <p:txBody>
          <a:bodyPr/>
          <a:lstStyle/>
          <a:p>
            <a:fld id="{296858D8-B3FB-4B7F-A7A2-A8808729E6BE}"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2057400"/>
          </a:xfrm>
        </p:spPr>
        <p:txBody>
          <a:bodyPr>
            <a:normAutofit fontScale="92500"/>
          </a:bodyPr>
          <a:lstStyle/>
          <a:p>
            <a:pPr marL="0" indent="0">
              <a:buNone/>
            </a:pPr>
            <a:r>
              <a:rPr lang="en-US" sz="4400" b="1" dirty="0" smtClean="0"/>
              <a:t>THERE CAN BE A WIDE VARIETY OF REASONS WHY PROPERTY OWNERS BRING SUIT AGAINST WISDOT</a:t>
            </a:r>
          </a:p>
        </p:txBody>
      </p:sp>
      <p:pic>
        <p:nvPicPr>
          <p:cNvPr id="28675" name="Picture 3" descr="U:\LITIGATION\Clip Art\thumbnailCAUA4D72.jpg"/>
          <p:cNvPicPr>
            <a:picLocks noChangeAspect="1" noChangeArrowheads="1"/>
          </p:cNvPicPr>
          <p:nvPr/>
        </p:nvPicPr>
        <p:blipFill>
          <a:blip r:embed="rId2" cstate="print"/>
          <a:srcRect/>
          <a:stretch>
            <a:fillRect/>
          </a:stretch>
        </p:blipFill>
        <p:spPr bwMode="auto">
          <a:xfrm>
            <a:off x="1295400" y="4114800"/>
            <a:ext cx="2286000" cy="2286000"/>
          </a:xfrm>
          <a:prstGeom prst="rect">
            <a:avLst/>
          </a:prstGeom>
          <a:noFill/>
        </p:spPr>
      </p:pic>
      <p:pic>
        <p:nvPicPr>
          <p:cNvPr id="28676" name="Picture 4" descr="U:\LITIGATION\Clip Art\thumbnailCA7WX05B.jpg"/>
          <p:cNvPicPr>
            <a:picLocks noChangeArrowheads="1"/>
          </p:cNvPicPr>
          <p:nvPr/>
        </p:nvPicPr>
        <p:blipFill>
          <a:blip r:embed="rId3" cstate="print"/>
          <a:srcRect/>
          <a:stretch>
            <a:fillRect/>
          </a:stretch>
        </p:blipFill>
        <p:spPr bwMode="auto">
          <a:xfrm>
            <a:off x="5486400" y="4114800"/>
            <a:ext cx="2286000" cy="2286000"/>
          </a:xfrm>
          <a:prstGeom prst="rect">
            <a:avLst/>
          </a:prstGeom>
          <a:noFill/>
        </p:spPr>
      </p:pic>
      <p:pic>
        <p:nvPicPr>
          <p:cNvPr id="28674" name="Picture 2" descr="U:\LITIGATION\Clip Art\thumbnailCAH0ZOL0.jpg"/>
          <p:cNvPicPr>
            <a:picLocks noChangeAspect="1" noChangeArrowheads="1"/>
          </p:cNvPicPr>
          <p:nvPr/>
        </p:nvPicPr>
        <p:blipFill>
          <a:blip r:embed="rId4" cstate="print"/>
          <a:srcRect/>
          <a:stretch>
            <a:fillRect/>
          </a:stretch>
        </p:blipFill>
        <p:spPr bwMode="auto">
          <a:xfrm>
            <a:off x="3505200" y="3886200"/>
            <a:ext cx="2105025" cy="2724150"/>
          </a:xfrm>
          <a:prstGeom prst="rect">
            <a:avLst/>
          </a:prstGeom>
          <a:noFill/>
        </p:spPr>
      </p:pic>
      <p:sp>
        <p:nvSpPr>
          <p:cNvPr id="8" name="Title 1"/>
          <p:cNvSpPr>
            <a:spLocks noGrp="1"/>
          </p:cNvSpPr>
          <p:nvPr>
            <p:ph type="title"/>
          </p:nvPr>
        </p:nvSpPr>
        <p:spPr>
          <a:xfrm>
            <a:off x="457200" y="76200"/>
            <a:ext cx="8229600" cy="1219200"/>
          </a:xfrm>
        </p:spPr>
        <p:txBody>
          <a:bodyPr>
            <a:noAutofit/>
          </a:bodyPr>
          <a:lstStyle/>
          <a:p>
            <a:pPr algn="ctr"/>
            <a:r>
              <a:rPr lang="en-US" sz="8000" dirty="0" smtClean="0"/>
              <a:t>LITIGATION</a:t>
            </a:r>
            <a:endParaRPr lang="en-US" sz="80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886200"/>
            <a:ext cx="3810000" cy="2857500"/>
          </a:xfrm>
          <a:prstGeom prst="rect">
            <a:avLst/>
          </a:prstGeom>
          <a:effectLst>
            <a:softEdge rad="635000"/>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08520" y="2758440"/>
            <a:ext cx="1097280" cy="822960"/>
          </a:xfrm>
          <a:prstGeom prst="rect">
            <a:avLst/>
          </a:prstGeom>
          <a:effectLst>
            <a:softEdge rad="127000"/>
          </a:effectLst>
        </p:spPr>
      </p:pic>
      <p:sp>
        <p:nvSpPr>
          <p:cNvPr id="2" name="Slide Number Placeholder 1"/>
          <p:cNvSpPr>
            <a:spLocks noGrp="1"/>
          </p:cNvSpPr>
          <p:nvPr>
            <p:ph type="sldNum" sz="quarter" idx="12"/>
          </p:nvPr>
        </p:nvSpPr>
        <p:spPr/>
        <p:txBody>
          <a:bodyPr/>
          <a:lstStyle/>
          <a:p>
            <a:fld id="{296858D8-B3FB-4B7F-A7A2-A8808729E6BE}"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pPr algn="ctr"/>
            <a:r>
              <a:rPr lang="en-US" sz="5400" dirty="0" smtClean="0"/>
              <a:t>LITIGATION &amp; DIARY NOTES</a:t>
            </a:r>
            <a:endParaRPr lang="en-US" sz="5400" dirty="0"/>
          </a:p>
        </p:txBody>
      </p:sp>
      <p:pic>
        <p:nvPicPr>
          <p:cNvPr id="3076" name="Picture 4" descr="U:\LITIGATION\Clip Art\thumbnailCAKVWEU1.jpg"/>
          <p:cNvPicPr>
            <a:picLocks noChangeArrowheads="1"/>
          </p:cNvPicPr>
          <p:nvPr/>
        </p:nvPicPr>
        <p:blipFill>
          <a:blip r:embed="rId2" cstate="print"/>
          <a:srcRect/>
          <a:stretch>
            <a:fillRect/>
          </a:stretch>
        </p:blipFill>
        <p:spPr bwMode="auto">
          <a:xfrm>
            <a:off x="6400800" y="1608153"/>
            <a:ext cx="1828800" cy="1828800"/>
          </a:xfrm>
          <a:prstGeom prst="rect">
            <a:avLst/>
          </a:prstGeom>
          <a:noFill/>
          <a:effectLst>
            <a:softEdge rad="127000"/>
          </a:effectLst>
        </p:spPr>
      </p:pic>
      <p:sp>
        <p:nvSpPr>
          <p:cNvPr id="3" name="Content Placeholder 2"/>
          <p:cNvSpPr>
            <a:spLocks noGrp="1"/>
          </p:cNvSpPr>
          <p:nvPr>
            <p:ph idx="1"/>
          </p:nvPr>
        </p:nvSpPr>
        <p:spPr>
          <a:xfrm>
            <a:off x="579426" y="1447800"/>
            <a:ext cx="4373574" cy="4876800"/>
          </a:xfrm>
        </p:spPr>
        <p:txBody>
          <a:bodyPr>
            <a:noAutofit/>
          </a:bodyPr>
          <a:lstStyle/>
          <a:p>
            <a:pPr marL="0" indent="0">
              <a:buNone/>
            </a:pPr>
            <a:r>
              <a:rPr lang="en-US" sz="4000" b="1" dirty="0" smtClean="0"/>
              <a:t>IN THE EVENT OF LITIGATION, </a:t>
            </a:r>
            <a:br>
              <a:rPr lang="en-US" sz="4000" b="1" dirty="0" smtClean="0"/>
            </a:br>
            <a:r>
              <a:rPr lang="en-US" sz="4000" b="1" dirty="0" smtClean="0"/>
              <a:t>DIARY NOTES SERVE AS A CRITICAL REFERENCE TO HELP TELL THE STORY</a:t>
            </a:r>
          </a:p>
        </p:txBody>
      </p:sp>
      <p:pic>
        <p:nvPicPr>
          <p:cNvPr id="10" name="Picture 6" descr="http://ts4.mm.bing.net/images/thumbnail.aspx?q=4845638435864883&amp;id=6aadc383c26d31773e9c21419a15309e&amp;url=http%3a%2f%2fimages.all-free-download.com%2fimages%2fgraphiclarge%2fpaper_pencil_clip_art_12051.jpg"/>
          <p:cNvPicPr>
            <a:picLocks noChangeArrowheads="1"/>
          </p:cNvPicPr>
          <p:nvPr/>
        </p:nvPicPr>
        <p:blipFill>
          <a:blip r:embed="rId3" cstate="print"/>
          <a:srcRect/>
          <a:stretch>
            <a:fillRect/>
          </a:stretch>
        </p:blipFill>
        <p:spPr bwMode="auto">
          <a:xfrm>
            <a:off x="6400800" y="4800600"/>
            <a:ext cx="1828800" cy="1828800"/>
          </a:xfrm>
          <a:prstGeom prst="rect">
            <a:avLst/>
          </a:prstGeom>
          <a:noFill/>
          <a:effectLst>
            <a:softEdge rad="127000"/>
          </a:effectLst>
        </p:spPr>
      </p:pic>
      <p:pic>
        <p:nvPicPr>
          <p:cNvPr id="3075" name="Picture 3" descr="U:\LITIGATION\Clip Art\thumbnailCA6BDHTL.jpg"/>
          <p:cNvPicPr>
            <a:picLocks noChangeArrowheads="1"/>
          </p:cNvPicPr>
          <p:nvPr/>
        </p:nvPicPr>
        <p:blipFill>
          <a:blip r:embed="rId4" cstate="print"/>
          <a:srcRect/>
          <a:stretch>
            <a:fillRect/>
          </a:stretch>
        </p:blipFill>
        <p:spPr bwMode="auto">
          <a:xfrm>
            <a:off x="5257800" y="3276600"/>
            <a:ext cx="1828800" cy="1828800"/>
          </a:xfrm>
          <a:prstGeom prst="rect">
            <a:avLst/>
          </a:prstGeom>
          <a:noFill/>
          <a:ln>
            <a:solidFill>
              <a:srgbClr val="FF0000"/>
            </a:solidFill>
          </a:ln>
          <a:scene3d>
            <a:camera prst="orthographicFront"/>
            <a:lightRig rig="threePt" dir="t"/>
          </a:scene3d>
          <a:sp3d>
            <a:bevelT prst="angle"/>
          </a:sp3d>
        </p:spPr>
      </p:pic>
      <p:sp>
        <p:nvSpPr>
          <p:cNvPr id="7" name="TextBox 6"/>
          <p:cNvSpPr txBox="1"/>
          <p:nvPr/>
        </p:nvSpPr>
        <p:spPr>
          <a:xfrm>
            <a:off x="6619116" y="5257800"/>
            <a:ext cx="1153284" cy="738664"/>
          </a:xfrm>
          <a:prstGeom prst="rect">
            <a:avLst/>
          </a:prstGeom>
          <a:noFill/>
        </p:spPr>
        <p:txBody>
          <a:bodyPr wrap="square" rtlCol="0">
            <a:spAutoFit/>
          </a:bodyPr>
          <a:lstStyle/>
          <a:p>
            <a:pPr algn="ctr"/>
            <a:r>
              <a:rPr lang="en-US" sz="1400" dirty="0" smtClean="0">
                <a:solidFill>
                  <a:schemeClr val="bg1"/>
                </a:solidFill>
              </a:rPr>
              <a:t>Diary Notes</a:t>
            </a:r>
            <a:br>
              <a:rPr lang="en-US" sz="1400" dirty="0" smtClean="0">
                <a:solidFill>
                  <a:schemeClr val="bg1"/>
                </a:solidFill>
              </a:rPr>
            </a:br>
            <a:r>
              <a:rPr lang="en-US" sz="1400" dirty="0" smtClean="0">
                <a:solidFill>
                  <a:schemeClr val="bg1"/>
                </a:solidFill>
              </a:rPr>
              <a:t>~~~~~~</a:t>
            </a:r>
            <a:br>
              <a:rPr lang="en-US" sz="1400" dirty="0" smtClean="0">
                <a:solidFill>
                  <a:schemeClr val="bg1"/>
                </a:solidFill>
              </a:rPr>
            </a:br>
            <a:r>
              <a:rPr lang="en-US" sz="1400" dirty="0" smtClean="0">
                <a:solidFill>
                  <a:schemeClr val="bg1"/>
                </a:solidFill>
              </a:rPr>
              <a:t>~~~</a:t>
            </a:r>
            <a:endParaRPr lang="en-US" sz="1400" dirty="0">
              <a:solidFill>
                <a:schemeClr val="bg1"/>
              </a:solidFill>
            </a:endParaRPr>
          </a:p>
        </p:txBody>
      </p:sp>
      <p:sp>
        <p:nvSpPr>
          <p:cNvPr id="4" name="Slide Number Placeholder 3"/>
          <p:cNvSpPr>
            <a:spLocks noGrp="1"/>
          </p:cNvSpPr>
          <p:nvPr>
            <p:ph type="sldNum" sz="quarter" idx="12"/>
          </p:nvPr>
        </p:nvSpPr>
        <p:spPr/>
        <p:txBody>
          <a:bodyPr/>
          <a:lstStyle/>
          <a:p>
            <a:fld id="{296858D8-B3FB-4B7F-A7A2-A8808729E6B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458200" cy="1905000"/>
          </a:xfrm>
        </p:spPr>
        <p:txBody>
          <a:bodyPr>
            <a:noAutofit/>
          </a:bodyPr>
          <a:lstStyle/>
          <a:p>
            <a:pPr marL="0" indent="0" algn="ctr">
              <a:lnSpc>
                <a:spcPct val="110000"/>
              </a:lnSpc>
              <a:spcBef>
                <a:spcPts val="600"/>
              </a:spcBef>
              <a:buNone/>
            </a:pPr>
            <a:r>
              <a:rPr lang="en-US" sz="3600" b="1" dirty="0" smtClean="0"/>
              <a:t>DIARY NOTES HELP TO TELL THE STORY AND WILL SERVE AS A KEY POINT OF REFERENCE DURING LITIGATION </a:t>
            </a:r>
            <a:endParaRPr lang="en-US" sz="3600" b="1" dirty="0"/>
          </a:p>
        </p:txBody>
      </p:sp>
      <p:pic>
        <p:nvPicPr>
          <p:cNvPr id="2050" name="Picture 2" descr="U:\LITIGATION\Clip Art\thumbnailCAOTH3MN.jpg"/>
          <p:cNvPicPr>
            <a:picLocks noChangeAspect="1" noChangeArrowheads="1"/>
          </p:cNvPicPr>
          <p:nvPr/>
        </p:nvPicPr>
        <p:blipFill>
          <a:blip r:embed="rId2" cstate="print"/>
          <a:srcRect/>
          <a:stretch>
            <a:fillRect/>
          </a:stretch>
        </p:blipFill>
        <p:spPr bwMode="auto">
          <a:xfrm>
            <a:off x="3200400" y="4343400"/>
            <a:ext cx="2743200" cy="1828800"/>
          </a:xfrm>
          <a:prstGeom prst="rect">
            <a:avLst/>
          </a:prstGeom>
          <a:noFill/>
          <a:ln>
            <a:noFill/>
          </a:ln>
          <a:effectLst>
            <a:softEdge rad="635000"/>
          </a:effectLst>
        </p:spPr>
      </p:pic>
      <p:pic>
        <p:nvPicPr>
          <p:cNvPr id="2051" name="Picture 3" descr="U:\LITIGATION\Clip Art\thumbnailCA4YDJ02.jpg"/>
          <p:cNvPicPr>
            <a:picLocks noChangeArrowheads="1"/>
          </p:cNvPicPr>
          <p:nvPr/>
        </p:nvPicPr>
        <p:blipFill>
          <a:blip r:embed="rId3" cstate="print"/>
          <a:srcRect/>
          <a:stretch>
            <a:fillRect/>
          </a:stretch>
        </p:blipFill>
        <p:spPr bwMode="auto">
          <a:xfrm>
            <a:off x="6172200" y="4343400"/>
            <a:ext cx="2286000" cy="1828800"/>
          </a:xfrm>
          <a:prstGeom prst="rect">
            <a:avLst/>
          </a:prstGeom>
          <a:noFill/>
          <a:ln>
            <a:solidFill>
              <a:srgbClr val="FF0000"/>
            </a:solidFill>
          </a:ln>
        </p:spPr>
      </p:pic>
      <p:pic>
        <p:nvPicPr>
          <p:cNvPr id="4" name="Picture 3"/>
          <p:cNvPicPr>
            <a:picLocks/>
          </p:cNvPicPr>
          <p:nvPr/>
        </p:nvPicPr>
        <p:blipFill>
          <a:blip r:embed="rId4" cstate="email">
            <a:extLst>
              <a:ext uri="{28A0092B-C50C-407E-A947-70E740481C1C}">
                <a14:useLocalDpi xmlns:a14="http://schemas.microsoft.com/office/drawing/2010/main"/>
              </a:ext>
            </a:extLst>
          </a:blip>
          <a:stretch>
            <a:fillRect/>
          </a:stretch>
        </p:blipFill>
        <p:spPr>
          <a:xfrm>
            <a:off x="685800" y="4343400"/>
            <a:ext cx="2286000" cy="1828800"/>
          </a:xfrm>
          <a:prstGeom prst="rect">
            <a:avLst/>
          </a:prstGeom>
          <a:ln>
            <a:solidFill>
              <a:srgbClr val="FF0000"/>
            </a:solidFill>
          </a:ln>
        </p:spPr>
      </p:pic>
      <p:sp>
        <p:nvSpPr>
          <p:cNvPr id="8" name="Title 1"/>
          <p:cNvSpPr>
            <a:spLocks noGrp="1"/>
          </p:cNvSpPr>
          <p:nvPr>
            <p:ph type="title"/>
          </p:nvPr>
        </p:nvSpPr>
        <p:spPr>
          <a:xfrm>
            <a:off x="457200" y="76200"/>
            <a:ext cx="8229600" cy="1219200"/>
          </a:xfrm>
        </p:spPr>
        <p:txBody>
          <a:bodyPr>
            <a:noAutofit/>
          </a:bodyPr>
          <a:lstStyle/>
          <a:p>
            <a:pPr algn="ctr"/>
            <a:r>
              <a:rPr lang="en-US" sz="5400" dirty="0" smtClean="0"/>
              <a:t>DIARY NOTES &amp; LITIGATION</a:t>
            </a:r>
            <a:endParaRPr lang="en-US" sz="5400" dirty="0"/>
          </a:p>
        </p:txBody>
      </p:sp>
      <p:sp>
        <p:nvSpPr>
          <p:cNvPr id="2" name="Slide Number Placeholder 1"/>
          <p:cNvSpPr>
            <a:spLocks noGrp="1"/>
          </p:cNvSpPr>
          <p:nvPr>
            <p:ph type="sldNum" sz="quarter" idx="12"/>
          </p:nvPr>
        </p:nvSpPr>
        <p:spPr/>
        <p:txBody>
          <a:bodyPr/>
          <a:lstStyle/>
          <a:p>
            <a:fld id="{296858D8-B3FB-4B7F-A7A2-A8808729E6B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76400"/>
            <a:ext cx="4559710" cy="4800600"/>
          </a:xfrm>
        </p:spPr>
        <p:txBody>
          <a:bodyPr>
            <a:noAutofit/>
          </a:bodyPr>
          <a:lstStyle/>
          <a:p>
            <a:pPr marL="0" indent="0" algn="r">
              <a:buNone/>
            </a:pPr>
            <a:r>
              <a:rPr lang="en-US" sz="3600" b="1" dirty="0" smtClean="0"/>
              <a:t>PUTTING TOGETHER </a:t>
            </a:r>
            <a:r>
              <a:rPr lang="en-US" sz="3200" b="1" dirty="0" smtClean="0">
                <a:latin typeface="AR BERKLEY" panose="02000000000000000000" pitchFamily="2" charset="0"/>
              </a:rPr>
              <a:t>AND</a:t>
            </a:r>
            <a:r>
              <a:rPr lang="en-US" sz="3600" b="1" dirty="0" smtClean="0"/>
              <a:t> UNDERSTANDING THE </a:t>
            </a:r>
            <a:r>
              <a:rPr lang="en-US" sz="3600" b="1" dirty="0" smtClean="0">
                <a:solidFill>
                  <a:schemeClr val="tx2">
                    <a:lumMod val="90000"/>
                  </a:schemeClr>
                </a:solidFill>
                <a:effectLst>
                  <a:outerShdw blurRad="38100" dist="38100" dir="2700000" algn="tl">
                    <a:srgbClr val="000000">
                      <a:alpha val="43137"/>
                    </a:srgbClr>
                  </a:outerShdw>
                </a:effectLst>
              </a:rPr>
              <a:t>FULL</a:t>
            </a:r>
            <a:r>
              <a:rPr lang="en-US" sz="3600" b="1" dirty="0" smtClean="0"/>
              <a:t> STORY CAN HELP DURING LATER NEGOTIATIONS, MEDIATION AND A JURY TRIAL</a:t>
            </a:r>
          </a:p>
        </p:txBody>
      </p:sp>
      <p:pic>
        <p:nvPicPr>
          <p:cNvPr id="4099" name="Picture 3" descr="U:\LITIGATION\Clip Art\thumbnailCAZCBN7K.jpg"/>
          <p:cNvPicPr>
            <a:picLocks noChangeArrowheads="1"/>
          </p:cNvPicPr>
          <p:nvPr/>
        </p:nvPicPr>
        <p:blipFill>
          <a:blip r:embed="rId3" cstate="print"/>
          <a:srcRect/>
          <a:stretch>
            <a:fillRect/>
          </a:stretch>
        </p:blipFill>
        <p:spPr bwMode="auto">
          <a:xfrm>
            <a:off x="602226" y="4648200"/>
            <a:ext cx="2286000" cy="1828799"/>
          </a:xfrm>
          <a:prstGeom prst="rect">
            <a:avLst/>
          </a:prstGeom>
          <a:noFill/>
          <a:ln>
            <a:solidFill>
              <a:srgbClr val="FF0000"/>
            </a:solidFill>
          </a:ln>
        </p:spPr>
      </p:pic>
      <p:sp>
        <p:nvSpPr>
          <p:cNvPr id="8" name="Title 1"/>
          <p:cNvSpPr>
            <a:spLocks noGrp="1"/>
          </p:cNvSpPr>
          <p:nvPr>
            <p:ph type="title"/>
          </p:nvPr>
        </p:nvSpPr>
        <p:spPr>
          <a:xfrm>
            <a:off x="457200" y="457200"/>
            <a:ext cx="8229600" cy="1219200"/>
          </a:xfrm>
        </p:spPr>
        <p:txBody>
          <a:bodyPr>
            <a:normAutofit/>
          </a:bodyPr>
          <a:lstStyle/>
          <a:p>
            <a:pPr algn="r"/>
            <a:r>
              <a:rPr lang="en-US" sz="6000" u="sng" dirty="0" smtClean="0"/>
              <a:t>DIARY NOTES</a:t>
            </a:r>
            <a:endParaRPr lang="en-US" sz="6000" u="sng" dirty="0"/>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609600" y="2514600"/>
            <a:ext cx="2286000" cy="1828800"/>
          </a:xfrm>
          <a:prstGeom prst="rect">
            <a:avLst/>
          </a:prstGeom>
          <a:ln>
            <a:solidFill>
              <a:srgbClr val="FF0000"/>
            </a:solidFill>
          </a:ln>
        </p:spPr>
      </p:pic>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21890" y="381000"/>
            <a:ext cx="2286000" cy="1828800"/>
          </a:xfrm>
          <a:prstGeom prst="rect">
            <a:avLst/>
          </a:prstGeom>
          <a:ln>
            <a:solidFill>
              <a:srgbClr val="FF0000"/>
            </a:solidFill>
          </a:ln>
        </p:spPr>
      </p:pic>
      <p:sp>
        <p:nvSpPr>
          <p:cNvPr id="2" name="Slide Number Placeholder 1"/>
          <p:cNvSpPr>
            <a:spLocks noGrp="1"/>
          </p:cNvSpPr>
          <p:nvPr>
            <p:ph type="sldNum" sz="quarter" idx="12"/>
          </p:nvPr>
        </p:nvSpPr>
        <p:spPr/>
        <p:txBody>
          <a:bodyPr/>
          <a:lstStyle/>
          <a:p>
            <a:fld id="{296858D8-B3FB-4B7F-A7A2-A8808729E6BE}"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5000">
              <a:schemeClr val="bg2">
                <a:tint val="38000"/>
                <a:satMod val="1800000"/>
              </a:schemeClr>
            </a:gs>
            <a:gs pos="5000">
              <a:schemeClr val="bg2">
                <a:tint val="40000"/>
                <a:satMod val="1800000"/>
              </a:schemeClr>
            </a:gs>
            <a:gs pos="16000">
              <a:schemeClr val="bg2">
                <a:shade val="18000"/>
                <a:satMod val="2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266700" y="242292"/>
            <a:ext cx="8610600" cy="6463308"/>
          </a:xfrm>
          <a:prstGeom prst="rect">
            <a:avLst/>
          </a:prstGeom>
          <a:solidFill>
            <a:schemeClr val="bg2">
              <a:lumMod val="60000"/>
              <a:lumOff val="40000"/>
            </a:schemeClr>
          </a:solidFill>
          <a:ln>
            <a:solidFill>
              <a:srgbClr val="FF0000"/>
            </a:solidFill>
          </a:ln>
        </p:spPr>
        <p:txBody>
          <a:bodyPr wrap="square" rtlCol="0">
            <a:spAutoFit/>
          </a:bodyPr>
          <a:lstStyle/>
          <a:p>
            <a:pPr algn="ctr" hangingPunct="0"/>
            <a:r>
              <a:rPr lang="en-US" sz="2000" b="1" dirty="0" smtClean="0">
                <a:effectLst>
                  <a:outerShdw blurRad="38100" dist="38100" dir="2700000" algn="tl">
                    <a:srgbClr val="000000">
                      <a:alpha val="43137"/>
                    </a:srgbClr>
                  </a:outerShdw>
                </a:effectLst>
              </a:rPr>
              <a:t>SUMMARY </a:t>
            </a:r>
            <a:r>
              <a:rPr lang="en-US" sz="2000" b="1" dirty="0">
                <a:effectLst>
                  <a:outerShdw blurRad="38100" dist="38100" dir="2700000" algn="tl">
                    <a:srgbClr val="000000">
                      <a:alpha val="43137"/>
                    </a:srgbClr>
                  </a:outerShdw>
                </a:effectLst>
              </a:rPr>
              <a:t>DISCUSSION </a:t>
            </a:r>
            <a:r>
              <a:rPr lang="en-US" sz="2000" b="1" dirty="0" smtClean="0">
                <a:effectLst>
                  <a:outerShdw blurRad="38100" dist="38100" dir="2700000" algn="tl">
                    <a:srgbClr val="000000">
                      <a:alpha val="43137"/>
                    </a:srgbClr>
                  </a:outerShdw>
                </a:effectLst>
              </a:rPr>
              <a:t>POINTS</a:t>
            </a:r>
          </a:p>
          <a:p>
            <a:pPr hangingPunct="0"/>
            <a:r>
              <a:rPr lang="en-US" dirty="0" smtClean="0">
                <a:solidFill>
                  <a:schemeClr val="bg1"/>
                </a:solidFill>
              </a:rPr>
              <a:t>As per the Real </a:t>
            </a:r>
            <a:r>
              <a:rPr lang="en-US" dirty="0">
                <a:solidFill>
                  <a:schemeClr val="bg1"/>
                </a:solidFill>
              </a:rPr>
              <a:t>Estate Program </a:t>
            </a:r>
            <a:r>
              <a:rPr lang="en-US" dirty="0" smtClean="0">
                <a:solidFill>
                  <a:schemeClr val="bg1"/>
                </a:solidFill>
              </a:rPr>
              <a:t>Manual (REPM), </a:t>
            </a:r>
            <a:r>
              <a:rPr lang="en-US" dirty="0">
                <a:solidFill>
                  <a:schemeClr val="bg1"/>
                </a:solidFill>
              </a:rPr>
              <a:t>under </a:t>
            </a:r>
            <a:r>
              <a:rPr lang="en-US" dirty="0" smtClean="0">
                <a:solidFill>
                  <a:schemeClr val="bg1"/>
                </a:solidFill>
              </a:rPr>
              <a:t/>
            </a:r>
            <a:br>
              <a:rPr lang="en-US" dirty="0" smtClean="0">
                <a:solidFill>
                  <a:schemeClr val="bg1"/>
                </a:solidFill>
              </a:rPr>
            </a:br>
            <a:r>
              <a:rPr lang="en-US" dirty="0" smtClean="0">
                <a:solidFill>
                  <a:schemeClr val="bg1"/>
                </a:solidFill>
              </a:rPr>
              <a:t>3.1.5 Formal </a:t>
            </a:r>
            <a:r>
              <a:rPr lang="en-US" dirty="0">
                <a:solidFill>
                  <a:schemeClr val="bg1"/>
                </a:solidFill>
              </a:rPr>
              <a:t>Negotiations, </a:t>
            </a:r>
            <a:r>
              <a:rPr lang="en-US" i="1" dirty="0" smtClean="0">
                <a:solidFill>
                  <a:schemeClr val="bg1"/>
                </a:solidFill>
              </a:rPr>
              <a:t>“The </a:t>
            </a:r>
            <a:r>
              <a:rPr lang="en-US" i="1" dirty="0">
                <a:solidFill>
                  <a:schemeClr val="bg1"/>
                </a:solidFill>
              </a:rPr>
              <a:t>purpose of </a:t>
            </a:r>
            <a:r>
              <a:rPr lang="en-US" i="1" dirty="0" smtClean="0">
                <a:solidFill>
                  <a:schemeClr val="bg1"/>
                </a:solidFill>
              </a:rPr>
              <a:t>the diary </a:t>
            </a:r>
            <a:r>
              <a:rPr lang="en-US" i="1" dirty="0">
                <a:solidFill>
                  <a:schemeClr val="bg1"/>
                </a:solidFill>
              </a:rPr>
              <a:t>is to present a </a:t>
            </a:r>
            <a:r>
              <a:rPr lang="en-US" i="1" dirty="0" smtClean="0">
                <a:solidFill>
                  <a:schemeClr val="bg1"/>
                </a:solidFill>
              </a:rPr>
              <a:t/>
            </a:r>
            <a:br>
              <a:rPr lang="en-US" i="1" dirty="0" smtClean="0">
                <a:solidFill>
                  <a:schemeClr val="bg1"/>
                </a:solidFill>
              </a:rPr>
            </a:br>
            <a:r>
              <a:rPr lang="en-US" i="1" dirty="0" smtClean="0">
                <a:solidFill>
                  <a:schemeClr val="bg1"/>
                </a:solidFill>
              </a:rPr>
              <a:t>clear </a:t>
            </a:r>
            <a:r>
              <a:rPr lang="en-US" i="1" dirty="0">
                <a:solidFill>
                  <a:schemeClr val="bg1"/>
                </a:solidFill>
              </a:rPr>
              <a:t>picture or story of what took place during negotiations</a:t>
            </a:r>
            <a:r>
              <a:rPr lang="en-US" i="1" dirty="0" smtClean="0">
                <a:solidFill>
                  <a:schemeClr val="bg1"/>
                </a:solidFill>
              </a:rPr>
              <a:t>.”</a:t>
            </a:r>
          </a:p>
          <a:p>
            <a:pPr marL="285750" indent="-285750" hangingPunct="0">
              <a:buFont typeface="Wingdings" panose="05000000000000000000" pitchFamily="2" charset="2"/>
              <a:buChar char="§"/>
            </a:pPr>
            <a:r>
              <a:rPr lang="en-US" dirty="0" smtClean="0"/>
              <a:t>All </a:t>
            </a:r>
            <a:r>
              <a:rPr lang="en-US" dirty="0"/>
              <a:t>WisDOT staff and consultants are required to use </a:t>
            </a:r>
            <a:r>
              <a:rPr lang="en-US" dirty="0" smtClean="0"/>
              <a:t>READS to </a:t>
            </a:r>
            <a:r>
              <a:rPr lang="en-US" dirty="0"/>
              <a:t>generate </a:t>
            </a:r>
            <a:r>
              <a:rPr lang="en-US" dirty="0" smtClean="0"/>
              <a:t>diaries.</a:t>
            </a:r>
          </a:p>
          <a:p>
            <a:pPr marL="285750" indent="-285750" hangingPunct="0">
              <a:buFont typeface="Wingdings" panose="05000000000000000000" pitchFamily="2" charset="2"/>
              <a:buChar char="§"/>
            </a:pPr>
            <a:r>
              <a:rPr lang="en-US" dirty="0" smtClean="0"/>
              <a:t>Timely</a:t>
            </a:r>
            <a:r>
              <a:rPr lang="en-US" dirty="0"/>
              <a:t>, accurate, and detailed entries are </a:t>
            </a:r>
            <a:r>
              <a:rPr lang="en-US" dirty="0" smtClean="0"/>
              <a:t>critical.</a:t>
            </a:r>
          </a:p>
          <a:p>
            <a:pPr marL="285750" indent="-285750" hangingPunct="0">
              <a:buFont typeface="Wingdings" panose="05000000000000000000" pitchFamily="2" charset="2"/>
              <a:buChar char="§"/>
            </a:pPr>
            <a:r>
              <a:rPr lang="en-US" dirty="0" smtClean="0"/>
              <a:t>The </a:t>
            </a:r>
            <a:r>
              <a:rPr lang="en-US" dirty="0"/>
              <a:t>following shall be documented:</a:t>
            </a:r>
            <a:endParaRPr lang="en-US" sz="1200" dirty="0"/>
          </a:p>
          <a:p>
            <a:pPr marL="571500" lvl="1" indent="-285750" hangingPunct="0">
              <a:buSzPct val="75000"/>
              <a:buFont typeface="Wingdings" panose="05000000000000000000" pitchFamily="2" charset="2"/>
              <a:buChar char="§"/>
            </a:pPr>
            <a:r>
              <a:rPr lang="en-US" dirty="0" smtClean="0"/>
              <a:t>All </a:t>
            </a:r>
            <a:r>
              <a:rPr lang="en-US" dirty="0"/>
              <a:t>discussions and meetings with property owners.</a:t>
            </a:r>
            <a:endParaRPr lang="en-US" sz="1200" dirty="0"/>
          </a:p>
          <a:p>
            <a:pPr marL="571500" lvl="1" indent="-285750" hangingPunct="0">
              <a:buSzPct val="75000"/>
              <a:buFont typeface="Wingdings" panose="05000000000000000000" pitchFamily="2" charset="2"/>
              <a:buChar char="§"/>
            </a:pPr>
            <a:r>
              <a:rPr lang="en-US" dirty="0" smtClean="0"/>
              <a:t>All </a:t>
            </a:r>
            <a:r>
              <a:rPr lang="en-US" dirty="0"/>
              <a:t>discussions and meetings with any parties of interest.</a:t>
            </a:r>
            <a:endParaRPr lang="en-US" sz="1200" dirty="0"/>
          </a:p>
          <a:p>
            <a:pPr marL="571500" lvl="1" indent="-285750" hangingPunct="0">
              <a:buSzPct val="75000"/>
              <a:buFont typeface="Wingdings" panose="05000000000000000000" pitchFamily="2" charset="2"/>
              <a:buChar char="§"/>
            </a:pPr>
            <a:r>
              <a:rPr lang="en-US" dirty="0"/>
              <a:t>All discussions and meetings with management and other staff including what was </a:t>
            </a:r>
            <a:r>
              <a:rPr lang="en-US" dirty="0" smtClean="0"/>
              <a:t>decided/not decided. In </a:t>
            </a:r>
            <a:r>
              <a:rPr lang="en-US" dirty="0"/>
              <a:t>the event of disputes, litigation, audits, or other future situations, such documentation will serve as a reference </a:t>
            </a:r>
            <a:r>
              <a:rPr lang="en-US" dirty="0" smtClean="0"/>
              <a:t>to </a:t>
            </a:r>
            <a:r>
              <a:rPr lang="en-US" dirty="0"/>
              <a:t>clearly tell the </a:t>
            </a:r>
            <a:r>
              <a:rPr lang="en-US" dirty="0" smtClean="0"/>
              <a:t>story.</a:t>
            </a:r>
          </a:p>
          <a:p>
            <a:pPr marL="285750" lvl="0" indent="-285750" hangingPunct="0">
              <a:buFont typeface="Wingdings" panose="05000000000000000000" pitchFamily="2" charset="2"/>
              <a:buChar char="§"/>
            </a:pPr>
            <a:r>
              <a:rPr lang="en-US" dirty="0" smtClean="0"/>
              <a:t>Note </a:t>
            </a:r>
            <a:r>
              <a:rPr lang="en-US" dirty="0"/>
              <a:t>who attended and what was discussed. </a:t>
            </a:r>
            <a:endParaRPr lang="en-US" sz="1200" dirty="0"/>
          </a:p>
          <a:p>
            <a:pPr marL="285750" lvl="0" indent="-285750" hangingPunct="0">
              <a:buFont typeface="Wingdings" panose="05000000000000000000" pitchFamily="2" charset="2"/>
              <a:buChar char="§"/>
            </a:pPr>
            <a:r>
              <a:rPr lang="en-US" dirty="0"/>
              <a:t>An email trail does not replace diary </a:t>
            </a:r>
            <a:r>
              <a:rPr lang="en-US" dirty="0" smtClean="0"/>
              <a:t>notes. An </a:t>
            </a:r>
            <a:r>
              <a:rPr lang="en-US" dirty="0"/>
              <a:t>email trail can be included in the file, but a summary of what occurred </a:t>
            </a:r>
            <a:r>
              <a:rPr lang="en-US" dirty="0" smtClean="0"/>
              <a:t>is </a:t>
            </a:r>
            <a:r>
              <a:rPr lang="en-US" dirty="0"/>
              <a:t>needed in the READS diary notes.</a:t>
            </a:r>
            <a:endParaRPr lang="en-US" sz="1200" dirty="0"/>
          </a:p>
          <a:p>
            <a:pPr marL="285750" lvl="0" indent="-285750" hangingPunct="0">
              <a:buFont typeface="Wingdings" panose="05000000000000000000" pitchFamily="2" charset="2"/>
              <a:buChar char="§"/>
            </a:pPr>
            <a:r>
              <a:rPr lang="en-US" dirty="0"/>
              <a:t>It would be helpful to know if there have been other negotiations with the same property owner and whether or not there was an agreement. </a:t>
            </a:r>
            <a:r>
              <a:rPr lang="en-US" dirty="0" smtClean="0"/>
              <a:t>This </a:t>
            </a:r>
            <a:r>
              <a:rPr lang="en-US" dirty="0"/>
              <a:t>may </a:t>
            </a:r>
            <a:r>
              <a:rPr lang="en-US" dirty="0" smtClean="0"/>
              <a:t>be especially useful if/when </a:t>
            </a:r>
            <a:r>
              <a:rPr lang="en-US" dirty="0"/>
              <a:t>defending the </a:t>
            </a:r>
            <a:r>
              <a:rPr lang="en-US" dirty="0" smtClean="0"/>
              <a:t>department </a:t>
            </a:r>
            <a:r>
              <a:rPr lang="en-US" dirty="0"/>
              <a:t>in litigation.  </a:t>
            </a:r>
            <a:endParaRPr lang="en-US" sz="1200" dirty="0"/>
          </a:p>
          <a:p>
            <a:pPr marL="285750" lvl="0" indent="-285750" hangingPunct="0">
              <a:buFont typeface="Wingdings" panose="05000000000000000000" pitchFamily="2" charset="2"/>
              <a:buChar char="§"/>
            </a:pPr>
            <a:r>
              <a:rPr lang="en-US" dirty="0"/>
              <a:t>If more money is expected, </a:t>
            </a:r>
            <a:r>
              <a:rPr lang="en-US" dirty="0" smtClean="0"/>
              <a:t>note </a:t>
            </a:r>
            <a:r>
              <a:rPr lang="en-US" dirty="0"/>
              <a:t>how much more the property owner thinks they are entitled to and what they are basing that amount on. </a:t>
            </a:r>
            <a:r>
              <a:rPr lang="en-US" dirty="0" smtClean="0"/>
              <a:t>This </a:t>
            </a:r>
            <a:r>
              <a:rPr lang="en-US" dirty="0"/>
              <a:t>is helpful to the </a:t>
            </a:r>
            <a:r>
              <a:rPr lang="en-US" dirty="0" smtClean="0"/>
              <a:t>department </a:t>
            </a:r>
            <a:r>
              <a:rPr lang="en-US" dirty="0"/>
              <a:t>during mediation.</a:t>
            </a:r>
            <a:endParaRPr lang="en-US" sz="1200" dirty="0"/>
          </a:p>
          <a:p>
            <a:pPr marL="285750" lvl="0" indent="-285750" hangingPunct="0">
              <a:buFont typeface="Wingdings" panose="05000000000000000000" pitchFamily="2" charset="2"/>
              <a:buChar char="§"/>
            </a:pPr>
            <a:r>
              <a:rPr lang="en-US" dirty="0"/>
              <a:t>Note whatever issues the property owner has concerns about</a:t>
            </a:r>
            <a:r>
              <a:rPr lang="en-US" dirty="0" smtClean="0"/>
              <a:t>.</a:t>
            </a:r>
            <a:endParaRPr lang="en-US" dirty="0"/>
          </a:p>
        </p:txBody>
      </p:sp>
      <p:sp>
        <p:nvSpPr>
          <p:cNvPr id="5" name="TextBox 4"/>
          <p:cNvSpPr txBox="1"/>
          <p:nvPr/>
        </p:nvSpPr>
        <p:spPr>
          <a:xfrm>
            <a:off x="6934200" y="228600"/>
            <a:ext cx="1905000" cy="1077218"/>
          </a:xfrm>
          <a:prstGeom prst="rect">
            <a:avLst/>
          </a:prstGeom>
          <a:solidFill>
            <a:schemeClr val="bg2">
              <a:lumMod val="40000"/>
              <a:lumOff val="60000"/>
            </a:schemeClr>
          </a:solidFill>
          <a:ln>
            <a:solidFill>
              <a:srgbClr val="FF0000"/>
            </a:solidFill>
          </a:ln>
        </p:spPr>
        <p:txBody>
          <a:bodyPr wrap="square" rtlCol="0">
            <a:spAutoFit/>
          </a:bodyPr>
          <a:lstStyle/>
          <a:p>
            <a:pPr algn="r"/>
            <a:r>
              <a:rPr lang="en-US" sz="1600" b="1" i="1" dirty="0" smtClean="0">
                <a:effectLst>
                  <a:outerShdw blurRad="38100" dist="38100" dir="2700000" algn="tl">
                    <a:srgbClr val="000000">
                      <a:alpha val="43137"/>
                    </a:srgbClr>
                  </a:outerShdw>
                </a:effectLst>
              </a:rPr>
              <a:t>by</a:t>
            </a:r>
            <a:r>
              <a:rPr lang="en-US" sz="1600" b="1" dirty="0" smtClean="0">
                <a:effectLst>
                  <a:outerShdw blurRad="38100" dist="38100" dir="2700000" algn="tl">
                    <a:srgbClr val="000000">
                      <a:alpha val="43137"/>
                    </a:srgbClr>
                  </a:outerShdw>
                </a:effectLst>
              </a:rPr>
              <a:t> Kathy Curren</a:t>
            </a:r>
          </a:p>
          <a:p>
            <a:pPr algn="r"/>
            <a:r>
              <a:rPr lang="en-US" sz="1200" b="1" dirty="0" smtClean="0">
                <a:effectLst>
                  <a:outerShdw blurRad="38100" dist="38100" dir="2700000" algn="tl">
                    <a:srgbClr val="000000">
                      <a:alpha val="43137"/>
                    </a:srgbClr>
                  </a:outerShdw>
                </a:effectLst>
              </a:rPr>
              <a:t>April 4, 2012</a:t>
            </a:r>
          </a:p>
          <a:p>
            <a:pPr algn="r"/>
            <a:r>
              <a:rPr lang="en-US" sz="1200" b="1" dirty="0" smtClean="0">
                <a:effectLst>
                  <a:outerShdw blurRad="38100" dist="38100" dir="2700000" algn="tl">
                    <a:srgbClr val="000000">
                      <a:alpha val="43137"/>
                    </a:srgbClr>
                  </a:outerShdw>
                </a:effectLst>
              </a:rPr>
              <a:t>See: </a:t>
            </a:r>
            <a:r>
              <a:rPr lang="en-US" sz="1200" b="1" dirty="0">
                <a:effectLst>
                  <a:outerShdw blurRad="38100" dist="38100" dir="2700000" algn="tl">
                    <a:srgbClr val="000000">
                      <a:alpha val="43137"/>
                    </a:srgbClr>
                  </a:outerShdw>
                </a:effectLst>
                <a:hlinkClick r:id="rId2"/>
              </a:rPr>
              <a:t>additional/supplemental detailed </a:t>
            </a:r>
            <a:r>
              <a:rPr lang="en-US" sz="1200" b="1" dirty="0" smtClean="0">
                <a:effectLst>
                  <a:outerShdw blurRad="38100" dist="38100" dir="2700000" algn="tl">
                    <a:srgbClr val="000000">
                      <a:alpha val="43137"/>
                    </a:srgbClr>
                  </a:outerShdw>
                </a:effectLst>
                <a:hlinkClick r:id="rId2"/>
              </a:rPr>
              <a:t>notes</a:t>
            </a:r>
            <a:endParaRPr lang="en-US" sz="1200" b="1"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296858D8-B3FB-4B7F-A7A2-A8808729E6BE}" type="slidenum">
              <a:rPr lang="en-US" smtClean="0"/>
              <a:pPr/>
              <a:t>31</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Autofit/>
          </a:bodyPr>
          <a:lstStyle/>
          <a:p>
            <a:pPr algn="ctr"/>
            <a:r>
              <a:rPr lang="en-US" sz="8000" dirty="0" smtClean="0"/>
              <a:t>LITIGATION</a:t>
            </a:r>
            <a:endParaRPr lang="en-US" sz="8000" dirty="0"/>
          </a:p>
        </p:txBody>
      </p:sp>
      <p:sp>
        <p:nvSpPr>
          <p:cNvPr id="3" name="Content Placeholder 2"/>
          <p:cNvSpPr>
            <a:spLocks noGrp="1"/>
          </p:cNvSpPr>
          <p:nvPr>
            <p:ph idx="1"/>
          </p:nvPr>
        </p:nvSpPr>
        <p:spPr>
          <a:xfrm>
            <a:off x="457200" y="1371600"/>
            <a:ext cx="8229600" cy="2362200"/>
          </a:xfrm>
        </p:spPr>
        <p:txBody>
          <a:bodyPr>
            <a:noAutofit/>
          </a:bodyPr>
          <a:lstStyle/>
          <a:p>
            <a:pPr marL="0" indent="0" algn="just">
              <a:spcBef>
                <a:spcPts val="0"/>
              </a:spcBef>
              <a:buNone/>
            </a:pPr>
            <a:r>
              <a:rPr lang="en-US" sz="2400" b="1" dirty="0" smtClean="0"/>
              <a:t>The regional </a:t>
            </a:r>
            <a:r>
              <a:rPr lang="en-US" sz="2400" b="1" dirty="0"/>
              <a:t>litigation </a:t>
            </a:r>
            <a:r>
              <a:rPr lang="en-US" sz="2400" b="1" dirty="0" smtClean="0"/>
              <a:t>coordinator serves as </a:t>
            </a:r>
            <a:r>
              <a:rPr lang="en-US" sz="2400" b="1" dirty="0"/>
              <a:t>the main </a:t>
            </a:r>
            <a:r>
              <a:rPr lang="en-US" sz="2400" b="1" dirty="0" smtClean="0"/>
              <a:t>contact for </a:t>
            </a:r>
            <a:r>
              <a:rPr lang="en-US" sz="2400" b="1" dirty="0"/>
              <a:t>the attorney assigned </a:t>
            </a:r>
            <a:r>
              <a:rPr lang="en-US" sz="2400" b="1" dirty="0" smtClean="0"/>
              <a:t>to a </a:t>
            </a:r>
            <a:r>
              <a:rPr lang="en-US" sz="2400" b="1" dirty="0"/>
              <a:t>case. They are responsible for providing the necessary WisDOT support to the </a:t>
            </a:r>
            <a:r>
              <a:rPr lang="en-US" sz="2400" b="1" dirty="0" smtClean="0"/>
              <a:t>assigned attorney. Once a Notice of Appeal is filed, the Real Estate litigation coordinator is responsible for gathering files and all relevant documents, to include first and foremost, </a:t>
            </a:r>
            <a:r>
              <a:rPr lang="en-US" sz="2400" b="1" dirty="0" smtClean="0">
                <a:solidFill>
                  <a:schemeClr val="accent4">
                    <a:lumMod val="20000"/>
                    <a:lumOff val="80000"/>
                  </a:schemeClr>
                </a:solidFill>
                <a:effectLst>
                  <a:outerShdw blurRad="38100" dist="38100" dir="2700000" algn="tl">
                    <a:srgbClr val="000000">
                      <a:alpha val="43137"/>
                    </a:srgbClr>
                  </a:outerShdw>
                </a:effectLst>
              </a:rPr>
              <a:t>diary notes</a:t>
            </a:r>
            <a:r>
              <a:rPr lang="en-US" sz="2400" b="1" dirty="0" smtClean="0"/>
              <a:t>. </a:t>
            </a:r>
            <a:endParaRPr lang="en-US" sz="2400" b="1" dirty="0"/>
          </a:p>
        </p:txBody>
      </p:sp>
      <p:pic>
        <p:nvPicPr>
          <p:cNvPr id="1028" name="Picture 4" descr="U:\LITIGATION\Clip Art\thumbnailCAIK8EUN.jpg"/>
          <p:cNvPicPr>
            <a:picLocks noChangeArrowheads="1"/>
          </p:cNvPicPr>
          <p:nvPr/>
        </p:nvPicPr>
        <p:blipFill>
          <a:blip r:embed="rId2" cstate="print"/>
          <a:srcRect/>
          <a:stretch>
            <a:fillRect/>
          </a:stretch>
        </p:blipFill>
        <p:spPr bwMode="auto">
          <a:xfrm>
            <a:off x="457200" y="4267200"/>
            <a:ext cx="2743200" cy="2286000"/>
          </a:xfrm>
          <a:prstGeom prst="rect">
            <a:avLst/>
          </a:prstGeom>
          <a:noFill/>
          <a:ln>
            <a:noFill/>
          </a:ln>
          <a:effectLst>
            <a:softEdge rad="635000"/>
          </a:effectLst>
        </p:spPr>
      </p:pic>
      <p:pic>
        <p:nvPicPr>
          <p:cNvPr id="1029" name="Picture 5" descr="U:\LITIGATION\Clip Art\thumbnailCADFAUPZ.jpg"/>
          <p:cNvPicPr>
            <a:picLocks noChangeArrowheads="1"/>
          </p:cNvPicPr>
          <p:nvPr/>
        </p:nvPicPr>
        <p:blipFill>
          <a:blip r:embed="rId3" cstate="print"/>
          <a:srcRect/>
          <a:stretch>
            <a:fillRect/>
          </a:stretch>
        </p:blipFill>
        <p:spPr bwMode="auto">
          <a:xfrm>
            <a:off x="5943600" y="4267200"/>
            <a:ext cx="2743200" cy="2286000"/>
          </a:xfrm>
          <a:prstGeom prst="rect">
            <a:avLst/>
          </a:prstGeom>
          <a:noFill/>
          <a:ln>
            <a:noFill/>
          </a:ln>
          <a:effectLst>
            <a:softEdge rad="635000"/>
          </a:effectLst>
        </p:spPr>
      </p:pic>
      <p:pic>
        <p:nvPicPr>
          <p:cNvPr id="4" name="Picture 3"/>
          <p:cNvPicPr>
            <a:picLocks noChangeAspect="1"/>
          </p:cNvPicPr>
          <p:nvPr/>
        </p:nvPicPr>
        <p:blipFill>
          <a:blip r:embed="rId4" cstate="screen">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a:ext>
            </a:extLst>
          </a:blip>
          <a:stretch>
            <a:fillRect/>
          </a:stretch>
        </p:blipFill>
        <p:spPr>
          <a:xfrm>
            <a:off x="3124200" y="4206240"/>
            <a:ext cx="2926080" cy="2194560"/>
          </a:xfrm>
          <a:prstGeom prst="rect">
            <a:avLst/>
          </a:prstGeom>
          <a:ln>
            <a:noFill/>
          </a:ln>
          <a:effectLst>
            <a:glow rad="228600">
              <a:schemeClr val="accent3">
                <a:satMod val="175000"/>
                <a:alpha val="40000"/>
              </a:schemeClr>
            </a:glow>
          </a:effectLst>
        </p:spPr>
      </p:pic>
      <p:sp>
        <p:nvSpPr>
          <p:cNvPr id="5" name="TextBox 4"/>
          <p:cNvSpPr txBox="1"/>
          <p:nvPr/>
        </p:nvSpPr>
        <p:spPr>
          <a:xfrm rot="19993384">
            <a:off x="4706621" y="5697337"/>
            <a:ext cx="1153284" cy="307777"/>
          </a:xfrm>
          <a:prstGeom prst="rect">
            <a:avLst/>
          </a:prstGeom>
          <a:noFill/>
        </p:spPr>
        <p:txBody>
          <a:bodyPr wrap="square" rtlCol="0">
            <a:spAutoFit/>
          </a:bodyPr>
          <a:lstStyle/>
          <a:p>
            <a:pPr algn="ctr"/>
            <a:r>
              <a:rPr lang="en-US" sz="1400" dirty="0" smtClean="0">
                <a:solidFill>
                  <a:schemeClr val="bg1"/>
                </a:solidFill>
              </a:rPr>
              <a:t>Diary Notes</a:t>
            </a:r>
            <a:endParaRPr lang="en-US" sz="1400" dirty="0">
              <a:solidFill>
                <a:schemeClr val="bg1"/>
              </a:solidFill>
            </a:endParaRPr>
          </a:p>
        </p:txBody>
      </p:sp>
      <p:sp>
        <p:nvSpPr>
          <p:cNvPr id="6" name="TextBox 5"/>
          <p:cNvSpPr txBox="1"/>
          <p:nvPr/>
        </p:nvSpPr>
        <p:spPr>
          <a:xfrm rot="15772718">
            <a:off x="3284935" y="4991651"/>
            <a:ext cx="990600" cy="276999"/>
          </a:xfrm>
          <a:prstGeom prst="rect">
            <a:avLst/>
          </a:prstGeom>
          <a:noFill/>
        </p:spPr>
        <p:txBody>
          <a:bodyPr wrap="square" rtlCol="0">
            <a:spAutoFit/>
          </a:bodyPr>
          <a:lstStyle/>
          <a:p>
            <a:r>
              <a:rPr lang="en-US" sz="1200" dirty="0" smtClean="0">
                <a:solidFill>
                  <a:srgbClr val="C00000"/>
                </a:solidFill>
              </a:rPr>
              <a:t>Important</a:t>
            </a:r>
            <a:endParaRPr lang="en-US" sz="1200" dirty="0">
              <a:solidFill>
                <a:srgbClr val="C00000"/>
              </a:solidFill>
            </a:endParaRPr>
          </a:p>
        </p:txBody>
      </p:sp>
      <p:sp>
        <p:nvSpPr>
          <p:cNvPr id="7" name="Slide Number Placeholder 6"/>
          <p:cNvSpPr>
            <a:spLocks noGrp="1"/>
          </p:cNvSpPr>
          <p:nvPr>
            <p:ph type="sldNum" sz="quarter" idx="12"/>
          </p:nvPr>
        </p:nvSpPr>
        <p:spPr/>
        <p:txBody>
          <a:bodyPr/>
          <a:lstStyle/>
          <a:p>
            <a:fld id="{296858D8-B3FB-4B7F-A7A2-A8808729E6BE}"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57" r="14782"/>
          <a:stretch/>
        </p:blipFill>
        <p:spPr>
          <a:xfrm>
            <a:off x="5638800" y="4076700"/>
            <a:ext cx="3429000" cy="2628900"/>
          </a:xfrm>
          <a:prstGeom prst="rect">
            <a:avLst/>
          </a:prstGeom>
          <a:effectLst>
            <a:softEdge rad="635000"/>
          </a:effectLst>
        </p:spPr>
      </p:pic>
      <p:sp>
        <p:nvSpPr>
          <p:cNvPr id="2" name="Title 1"/>
          <p:cNvSpPr>
            <a:spLocks noGrp="1"/>
          </p:cNvSpPr>
          <p:nvPr>
            <p:ph type="title"/>
          </p:nvPr>
        </p:nvSpPr>
        <p:spPr>
          <a:xfrm>
            <a:off x="457200" y="609600"/>
            <a:ext cx="8229600" cy="990600"/>
          </a:xfrm>
        </p:spPr>
        <p:txBody>
          <a:bodyPr/>
          <a:lstStyle/>
          <a:p>
            <a:pPr algn="r"/>
            <a:r>
              <a:rPr lang="en-US" dirty="0" smtClean="0"/>
              <a:t>A Diary for Each Parcel</a:t>
            </a:r>
            <a:endParaRPr lang="en-US" dirty="0"/>
          </a:p>
        </p:txBody>
      </p:sp>
      <p:sp>
        <p:nvSpPr>
          <p:cNvPr id="3" name="Content Placeholder 2"/>
          <p:cNvSpPr>
            <a:spLocks noGrp="1"/>
          </p:cNvSpPr>
          <p:nvPr>
            <p:ph idx="1"/>
          </p:nvPr>
        </p:nvSpPr>
        <p:spPr>
          <a:xfrm>
            <a:off x="457200" y="2209800"/>
            <a:ext cx="8229600" cy="2362200"/>
          </a:xfrm>
        </p:spPr>
        <p:txBody>
          <a:bodyPr>
            <a:noAutofit/>
          </a:bodyPr>
          <a:lstStyle/>
          <a:p>
            <a:pPr marL="0" indent="0">
              <a:spcBef>
                <a:spcPts val="0"/>
              </a:spcBef>
              <a:buNone/>
            </a:pPr>
            <a:r>
              <a:rPr lang="en-US" sz="3200" b="1" u="sng" dirty="0"/>
              <a:t>All</a:t>
            </a:r>
            <a:r>
              <a:rPr lang="en-US" sz="3200" b="1" dirty="0"/>
              <a:t> dates and details of events for every parcel must be documented in the diary and elsewhere throughout </a:t>
            </a:r>
            <a:r>
              <a:rPr lang="en-US" sz="3200" b="1" dirty="0" smtClean="0"/>
              <a:t>READS as </a:t>
            </a:r>
            <a:r>
              <a:rPr lang="en-US" sz="3200" b="1" dirty="0"/>
              <a:t>appropriate</a:t>
            </a:r>
            <a:r>
              <a:rPr lang="en-US" sz="3200" b="1" dirty="0" smtClean="0"/>
              <a:t>.</a:t>
            </a:r>
          </a:p>
          <a:p>
            <a:pPr marL="457200" lvl="1" indent="-457200">
              <a:spcBef>
                <a:spcPts val="600"/>
              </a:spcBef>
              <a:buFont typeface="Wingdings" panose="05000000000000000000" pitchFamily="2" charset="2"/>
              <a:buChar char="Ø"/>
            </a:pPr>
            <a:r>
              <a:rPr lang="en-US" sz="2800" dirty="0" smtClean="0">
                <a:solidFill>
                  <a:schemeClr val="accent4">
                    <a:lumMod val="20000"/>
                    <a:lumOff val="80000"/>
                  </a:schemeClr>
                </a:solidFill>
                <a:effectLst>
                  <a:outerShdw blurRad="38100" dist="38100" dir="2700000" algn="tl">
                    <a:srgbClr val="000000">
                      <a:alpha val="43137"/>
                    </a:srgbClr>
                  </a:outerShdw>
                </a:effectLst>
              </a:rPr>
              <a:t>A diary must </a:t>
            </a:r>
            <a:r>
              <a:rPr lang="en-US" sz="2800" dirty="0">
                <a:solidFill>
                  <a:schemeClr val="accent4">
                    <a:lumMod val="20000"/>
                    <a:lumOff val="80000"/>
                  </a:schemeClr>
                </a:solidFill>
                <a:effectLst>
                  <a:outerShdw blurRad="38100" dist="38100" dir="2700000" algn="tl">
                    <a:srgbClr val="000000">
                      <a:alpha val="43137"/>
                    </a:srgbClr>
                  </a:outerShdw>
                </a:effectLst>
              </a:rPr>
              <a:t>be completed </a:t>
            </a:r>
            <a:r>
              <a:rPr lang="en-US" sz="2800" dirty="0" smtClean="0">
                <a:solidFill>
                  <a:schemeClr val="accent4">
                    <a:lumMod val="20000"/>
                    <a:lumOff val="80000"/>
                  </a:schemeClr>
                </a:solidFill>
                <a:effectLst>
                  <a:outerShdw blurRad="38100" dist="38100" dir="2700000" algn="tl">
                    <a:srgbClr val="000000">
                      <a:alpha val="43137"/>
                    </a:srgbClr>
                  </a:outerShdw>
                </a:effectLst>
              </a:rPr>
              <a:t>for </a:t>
            </a:r>
            <a:r>
              <a:rPr lang="en-US" sz="2800" dirty="0">
                <a:solidFill>
                  <a:schemeClr val="accent4">
                    <a:lumMod val="20000"/>
                    <a:lumOff val="80000"/>
                  </a:schemeClr>
                </a:solidFill>
                <a:effectLst>
                  <a:outerShdw blurRad="38100" dist="38100" dir="2700000" algn="tl">
                    <a:srgbClr val="000000">
                      <a:alpha val="43137"/>
                    </a:srgbClr>
                  </a:outerShdw>
                </a:effectLst>
              </a:rPr>
              <a:t>each </a:t>
            </a:r>
            <a:r>
              <a:rPr lang="en-US" sz="2800" dirty="0" smtClean="0">
                <a:solidFill>
                  <a:schemeClr val="accent4">
                    <a:lumMod val="20000"/>
                    <a:lumOff val="80000"/>
                  </a:schemeClr>
                </a:solidFill>
                <a:effectLst>
                  <a:outerShdw blurRad="38100" dist="38100" dir="2700000" algn="tl">
                    <a:srgbClr val="000000">
                      <a:alpha val="43137"/>
                    </a:srgbClr>
                  </a:outerShdw>
                </a:effectLst>
              </a:rPr>
              <a:t>separate parcel on a project.</a:t>
            </a:r>
            <a:endParaRPr lang="en-US" sz="2800" dirty="0">
              <a:solidFill>
                <a:schemeClr val="accent4">
                  <a:lumMod val="20000"/>
                  <a:lumOff val="8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42" y="0"/>
            <a:ext cx="1538658" cy="2286000"/>
          </a:xfrm>
          <a:prstGeom prst="rect">
            <a:avLst/>
          </a:prstGeom>
          <a:effectLst>
            <a:softEdge rad="635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324669"/>
            <a:ext cx="2763173" cy="1554480"/>
          </a:xfrm>
          <a:prstGeom prst="rect">
            <a:avLst/>
          </a:prstGeom>
          <a:effectLst>
            <a:softEdge rad="317500"/>
          </a:effectLst>
        </p:spPr>
      </p:pic>
      <p:sp>
        <p:nvSpPr>
          <p:cNvPr id="9" name="Slide Number Placeholder 8"/>
          <p:cNvSpPr>
            <a:spLocks noGrp="1"/>
          </p:cNvSpPr>
          <p:nvPr>
            <p:ph type="sldNum" sz="quarter" idx="12"/>
          </p:nvPr>
        </p:nvSpPr>
        <p:spPr/>
        <p:txBody>
          <a:bodyPr/>
          <a:lstStyle/>
          <a:p>
            <a:fld id="{296858D8-B3FB-4B7F-A7A2-A8808729E6BE}" type="slidenum">
              <a:rPr lang="en-US" smtClean="0"/>
              <a:pPr/>
              <a:t>5</a:t>
            </a:fld>
            <a:endParaRPr lang="en-US" dirty="0"/>
          </a:p>
        </p:txBody>
      </p:sp>
    </p:spTree>
    <p:extLst>
      <p:ext uri="{BB962C8B-B14F-4D97-AF65-F5344CB8AC3E}">
        <p14:creationId xmlns:p14="http://schemas.microsoft.com/office/powerpoint/2010/main" val="3541314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09600"/>
          </a:xfrm>
        </p:spPr>
        <p:txBody>
          <a:bodyPr>
            <a:normAutofit/>
          </a:bodyPr>
          <a:lstStyle/>
          <a:p>
            <a:pPr algn="ctr"/>
            <a:r>
              <a:rPr lang="en-US" sz="3600" b="0" dirty="0" smtClean="0"/>
              <a:t>Per REPM/</a:t>
            </a:r>
            <a:r>
              <a:rPr lang="en-US" sz="3600" b="0" dirty="0"/>
              <a:t>3.1.4 Preparing for Negotiation</a:t>
            </a:r>
          </a:p>
        </p:txBody>
      </p:sp>
      <p:sp>
        <p:nvSpPr>
          <p:cNvPr id="3" name="Content Placeholder 2"/>
          <p:cNvSpPr>
            <a:spLocks noGrp="1"/>
          </p:cNvSpPr>
          <p:nvPr>
            <p:ph idx="1"/>
          </p:nvPr>
        </p:nvSpPr>
        <p:spPr>
          <a:xfrm>
            <a:off x="317500" y="762000"/>
            <a:ext cx="8636000" cy="5953125"/>
          </a:xfrm>
        </p:spPr>
        <p:txBody>
          <a:bodyPr>
            <a:noAutofit/>
          </a:bodyPr>
          <a:lstStyle/>
          <a:p>
            <a:pPr marL="0" indent="0">
              <a:spcBef>
                <a:spcPts val="0"/>
              </a:spcBef>
              <a:buNone/>
            </a:pPr>
            <a:r>
              <a:rPr lang="en-US" sz="1600" dirty="0"/>
              <a:t>Regional parcel acquisition files - The region is responsible for maintaining the official parcel files </a:t>
            </a:r>
            <a:r>
              <a:rPr lang="en-US" sz="1600" dirty="0" smtClean="0"/>
              <a:t>on all </a:t>
            </a:r>
            <a:r>
              <a:rPr lang="en-US" sz="1600" dirty="0"/>
              <a:t>regional projects, including projects handled by consultants. Each parcel file should, at a</a:t>
            </a:r>
          </a:p>
          <a:p>
            <a:pPr marL="0" indent="0">
              <a:spcBef>
                <a:spcPts val="0"/>
              </a:spcBef>
              <a:buNone/>
            </a:pPr>
            <a:r>
              <a:rPr lang="en-US" sz="1600" dirty="0"/>
              <a:t>minimum, contain:</a:t>
            </a:r>
          </a:p>
          <a:p>
            <a:pPr>
              <a:spcBef>
                <a:spcPts val="0"/>
              </a:spcBef>
              <a:buClr>
                <a:srgbClr val="0070C0"/>
              </a:buClr>
            </a:pPr>
            <a:r>
              <a:rPr lang="en-US" sz="1600" dirty="0" smtClean="0"/>
              <a:t>A </a:t>
            </a:r>
            <a:r>
              <a:rPr lang="en-US" sz="1600" dirty="0"/>
              <a:t>parcel checklist or report from READS indicating key dates and parcel status.</a:t>
            </a:r>
          </a:p>
          <a:p>
            <a:pPr>
              <a:spcBef>
                <a:spcPts val="0"/>
              </a:spcBef>
              <a:buClr>
                <a:srgbClr val="0070C0"/>
              </a:buClr>
            </a:pPr>
            <a:r>
              <a:rPr lang="en-US" sz="1600" dirty="0" smtClean="0"/>
              <a:t>Agreement </a:t>
            </a:r>
            <a:r>
              <a:rPr lang="en-US" sz="1600" dirty="0"/>
              <a:t>for Purchase and Sale of Real Estate (RE1895 short form or RE1618 long form), if</a:t>
            </a:r>
          </a:p>
          <a:p>
            <a:pPr>
              <a:spcBef>
                <a:spcPts val="0"/>
              </a:spcBef>
              <a:buClr>
                <a:srgbClr val="0070C0"/>
              </a:buClr>
            </a:pPr>
            <a:r>
              <a:rPr lang="en-US" sz="1600" dirty="0"/>
              <a:t>applicable.</a:t>
            </a:r>
          </a:p>
          <a:p>
            <a:pPr>
              <a:spcBef>
                <a:spcPts val="0"/>
              </a:spcBef>
              <a:buClr>
                <a:srgbClr val="0070C0"/>
              </a:buClr>
            </a:pPr>
            <a:r>
              <a:rPr lang="en-US" sz="1600" dirty="0" smtClean="0"/>
              <a:t>All </a:t>
            </a:r>
            <a:r>
              <a:rPr lang="en-US" sz="1600" dirty="0"/>
              <a:t>appraisal reports.</a:t>
            </a:r>
          </a:p>
          <a:p>
            <a:pPr>
              <a:spcBef>
                <a:spcPts val="0"/>
              </a:spcBef>
              <a:buClr>
                <a:srgbClr val="0070C0"/>
              </a:buClr>
            </a:pPr>
            <a:r>
              <a:rPr lang="en-US" sz="1600" dirty="0" smtClean="0"/>
              <a:t>Conveyance </a:t>
            </a:r>
            <a:r>
              <a:rPr lang="en-US" sz="1600" dirty="0"/>
              <a:t>form(s) (e.g., deed, TLE, nominal waiver, etc.)</a:t>
            </a:r>
          </a:p>
          <a:p>
            <a:pPr>
              <a:spcBef>
                <a:spcPts val="0"/>
              </a:spcBef>
              <a:buClr>
                <a:srgbClr val="0070C0"/>
              </a:buClr>
            </a:pPr>
            <a:r>
              <a:rPr lang="en-US" sz="1600" dirty="0" smtClean="0"/>
              <a:t>Copies </a:t>
            </a:r>
            <a:r>
              <a:rPr lang="en-US" sz="1600" dirty="0"/>
              <a:t>of any written relocation notices given to a displaced person, if applicable.</a:t>
            </a:r>
          </a:p>
          <a:p>
            <a:pPr>
              <a:spcBef>
                <a:spcPts val="0"/>
              </a:spcBef>
              <a:buClr>
                <a:srgbClr val="0070C0"/>
              </a:buClr>
            </a:pPr>
            <a:r>
              <a:rPr lang="en-US" sz="1600" dirty="0" smtClean="0"/>
              <a:t>Copy </a:t>
            </a:r>
            <a:r>
              <a:rPr lang="en-US" sz="1600" dirty="0"/>
              <a:t>of initiations of negotiations letter.</a:t>
            </a:r>
          </a:p>
          <a:p>
            <a:pPr>
              <a:spcBef>
                <a:spcPts val="0"/>
              </a:spcBef>
              <a:buClr>
                <a:srgbClr val="0070C0"/>
              </a:buClr>
            </a:pPr>
            <a:r>
              <a:rPr lang="en-US" sz="1600" dirty="0" smtClean="0"/>
              <a:t>Evidence </a:t>
            </a:r>
            <a:r>
              <a:rPr lang="en-US" sz="1600" dirty="0"/>
              <a:t>that owner was paid for purchase price and expenses incidental to transfer of property</a:t>
            </a:r>
          </a:p>
          <a:p>
            <a:pPr>
              <a:spcBef>
                <a:spcPts val="0"/>
              </a:spcBef>
              <a:buClr>
                <a:srgbClr val="0070C0"/>
              </a:buClr>
            </a:pPr>
            <a:r>
              <a:rPr lang="en-US" sz="1600" dirty="0"/>
              <a:t>(e.g., copy of payment request, check, certified mail receipts).</a:t>
            </a:r>
          </a:p>
          <a:p>
            <a:pPr>
              <a:spcBef>
                <a:spcPts val="0"/>
              </a:spcBef>
              <a:buClr>
                <a:srgbClr val="0070C0"/>
              </a:buClr>
            </a:pPr>
            <a:r>
              <a:rPr lang="en-US" sz="1600" dirty="0" smtClean="0"/>
              <a:t>IRS </a:t>
            </a:r>
            <a:r>
              <a:rPr lang="en-US" sz="1600" dirty="0"/>
              <a:t>Form W-9.</a:t>
            </a:r>
          </a:p>
          <a:p>
            <a:pPr>
              <a:spcBef>
                <a:spcPts val="0"/>
              </a:spcBef>
              <a:buClr>
                <a:srgbClr val="0070C0"/>
              </a:buClr>
            </a:pPr>
            <a:r>
              <a:rPr lang="en-US" sz="1600" b="1" dirty="0" smtClean="0">
                <a:solidFill>
                  <a:schemeClr val="accent4">
                    <a:lumMod val="20000"/>
                    <a:lumOff val="80000"/>
                  </a:schemeClr>
                </a:solidFill>
                <a:effectLst>
                  <a:outerShdw blurRad="38100" dist="38100" dir="2700000" algn="tl">
                    <a:srgbClr val="000000">
                      <a:alpha val="43137"/>
                    </a:srgbClr>
                  </a:outerShdw>
                </a:effectLst>
              </a:rPr>
              <a:t>Negotiation </a:t>
            </a:r>
            <a:r>
              <a:rPr lang="en-US" sz="1600" b="1" dirty="0">
                <a:solidFill>
                  <a:schemeClr val="accent4">
                    <a:lumMod val="20000"/>
                    <a:lumOff val="80000"/>
                  </a:schemeClr>
                </a:solidFill>
                <a:effectLst>
                  <a:outerShdw blurRad="38100" dist="38100" dir="2700000" algn="tl">
                    <a:srgbClr val="000000">
                      <a:alpha val="43137"/>
                    </a:srgbClr>
                  </a:outerShdw>
                </a:effectLst>
              </a:rPr>
              <a:t>Diary (RE2058).</a:t>
            </a:r>
          </a:p>
          <a:p>
            <a:pPr>
              <a:spcBef>
                <a:spcPts val="0"/>
              </a:spcBef>
              <a:buClr>
                <a:srgbClr val="0070C0"/>
              </a:buClr>
            </a:pPr>
            <a:r>
              <a:rPr lang="en-US" sz="1600" dirty="0" smtClean="0"/>
              <a:t>Property </a:t>
            </a:r>
            <a:r>
              <a:rPr lang="en-US" sz="1600" dirty="0"/>
              <a:t>inventory forms when there is a purchase/sale of buildings.</a:t>
            </a:r>
          </a:p>
          <a:p>
            <a:pPr>
              <a:spcBef>
                <a:spcPts val="0"/>
              </a:spcBef>
              <a:buClr>
                <a:srgbClr val="0070C0"/>
              </a:buClr>
            </a:pPr>
            <a:r>
              <a:rPr lang="en-US" sz="1600" dirty="0" smtClean="0"/>
              <a:t>Property's </a:t>
            </a:r>
            <a:r>
              <a:rPr lang="en-US" sz="1600" dirty="0"/>
              <a:t>legal description.</a:t>
            </a:r>
          </a:p>
          <a:p>
            <a:pPr>
              <a:spcBef>
                <a:spcPts val="0"/>
              </a:spcBef>
              <a:buClr>
                <a:srgbClr val="0070C0"/>
              </a:buClr>
            </a:pPr>
            <a:r>
              <a:rPr lang="en-US" sz="1600" dirty="0" smtClean="0"/>
              <a:t>Real </a:t>
            </a:r>
            <a:r>
              <a:rPr lang="en-US" sz="1600" dirty="0"/>
              <a:t>Estate Transactions Closing Statement (RE1617), if applicable.</a:t>
            </a:r>
          </a:p>
          <a:p>
            <a:pPr>
              <a:spcBef>
                <a:spcPts val="0"/>
              </a:spcBef>
              <a:buClr>
                <a:srgbClr val="0070C0"/>
              </a:buClr>
            </a:pPr>
            <a:r>
              <a:rPr lang="en-US" sz="1600" dirty="0" smtClean="0"/>
              <a:t>Statement </a:t>
            </a:r>
            <a:r>
              <a:rPr lang="en-US" sz="1600" dirty="0"/>
              <a:t>to the Construction Engineer (RE1528).</a:t>
            </a:r>
          </a:p>
          <a:p>
            <a:pPr>
              <a:spcBef>
                <a:spcPts val="0"/>
              </a:spcBef>
              <a:buClr>
                <a:srgbClr val="0070C0"/>
              </a:buClr>
            </a:pPr>
            <a:r>
              <a:rPr lang="en-US" sz="1600" dirty="0" smtClean="0"/>
              <a:t>The </a:t>
            </a:r>
            <a:r>
              <a:rPr lang="en-US" sz="1600" dirty="0"/>
              <a:t>Rights of Landowners Under Wisconsin Eminent Domain Law brochure.</a:t>
            </a:r>
          </a:p>
          <a:p>
            <a:pPr lvl="1">
              <a:spcBef>
                <a:spcPts val="0"/>
              </a:spcBef>
            </a:pPr>
            <a:r>
              <a:rPr lang="en-US" sz="1600" dirty="0" smtClean="0"/>
              <a:t>Mailed </a:t>
            </a:r>
            <a:r>
              <a:rPr lang="en-US" sz="1600" dirty="0"/>
              <a:t>or given to owner(s) before first monetary offer to acquire is made. Delivery must </a:t>
            </a:r>
            <a:r>
              <a:rPr lang="en-US" sz="1600" dirty="0" smtClean="0"/>
              <a:t>be documented </a:t>
            </a:r>
            <a:r>
              <a:rPr lang="en-US" sz="1600" dirty="0"/>
              <a:t>in parcel acquisition file.</a:t>
            </a:r>
          </a:p>
          <a:p>
            <a:pPr>
              <a:spcBef>
                <a:spcPts val="0"/>
              </a:spcBef>
              <a:buClr>
                <a:srgbClr val="0070C0"/>
              </a:buClr>
            </a:pPr>
            <a:r>
              <a:rPr lang="en-US" sz="1600" dirty="0" smtClean="0"/>
              <a:t>Title </a:t>
            </a:r>
            <a:r>
              <a:rPr lang="en-US" sz="1600" dirty="0"/>
              <a:t>search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3657600"/>
            <a:ext cx="1828800" cy="1828800"/>
          </a:xfrm>
          <a:prstGeom prst="rect">
            <a:avLst/>
          </a:prstGeom>
          <a:effectLst>
            <a:softEdge rad="127000"/>
          </a:effectLst>
        </p:spPr>
      </p:pic>
      <p:pic>
        <p:nvPicPr>
          <p:cNvPr id="2052" name="Picture 4" descr="Wisconsin Image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6207" y="4349095"/>
            <a:ext cx="1110952" cy="118872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96858D8-B3FB-4B7F-A7A2-A8808729E6BE}" type="slidenum">
              <a:rPr lang="en-US" smtClean="0"/>
              <a:pPr/>
              <a:t>6</a:t>
            </a:fld>
            <a:endParaRPr lang="en-US" dirty="0"/>
          </a:p>
        </p:txBody>
      </p:sp>
    </p:spTree>
    <p:extLst>
      <p:ext uri="{BB962C8B-B14F-4D97-AF65-F5344CB8AC3E}">
        <p14:creationId xmlns:p14="http://schemas.microsoft.com/office/powerpoint/2010/main" val="1267853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95400"/>
          </a:xfrm>
        </p:spPr>
        <p:txBody>
          <a:bodyPr>
            <a:normAutofit fontScale="90000"/>
          </a:bodyPr>
          <a:lstStyle/>
          <a:p>
            <a:r>
              <a:rPr lang="en-US" sz="8000" i="1" dirty="0" smtClean="0"/>
              <a:t>DIARY NOTES TELL...</a:t>
            </a:r>
            <a:endParaRPr lang="en-US" sz="8000" i="1" dirty="0"/>
          </a:p>
        </p:txBody>
      </p:sp>
      <p:sp>
        <p:nvSpPr>
          <p:cNvPr id="3" name="Content Placeholder 2"/>
          <p:cNvSpPr>
            <a:spLocks noGrp="1"/>
          </p:cNvSpPr>
          <p:nvPr>
            <p:ph idx="1"/>
          </p:nvPr>
        </p:nvSpPr>
        <p:spPr>
          <a:xfrm>
            <a:off x="228600" y="1447800"/>
            <a:ext cx="8686800" cy="2514600"/>
          </a:xfrm>
        </p:spPr>
        <p:txBody>
          <a:bodyPr>
            <a:noAutofit/>
          </a:bodyPr>
          <a:lstStyle/>
          <a:p>
            <a:pPr>
              <a:spcBef>
                <a:spcPts val="0"/>
              </a:spcBef>
              <a:buFont typeface="Wingdings" panose="05000000000000000000" pitchFamily="2" charset="2"/>
              <a:buChar char="Ø"/>
            </a:pPr>
            <a:r>
              <a:rPr lang="en-US" sz="3200" b="1" dirty="0" smtClean="0"/>
              <a:t>Was this a friendly or hostile negotiation?</a:t>
            </a:r>
          </a:p>
          <a:p>
            <a:pPr>
              <a:spcBef>
                <a:spcPts val="0"/>
              </a:spcBef>
              <a:buFont typeface="Wingdings" panose="05000000000000000000" pitchFamily="2" charset="2"/>
              <a:buChar char="Ø"/>
            </a:pPr>
            <a:r>
              <a:rPr lang="en-US" sz="3200" b="1" dirty="0" smtClean="0"/>
              <a:t>Any refusals to cooperate or difficulties must be especially detailed and documented!</a:t>
            </a:r>
          </a:p>
          <a:p>
            <a:pPr>
              <a:spcBef>
                <a:spcPts val="0"/>
              </a:spcBef>
              <a:buFont typeface="Wingdings" panose="05000000000000000000" pitchFamily="2" charset="2"/>
              <a:buChar char="Ø"/>
            </a:pPr>
            <a:r>
              <a:rPr lang="en-US" sz="3200" b="1" dirty="0" smtClean="0"/>
              <a:t>Were phone calls returned? Messages left? Documents signed?</a:t>
            </a:r>
            <a:endParaRPr lang="en-US" sz="3200" b="1" dirty="0"/>
          </a:p>
        </p:txBody>
      </p:sp>
      <p:pic>
        <p:nvPicPr>
          <p:cNvPr id="3075" name="Picture 3" descr="U:\LITIGATION\Clip Art\thumbnailCAYQAYP9.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43400"/>
            <a:ext cx="2286000" cy="2286000"/>
          </a:xfrm>
          <a:prstGeom prst="rect">
            <a:avLst/>
          </a:prstGeom>
          <a:noFill/>
          <a:ln>
            <a:solidFill>
              <a:srgbClr val="FF0000"/>
            </a:solidFill>
          </a:ln>
        </p:spPr>
      </p:pic>
      <p:pic>
        <p:nvPicPr>
          <p:cNvPr id="6146" name="Picture 2" descr="U:\LITIGATION\Clip Art\thumbnailCA9R16SO.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343400"/>
            <a:ext cx="1828800" cy="2286000"/>
          </a:xfrm>
          <a:prstGeom prst="rect">
            <a:avLst/>
          </a:prstGeom>
          <a:noFill/>
          <a:ln>
            <a:solidFill>
              <a:srgbClr val="FF0000"/>
            </a:solidFill>
          </a:ln>
        </p:spPr>
      </p:pic>
      <p:pic>
        <p:nvPicPr>
          <p:cNvPr id="6149" name="Picture 5" descr="http://ts1.mm.bing.net/images/thumbnail.aspx?q=4535142382438596&amp;id=d26b176f901741155e80393dce88cb2a&amp;url=http%3a%2f%2fwww.school-clipart.com%2f_small%2f0511-0710-1112-0653.jp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343400"/>
            <a:ext cx="1828800" cy="2286000"/>
          </a:xfrm>
          <a:prstGeom prst="rect">
            <a:avLst/>
          </a:prstGeom>
          <a:noFill/>
          <a:ln>
            <a:solidFill>
              <a:srgbClr val="FF0000"/>
            </a:solidFill>
          </a:ln>
        </p:spPr>
      </p:pic>
      <p:sp>
        <p:nvSpPr>
          <p:cNvPr id="4" name="Slide Number Placeholder 3"/>
          <p:cNvSpPr>
            <a:spLocks noGrp="1"/>
          </p:cNvSpPr>
          <p:nvPr>
            <p:ph type="sldNum" sz="quarter" idx="12"/>
          </p:nvPr>
        </p:nvSpPr>
        <p:spPr/>
        <p:txBody>
          <a:bodyPr/>
          <a:lstStyle/>
          <a:p>
            <a:fld id="{296858D8-B3FB-4B7F-A7A2-A8808729E6BE}"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3" y="1600200"/>
            <a:ext cx="6096000" cy="4572000"/>
          </a:xfrm>
          <a:prstGeom prst="rect">
            <a:avLst/>
          </a:prstGeom>
          <a:effectLst>
            <a:softEdge rad="635000"/>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5054"/>
          <a:stretch/>
        </p:blipFill>
        <p:spPr>
          <a:xfrm>
            <a:off x="3185160" y="335280"/>
            <a:ext cx="2834640" cy="2407920"/>
          </a:xfrm>
          <a:prstGeom prst="rect">
            <a:avLst/>
          </a:prstGeom>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078" y="2514600"/>
            <a:ext cx="2392327" cy="2743200"/>
          </a:xfrm>
          <a:prstGeom prst="rect">
            <a:avLst/>
          </a:prstGeom>
          <a:effectLst>
            <a:glow rad="101600">
              <a:schemeClr val="accent5">
                <a:satMod val="175000"/>
                <a:alpha val="40000"/>
              </a:schemeClr>
            </a:glow>
          </a:effectLst>
        </p:spPr>
      </p:pic>
      <p:sp>
        <p:nvSpPr>
          <p:cNvPr id="7" name="Title 1"/>
          <p:cNvSpPr txBox="1">
            <a:spLocks/>
          </p:cNvSpPr>
          <p:nvPr/>
        </p:nvSpPr>
        <p:spPr>
          <a:xfrm>
            <a:off x="457200" y="55626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95190">
            <a:off x="6675827" y="2797724"/>
            <a:ext cx="1097280" cy="1097280"/>
          </a:xfrm>
          <a:prstGeom prst="rect">
            <a:avLst/>
          </a:prstGeom>
        </p:spPr>
      </p:pic>
      <p:sp>
        <p:nvSpPr>
          <p:cNvPr id="8" name="TextBox 7"/>
          <p:cNvSpPr txBox="1"/>
          <p:nvPr/>
        </p:nvSpPr>
        <p:spPr>
          <a:xfrm rot="21269039">
            <a:off x="6734127" y="3861605"/>
            <a:ext cx="1095957" cy="461665"/>
          </a:xfrm>
          <a:prstGeom prst="rect">
            <a:avLst/>
          </a:prstGeom>
          <a:noFill/>
        </p:spPr>
        <p:txBody>
          <a:bodyPr wrap="square" rtlCol="0">
            <a:spAutoFit/>
          </a:bodyPr>
          <a:lstStyle/>
          <a:p>
            <a:pPr algn="ctr"/>
            <a:r>
              <a:rPr lang="en-US" sz="1200" dirty="0" smtClean="0">
                <a:solidFill>
                  <a:srgbClr val="C00000"/>
                </a:solidFill>
              </a:rPr>
              <a:t>Don’t forget!</a:t>
            </a:r>
          </a:p>
          <a:p>
            <a:pPr algn="ctr"/>
            <a:r>
              <a:rPr lang="en-US" sz="1200" dirty="0" smtClean="0">
                <a:solidFill>
                  <a:srgbClr val="C00000"/>
                </a:solidFill>
              </a:rPr>
              <a:t>Don’t delay!</a:t>
            </a:r>
            <a:endParaRPr lang="en-US" sz="1200" dirty="0">
              <a:solidFill>
                <a:srgbClr val="C00000"/>
              </a:solidFill>
            </a:endParaRPr>
          </a:p>
        </p:txBody>
      </p:sp>
      <p:sp>
        <p:nvSpPr>
          <p:cNvPr id="9" name="Slide Number Placeholder 8"/>
          <p:cNvSpPr>
            <a:spLocks noGrp="1"/>
          </p:cNvSpPr>
          <p:nvPr>
            <p:ph type="sldNum" sz="quarter" idx="12"/>
          </p:nvPr>
        </p:nvSpPr>
        <p:spPr/>
        <p:txBody>
          <a:bodyPr/>
          <a:lstStyle/>
          <a:p>
            <a:fld id="{296858D8-B3FB-4B7F-A7A2-A8808729E6BE}" type="slidenum">
              <a:rPr lang="en-US" smtClean="0"/>
              <a:pPr/>
              <a:t>8</a:t>
            </a:fld>
            <a:endParaRPr lang="en-US" dirty="0"/>
          </a:p>
        </p:txBody>
      </p:sp>
    </p:spTree>
    <p:extLst>
      <p:ext uri="{BB962C8B-B14F-4D97-AF65-F5344CB8AC3E}">
        <p14:creationId xmlns:p14="http://schemas.microsoft.com/office/powerpoint/2010/main" val="107772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
              <a:schemeClr val="bg2">
                <a:tint val="38000"/>
                <a:satMod val="1800000"/>
              </a:schemeClr>
            </a:gs>
            <a:gs pos="5000">
              <a:schemeClr val="bg2">
                <a:tint val="40000"/>
                <a:satMod val="1800000"/>
              </a:schemeClr>
            </a:gs>
            <a:gs pos="90000">
              <a:schemeClr val="bg2">
                <a:shade val="18000"/>
                <a:satMod val="275000"/>
              </a:schemeClr>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38800" y="5334000"/>
            <a:ext cx="2280375" cy="1371600"/>
          </a:xfrm>
          <a:prstGeom prst="rect">
            <a:avLst/>
          </a:prstGeom>
          <a:effectLst>
            <a:outerShdw blurRad="76200" dist="12700" dir="2700000" sy="-23000" kx="-800400" algn="bl" rotWithShape="0">
              <a:prstClr val="black">
                <a:alpha val="20000"/>
              </a:prstClr>
            </a:outerShdw>
          </a:effectLst>
        </p:spPr>
      </p:pic>
      <p:sp>
        <p:nvSpPr>
          <p:cNvPr id="3" name="Content Placeholder 2"/>
          <p:cNvSpPr>
            <a:spLocks noGrp="1"/>
          </p:cNvSpPr>
          <p:nvPr>
            <p:ph idx="1"/>
          </p:nvPr>
        </p:nvSpPr>
        <p:spPr>
          <a:xfrm>
            <a:off x="228600" y="1295400"/>
            <a:ext cx="8763000" cy="3352800"/>
          </a:xfrm>
        </p:spPr>
        <p:txBody>
          <a:bodyPr>
            <a:noAutofit/>
          </a:bodyPr>
          <a:lstStyle/>
          <a:p>
            <a:pPr marL="461963" indent="-461963">
              <a:spcBef>
                <a:spcPts val="0"/>
              </a:spcBef>
              <a:buFont typeface="Wingdings" panose="05000000000000000000" pitchFamily="2" charset="2"/>
              <a:buChar char="Ø"/>
            </a:pPr>
            <a:r>
              <a:rPr lang="en-US" sz="3600" dirty="0" smtClean="0"/>
              <a:t>Were there meetings? </a:t>
            </a:r>
            <a:r>
              <a:rPr lang="en-US" sz="3600" dirty="0"/>
              <a:t>When and </a:t>
            </a:r>
            <a:r>
              <a:rPr lang="en-US" sz="3600" dirty="0" smtClean="0"/>
              <a:t>where?</a:t>
            </a:r>
            <a:endParaRPr lang="en-US" sz="3600" dirty="0"/>
          </a:p>
          <a:p>
            <a:pPr marL="461963" indent="-461963">
              <a:spcBef>
                <a:spcPts val="0"/>
              </a:spcBef>
              <a:buFont typeface="Wingdings" panose="05000000000000000000" pitchFamily="2" charset="2"/>
              <a:buChar char="Ø"/>
            </a:pPr>
            <a:r>
              <a:rPr lang="en-US" sz="3600" dirty="0" smtClean="0"/>
              <a:t>Who was there? Who decided what?</a:t>
            </a:r>
          </a:p>
          <a:p>
            <a:pPr marL="461963" indent="-461963">
              <a:spcBef>
                <a:spcPts val="0"/>
              </a:spcBef>
              <a:buFont typeface="Wingdings" panose="05000000000000000000" pitchFamily="2" charset="2"/>
              <a:buChar char="Ø"/>
            </a:pPr>
            <a:r>
              <a:rPr lang="en-US" sz="3600" dirty="0" smtClean="0"/>
              <a:t>Care </a:t>
            </a:r>
            <a:r>
              <a:rPr lang="en-US" sz="3600" dirty="0"/>
              <a:t>should be taken to thoroughly document </a:t>
            </a:r>
            <a:r>
              <a:rPr lang="en-US" sz="3600" dirty="0" smtClean="0"/>
              <a:t>an owner’s </a:t>
            </a:r>
            <a:r>
              <a:rPr lang="en-US" sz="3600" dirty="0"/>
              <a:t>direction </a:t>
            </a:r>
            <a:r>
              <a:rPr lang="en-US" sz="3600" dirty="0" smtClean="0"/>
              <a:t>to negotiate </a:t>
            </a:r>
            <a:r>
              <a:rPr lang="en-US" sz="3600" dirty="0"/>
              <a:t>with </a:t>
            </a:r>
            <a:r>
              <a:rPr lang="en-US" sz="3600" dirty="0" smtClean="0"/>
              <a:t>a representative, if this was the case.</a:t>
            </a:r>
          </a:p>
        </p:txBody>
      </p:sp>
      <p:pic>
        <p:nvPicPr>
          <p:cNvPr id="4098" name="Picture 2" descr="U:\LITIGATION\Clip Art\thumbnailCAJ681YF.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5279571"/>
            <a:ext cx="2103120" cy="1371600"/>
          </a:xfrm>
          <a:prstGeom prst="rect">
            <a:avLst/>
          </a:prstGeom>
          <a:noFill/>
          <a:ln>
            <a:solidFill>
              <a:srgbClr val="FF0000"/>
            </a:solidFill>
          </a:ln>
          <a:effectLst>
            <a:outerShdw blurRad="76200" dist="12700" dir="2700000" sy="-23000" kx="-800400" algn="bl" rotWithShape="0">
              <a:prstClr val="black">
                <a:alpha val="20000"/>
              </a:prstClr>
            </a:outerShdw>
          </a:effectLst>
        </p:spPr>
      </p:pic>
      <p:pic>
        <p:nvPicPr>
          <p:cNvPr id="4100" name="Picture 4" descr="U:\LITIGATION\Clip Art\thumbnailCASKBYNB.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4213" y="4419600"/>
            <a:ext cx="1371600" cy="2286000"/>
          </a:xfrm>
          <a:prstGeom prst="rect">
            <a:avLst/>
          </a:prstGeom>
          <a:noFill/>
          <a:ln>
            <a:solidFill>
              <a:srgbClr val="FF0000"/>
            </a:solidFill>
          </a:ln>
          <a:effectLst>
            <a:outerShdw blurRad="76200" dist="12700" dir="2700000" sy="-23000" kx="-800400" algn="bl" rotWithShape="0">
              <a:prstClr val="black">
                <a:alpha val="20000"/>
              </a:prstClr>
            </a:outerShdw>
          </a:effectLst>
        </p:spPr>
      </p:pic>
      <p:pic>
        <p:nvPicPr>
          <p:cNvPr id="2050" name="Picture 2" descr="U:\LITIGATION\Clip Art\thumbnailCAL7ZVKU.jpg"/>
          <p:cNvPicPr>
            <a:picLocks noChangeArrowheads="1"/>
          </p:cNvPicPr>
          <p:nvPr/>
        </p:nvPicPr>
        <p:blipFill>
          <a:blip r:embed="rId5" cstate="print"/>
          <a:srcRect/>
          <a:stretch>
            <a:fillRect/>
          </a:stretch>
        </p:blipFill>
        <p:spPr bwMode="auto">
          <a:xfrm>
            <a:off x="4572000" y="4419600"/>
            <a:ext cx="1371600" cy="2286000"/>
          </a:xfrm>
          <a:prstGeom prst="rect">
            <a:avLst/>
          </a:prstGeom>
          <a:noFill/>
          <a:ln>
            <a:solidFill>
              <a:srgbClr val="FF0000"/>
            </a:solidFill>
          </a:ln>
          <a:effectLst>
            <a:outerShdw blurRad="76200" dist="12700" dir="2700000" sy="-23000" kx="-800400" algn="bl" rotWithShape="0">
              <a:prstClr val="black">
                <a:alpha val="20000"/>
              </a:prstClr>
            </a:outerShdw>
          </a:effectLst>
        </p:spPr>
      </p:pic>
      <p:sp>
        <p:nvSpPr>
          <p:cNvPr id="9" name="Title 1"/>
          <p:cNvSpPr txBox="1">
            <a:spLocks/>
          </p:cNvSpPr>
          <p:nvPr/>
        </p:nvSpPr>
        <p:spPr>
          <a:xfrm>
            <a:off x="457200" y="76200"/>
            <a:ext cx="8229600" cy="1219200"/>
          </a:xfrm>
          <a:prstGeom prst="rect">
            <a:avLst/>
          </a:prstGeom>
        </p:spPr>
        <p:txBody>
          <a:bodyPr>
            <a:no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n-US" sz="7200" dirty="0" smtClean="0"/>
              <a:t>PUT IT IN THE DIARY</a:t>
            </a:r>
            <a:endParaRPr lang="en-US" sz="7200" dirty="0"/>
          </a:p>
        </p:txBody>
      </p:sp>
      <p:sp>
        <p:nvSpPr>
          <p:cNvPr id="2" name="Slide Number Placeholder 1"/>
          <p:cNvSpPr>
            <a:spLocks noGrp="1"/>
          </p:cNvSpPr>
          <p:nvPr>
            <p:ph type="sldNum" sz="quarter" idx="12"/>
          </p:nvPr>
        </p:nvSpPr>
        <p:spPr/>
        <p:txBody>
          <a:bodyPr/>
          <a:lstStyle/>
          <a:p>
            <a:fld id="{296858D8-B3FB-4B7F-A7A2-A8808729E6BE}"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497c95b2368c8af117c8dcf77339d23a">
  <xsd:schema xmlns:xsd="http://www.w3.org/2001/XMLSchema" xmlns:xs="http://www.w3.org/2001/XMLSchema" xmlns:p="http://schemas.microsoft.com/office/2006/metadata/properties" xmlns:ns2="a8b72882-1d02-4704-8464-4e9c6e9dc531" targetNamespace="http://schemas.microsoft.com/office/2006/metadata/properties" ma:root="true" ma:fieldsID="bdba2612be67019c42ca9ed5b3324280"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6640F8-ACBB-4B52-9AB0-1BC53DA9BE1C}"/>
</file>

<file path=customXml/itemProps2.xml><?xml version="1.0" encoding="utf-8"?>
<ds:datastoreItem xmlns:ds="http://schemas.openxmlformats.org/officeDocument/2006/customXml" ds:itemID="{2290AB40-59AA-4988-8B23-707A78FBC161}"/>
</file>

<file path=customXml/itemProps3.xml><?xml version="1.0" encoding="utf-8"?>
<ds:datastoreItem xmlns:ds="http://schemas.openxmlformats.org/officeDocument/2006/customXml" ds:itemID="{B6CCD2AF-2061-4207-B8F6-4BD8EDF6DFD0}"/>
</file>

<file path=docProps/app.xml><?xml version="1.0" encoding="utf-8"?>
<Properties xmlns="http://schemas.openxmlformats.org/officeDocument/2006/extended-properties" xmlns:vt="http://schemas.openxmlformats.org/officeDocument/2006/docPropsVTypes">
  <Template>Ion</Template>
  <TotalTime>1416</TotalTime>
  <Words>1656</Words>
  <Application>Microsoft Office PowerPoint</Application>
  <PresentationFormat>On-screen Show (4:3)</PresentationFormat>
  <Paragraphs>171</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 BERKLEY</vt:lpstr>
      <vt:lpstr>Arial</vt:lpstr>
      <vt:lpstr>Bookman Old Style</vt:lpstr>
      <vt:lpstr>Calibri</vt:lpstr>
      <vt:lpstr>Century</vt:lpstr>
      <vt:lpstr>Franklin Gothic Book</vt:lpstr>
      <vt:lpstr>Franklin Gothic Medium</vt:lpstr>
      <vt:lpstr>Wingdings</vt:lpstr>
      <vt:lpstr>Wingdings 2</vt:lpstr>
      <vt:lpstr>Deluxe</vt:lpstr>
      <vt:lpstr>DIARY NOTES</vt:lpstr>
      <vt:lpstr>WHAT HAPPENED?</vt:lpstr>
      <vt:lpstr>DIARY NOTES &amp; LITIGATION</vt:lpstr>
      <vt:lpstr>LITIGATION</vt:lpstr>
      <vt:lpstr>A Diary for Each Parcel</vt:lpstr>
      <vt:lpstr>Per REPM/3.1.4 Preparing for Negotiation</vt:lpstr>
      <vt:lpstr>DIARY NOTES TELL...</vt:lpstr>
      <vt:lpstr>PowerPoint Presentation</vt:lpstr>
      <vt:lpstr>PowerPoint Presentation</vt:lpstr>
      <vt:lpstr>PowerPoint Presentation</vt:lpstr>
      <vt:lpstr>PowerPoint Presentation</vt:lpstr>
      <vt:lpstr>PowerPoint Presentation</vt:lpstr>
      <vt:lpstr>PowerPoint Presentation</vt:lpstr>
      <vt:lpstr>DIARY NOTES</vt:lpstr>
      <vt:lpstr>DIARY NOTES &amp; READS</vt:lpstr>
      <vt:lpstr>DIARY NOTES &amp; READS</vt:lpstr>
      <vt:lpstr>PowerPoint Presentation</vt:lpstr>
      <vt:lpstr>DIARY NOTES</vt:lpstr>
      <vt:lpstr>DIARY N☺TES</vt:lpstr>
      <vt:lpstr>DIARY NTES</vt:lpstr>
      <vt:lpstr>PowerPoint Presentation</vt:lpstr>
      <vt:lpstr>DIARY NOTES</vt:lpstr>
      <vt:lpstr>Still need more reason to take diary notes and overall recordkeeping requirements seriously? </vt:lpstr>
      <vt:lpstr>PowerPoint Presentation</vt:lpstr>
      <vt:lpstr>PowerPoint Presentation</vt:lpstr>
      <vt:lpstr>PowerPoint Presentation</vt:lpstr>
      <vt:lpstr>DIARY    NOTES</vt:lpstr>
      <vt:lpstr>LITIGATION</vt:lpstr>
      <vt:lpstr>LITIGATION &amp; DIARY NOTES</vt:lpstr>
      <vt:lpstr>DIARY NOTES</vt:lpstr>
      <vt:lpstr>PowerPoint Presentation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Diary Notes</dc:title>
  <dc:subject>The Importance of Diary Notes</dc:subject>
  <dc:creator>WisDOT Real Estate</dc:creator>
  <cp:keywords>The Importance of Diary Notes</cp:keywords>
  <cp:lastModifiedBy>MINER, SHERRY S</cp:lastModifiedBy>
  <cp:revision>246</cp:revision>
  <cp:lastPrinted>2015-12-09T23:35:52Z</cp:lastPrinted>
  <dcterms:created xsi:type="dcterms:W3CDTF">2012-03-27T20:13:14Z</dcterms:created>
  <dcterms:modified xsi:type="dcterms:W3CDTF">2015-12-09T23:37:46Z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