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ink/ink11.xml" ContentType="application/inkml+xml"/>
  <Override PartName="/ppt/ink/ink12.xml" ContentType="application/inkml+xml"/>
  <Override PartName="/ppt/ink/ink13.xml" ContentType="application/inkml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slideLayouts/slideLayout13.xml" ContentType="application/vnd.openxmlformats-officedocument.presentationml.slideLayout+xml"/>
  <Override PartName="/ppt/theme/theme8.xml" ContentType="application/vnd.openxmlformats-officedocument.theme+xml"/>
  <Override PartName="/ppt/ink/ink21.xml" ContentType="application/inkml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664" r:id="rId5"/>
    <p:sldMasterId id="2147483686" r:id="rId6"/>
    <p:sldMasterId id="2147483688" r:id="rId7"/>
    <p:sldMasterId id="2147483690" r:id="rId8"/>
    <p:sldMasterId id="2147483682" r:id="rId9"/>
    <p:sldMasterId id="2147483655" r:id="rId10"/>
    <p:sldMasterId id="2147483672" r:id="rId11"/>
  </p:sldMasterIdLst>
  <p:notesMasterIdLst>
    <p:notesMasterId r:id="rId16"/>
  </p:notesMasterIdLst>
  <p:handoutMasterIdLst>
    <p:handoutMasterId r:id="rId17"/>
  </p:handoutMasterIdLst>
  <p:sldIdLst>
    <p:sldId id="325" r:id="rId12"/>
    <p:sldId id="326" r:id="rId13"/>
    <p:sldId id="327" r:id="rId14"/>
    <p:sldId id="328" r:id="rId15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2F2D"/>
    <a:srgbClr val="00416A"/>
    <a:srgbClr val="FFD966"/>
    <a:srgbClr val="D8B846"/>
    <a:srgbClr val="E6E6E6"/>
    <a:srgbClr val="1E384B"/>
    <a:srgbClr val="004C97"/>
    <a:srgbClr val="D8B85E"/>
    <a:srgbClr val="004680"/>
    <a:srgbClr val="004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24" autoAdjust="0"/>
    <p:restoredTop sz="89967" autoAdjust="0"/>
  </p:normalViewPr>
  <p:slideViewPr>
    <p:cSldViewPr snapToGrid="0">
      <p:cViewPr varScale="1">
        <p:scale>
          <a:sx n="107" d="100"/>
          <a:sy n="107" d="100"/>
        </p:scale>
        <p:origin x="20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3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10" Type="http://schemas.openxmlformats.org/officeDocument/2006/relationships/slideMaster" Target="slideMasters/slideMaster7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B57F26A6-6478-434A-8130-8B46218BE89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r>
              <a:rPr lang="en-US"/>
              <a:t>Wisconsin Department of Transportation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EF4D8AD4-E8FC-485C-BDDB-1134A2B67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27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8T12:33:35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1536,'0'0'1058,"0"0"-462,0 0-95,0 0-112,0 0-81,0 0-52,0 0 36,0 0 37,0 0-5,0 0-44,0 0 0,0 0-26,0 0-76,0 0-75,0 0-62,0 0-29,0 0-204,0 0-426,0 0-368,0 0-42,0 0-204,0 0-625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8T12:36:17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1872,'0'0'1019,"0"-15"2361,0 6-6914,0 9 1957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8T12:33:35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1536,'0'0'1058,"0"0"-462,0 0-95,0 0-112,0 0-81,0 0-52,0 0 36,0 0 37,0 0-5,0 0-44,0 0 0,0 0-26,0 0-76,0 0-75,0 0-62,0 0-29,0 0-204,0 0-426,0 0-368,0 0-42,0 0-204,0 0-625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8T12:35:06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 1560,'-1'0'45,"1"0"0,0 0 0,-1 0 0,1 0 0,0 0 0,0 0 0,-1-1 0,1 1 0,0 0 0,-1 0 0,1 0 0,0 0 0,0 0 0,-1 0 0,1 0 0,0-1 0,0 1 1,0 0-1,-1 0 0,1 0 0,0 0 0,0-1 0,0 1 0,-1 0 0,1 0 0,0-1 0,0 1 0,0 0 0,0 0 0,0-1 0,0 1 0,-1 0 0,1 0 0,0-1 0,0 1 0,0 0 0,0-1 0,0 1 0,0 0 0,0 0 0,0-1 0,0 1 0,0 0 0,0-1 0,1 1 0,-1 0 0,0 0 0,0-1-45,0-2-1738,0 2 315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8T12:36:09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1344,'0'0'882,"0"0"-351,0 0-118,0 0-78,0 0-94,0 0-69,0 0 15,0 0 33,0 0-9,0 0-9,0 0 20,0 0 58,0 0 5,0 0-31,0-3-2080,0 3 17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8T12:23:05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1 336,'0'0'1192,"0"0"-477,0 0-257,0 0-142,0 0-38,0 0-48,0 0-72,0 0-70,0 0-33,0 0-2,0 0-10,0 0-28,0 0-6,0 0 6,0 0-15,0 0-112,0 0-214,0 0-79,0 2-645,0 1 182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8T12:23:05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0 328,'-3'0'144,"3"0"-96,0 3-32,0-3 40,0 0-48,0 0 56,0 0 184,0 0-80,0 0-88,0 0-80,0 0-264,0 0-632</inkml:trace>
  <inkml:trace contextRef="#ctx0" brushRef="#br0" timeOffset="1">4 0 1072,'33'22'1008,"-33"-22"-663,0 0-209,0 0-128,0 0 0,0 0 0,0 0-8,0 0-8,0 0 0,0 0-200,0 0-217,0 0-439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8T12:33:5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1296,'0'0'810,"2"-21"705,6 12-3112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8T12:33:5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1144,'-15'11'2552,"4"-2"-3461,11-9-958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8T12:34:00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1176,'0'0'1008,"0"0"-695,0 0-129,0 0-72,0 0-16,0 0-40,0 0 120,0 0 112,0 0 104,0 0-48,0 0-136,0 0-48,0 0-40,0 0-32,0 0-88,0 0-320,0 0-440,6 0-488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8T12:34:1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2513,'0'0'672,"0"0"-174,0 0-120,0-23-1008,0 23-809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8T12:35:06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 1560,'-1'0'45,"1"0"0,0 0 0,-1 0 0,1 0 0,0 0 0,0 0 0,-1-1 0,1 1 0,0 0 0,-1 0 0,1 0 0,0 0 0,0 0 0,-1 0 0,1 0 0,0-1 0,0 1 1,0 0-1,-1 0 0,1 0 0,0 0 0,0-1 0,0 1 0,-1 0 0,1 0 0,0-1 0,0 1 0,0 0 0,0 0 0,0-1 0,0 1 0,-1 0 0,1 0 0,0-1 0,0 1 0,0 0 0,0-1 0,0 1 0,0 0 0,0 0 0,0-1 0,0 1 0,0 0 0,0-1 0,1 1 0,-1 0 0,0 0 0,0-1-45,0-2-1738,0 2 315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8T12:36:17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1872,'0'0'1019,"0"-15"2361,0 6-6914,0 9 1957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5:06:52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1536,'0'0'841,"3"0"-345,0 0-168,3-6-192,-6 0 304,3 0-184,-3 3 8,0 3-8,6 0-120,-6 0-64,0 0-72,0 0 0,6-3-168,0 3-488,6-6-1193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8T12:36:09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1344,'0'0'882,"0"0"-351,0 0-118,0 0-78,0 0-94,0 0-69,0 0 15,0 0 33,0 0-9,0 0-9,0 0 20,0 0 58,0 0 5,0 0-31,0-3-2080,0 3 17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8T12:23:05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1 336,'0'0'1192,"0"0"-477,0 0-257,0 0-142,0 0-38,0 0-48,0 0-72,0 0-70,0 0-33,0 0-2,0 0-10,0 0-28,0 0-6,0 0 6,0 0-15,0 0-112,0 0-214,0 0-79,0 2-645,0 1 182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8T12:23:05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0 328,'-3'0'144,"3"0"-96,0 3-32,0-3 40,0 0-48,0 0 56,0 0 184,0 0-80,0 0-88,0 0-80,0 0-264,0 0-632</inkml:trace>
  <inkml:trace contextRef="#ctx0" brushRef="#br0" timeOffset="1">4 0 1072,'33'22'1008,"-33"-22"-663,0 0-209,0 0-128,0 0 0,0 0 0,0 0-8,0 0-8,0 0 0,0 0-200,0 0-217,0 0-439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8T12:33:5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1296,'0'0'810,"2"-21"705,6 12-3112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8T12:33:5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1144,'-15'11'2552,"4"-2"-3461,11-9-958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8T12:34:00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1176,'0'0'1008,"0"0"-695,0 0-129,0 0-72,0 0-16,0 0-40,0 0 120,0 0 112,0 0 104,0 0-48,0 0-136,0 0-48,0 0-40,0 0-32,0 0-88,0 0-320,0 0-440,6 0-488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8T12:34:1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2513,'0'0'672,"0"0"-174,0 0-120,0-23-1008,0 23-809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1184054B-77F8-42CB-99ED-993D29461DD2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r>
              <a:rPr lang="en-US"/>
              <a:t>Wisconsin Department of Transportation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75C5B2A-C6C1-46CD-8323-5F37F4106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048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59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40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6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3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wo logos and multiple lin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C17704C9-2248-40AD-8B76-4C21771460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25296"/>
            <a:ext cx="10972800" cy="232581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5800"/>
              </a:lnSpc>
              <a:spcBef>
                <a:spcPts val="0"/>
              </a:spcBef>
              <a:buNone/>
              <a:defRPr sz="58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Presentation title line 1</a:t>
            </a:r>
            <a:br>
              <a:rPr lang="en-US" dirty="0"/>
            </a:br>
            <a:r>
              <a:rPr lang="en-US" dirty="0"/>
              <a:t>Line 2 optional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7155724-E905-445E-AC3A-818472EA3C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3354708"/>
            <a:ext cx="10972800" cy="176204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9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conference or event</a:t>
            </a:r>
            <a:br>
              <a:rPr lang="en-US" dirty="0"/>
            </a:br>
            <a:r>
              <a:rPr lang="en-US" dirty="0"/>
              <a:t>Location, City, State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7A0048D5-6AFE-4260-8627-CDED70F438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548668"/>
            <a:ext cx="10972800" cy="6614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4000" b="0" dirty="0">
                <a:solidFill>
                  <a:srgbClr val="FFD966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presenter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E4D34EF8-7796-4C9C-B15B-CCB1C63239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022831"/>
            <a:ext cx="10972800" cy="736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4700" b="1" dirty="0">
                <a:solidFill>
                  <a:srgbClr val="FFD966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6B2D8AE-8AD5-42F4-B90C-94190CD83F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4276416"/>
            <a:ext cx="10972800" cy="736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500" b="1" dirty="0">
                <a:solidFill>
                  <a:srgbClr val="FFD966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DEBFB67-53D0-49D1-9AA3-20F0462282D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78021" y="5261311"/>
            <a:ext cx="1371600" cy="137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WisDOT Logo here</a:t>
            </a:r>
          </a:p>
        </p:txBody>
      </p:sp>
      <p:sp>
        <p:nvSpPr>
          <p:cNvPr id="10" name="Picture Placeholder 19">
            <a:extLst>
              <a:ext uri="{FF2B5EF4-FFF2-40B4-BE49-F238E27FC236}">
                <a16:creationId xmlns:a16="http://schemas.microsoft.com/office/drawing/2014/main" id="{6DC4AE82-0302-431F-A0ED-13D1C791795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71672" y="5261311"/>
            <a:ext cx="1371600" cy="137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Logo 2 here</a:t>
            </a:r>
          </a:p>
        </p:txBody>
      </p:sp>
    </p:spTree>
    <p:extLst>
      <p:ext uri="{BB962C8B-B14F-4D97-AF65-F5344CB8AC3E}">
        <p14:creationId xmlns:p14="http://schemas.microsoft.com/office/powerpoint/2010/main" val="2773089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: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94360"/>
            <a:ext cx="109728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subhead and bullets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60" y="1930401"/>
            <a:ext cx="109728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802F2D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94360" y="2743200"/>
            <a:ext cx="10972800" cy="2991775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800" baseline="0">
                <a:solidFill>
                  <a:srgbClr val="802F2D"/>
                </a:solidFill>
                <a:latin typeface="Arial Narrow" panose="020B0606020202030204" pitchFamily="34" charset="0"/>
              </a:defRPr>
            </a:lvl2pPr>
            <a:lvl3pPr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2200" baseline="0">
                <a:solidFill>
                  <a:srgbClr val="802F2D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303585178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subhead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94360"/>
            <a:ext cx="109728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subhead and paragraph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60" y="1930401"/>
            <a:ext cx="109728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802F2D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94360" y="2743201"/>
            <a:ext cx="10972800" cy="30551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100"/>
              </a:lnSpc>
              <a:buNone/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>
              <a:defRPr baseline="0">
                <a:solidFill>
                  <a:srgbClr val="DCC070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 baseline="0">
                <a:solidFill>
                  <a:srgbClr val="FFC000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paragraph.</a:t>
            </a:r>
          </a:p>
        </p:txBody>
      </p:sp>
    </p:spTree>
    <p:extLst>
      <p:ext uri="{BB962C8B-B14F-4D97-AF65-F5344CB8AC3E}">
        <p14:creationId xmlns:p14="http://schemas.microsoft.com/office/powerpoint/2010/main" val="61343205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35419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938807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4927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dot logo and titl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BE22464-4249-47EE-8C46-E5FB0B52F4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4284621"/>
            <a:ext cx="109728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6500"/>
              </a:lnSpc>
              <a:defRPr sz="6300" b="1" baseline="0">
                <a:solidFill>
                  <a:srgbClr val="1E384B"/>
                </a:solidFill>
                <a:latin typeface="Arial Narrow" panose="020B0606020202030204" pitchFamily="34" charset="0"/>
              </a:defRPr>
            </a:lvl1pPr>
          </a:lstStyle>
          <a:p>
            <a:pPr>
              <a:lnSpc>
                <a:spcPts val="6200"/>
              </a:lnSpc>
            </a:pPr>
            <a:r>
              <a:rPr lang="en-US" dirty="0"/>
              <a:t>Presentation title line 1</a:t>
            </a:r>
            <a:br>
              <a:rPr lang="en-US" dirty="0"/>
            </a:br>
            <a:r>
              <a:rPr lang="en-US" dirty="0"/>
              <a:t>Line 2 optional</a:t>
            </a:r>
          </a:p>
        </p:txBody>
      </p:sp>
    </p:spTree>
    <p:extLst>
      <p:ext uri="{BB962C8B-B14F-4D97-AF65-F5344CB8AC3E}">
        <p14:creationId xmlns:p14="http://schemas.microsoft.com/office/powerpoint/2010/main" val="391746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dot logo with multiple lines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2B5A80C0-2936-4233-A672-2BB6377C00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130359"/>
            <a:ext cx="10972800" cy="232581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5800"/>
              </a:lnSpc>
              <a:spcBef>
                <a:spcPts val="0"/>
              </a:spcBef>
              <a:buNone/>
              <a:defRPr sz="5800" b="1">
                <a:solidFill>
                  <a:srgbClr val="1E384B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Presentation title line 1</a:t>
            </a:r>
            <a:br>
              <a:rPr lang="en-US" dirty="0"/>
            </a:br>
            <a:r>
              <a:rPr lang="en-US" dirty="0"/>
              <a:t>Line 2 optional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266BE8CF-B468-4EF8-860F-7D4ACD853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4901403"/>
            <a:ext cx="10972800" cy="176204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900" b="0">
                <a:solidFill>
                  <a:srgbClr val="1E384B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conference or event</a:t>
            </a:r>
            <a:br>
              <a:rPr lang="en-US" dirty="0"/>
            </a:br>
            <a:r>
              <a:rPr lang="en-US" dirty="0"/>
              <a:t>Location, City, State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5359CCF-BDFE-4AA7-B8BB-1EB162C39C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4153731"/>
            <a:ext cx="10972800" cy="6614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4000" b="0" dirty="0">
                <a:solidFill>
                  <a:srgbClr val="802F2D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presenter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48BD4242-B30B-4DB6-A404-D48B80B580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3618166"/>
            <a:ext cx="10972800" cy="736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4700" b="1" dirty="0">
                <a:solidFill>
                  <a:srgbClr val="802F2D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C3EAC5F1-D1DF-4F46-97A9-85313AA110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5793927"/>
            <a:ext cx="10972800" cy="736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500" b="1" dirty="0">
                <a:solidFill>
                  <a:srgbClr val="802F2D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178429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wo logos and titl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7110A8B-7108-4A0C-8CC1-6278CCCCAB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3962" y="736979"/>
            <a:ext cx="9797823" cy="239810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6300"/>
              </a:lnSpc>
              <a:spcBef>
                <a:spcPts val="0"/>
              </a:spcBef>
              <a:buNone/>
              <a:defRPr sz="6300" b="1">
                <a:solidFill>
                  <a:srgbClr val="1E384B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Presentation title line 1</a:t>
            </a:r>
            <a:br>
              <a:rPr lang="en-US" dirty="0"/>
            </a:br>
            <a:r>
              <a:rPr lang="en-US" dirty="0"/>
              <a:t>Line 2 optional</a:t>
            </a:r>
          </a:p>
        </p:txBody>
      </p:sp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32D95146-FFF7-4DF0-B690-C64B5707C4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60325" y="3428999"/>
            <a:ext cx="2286000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Double click to insert WisDOT Logo here</a:t>
            </a:r>
          </a:p>
        </p:txBody>
      </p:sp>
      <p:sp>
        <p:nvSpPr>
          <p:cNvPr id="4" name="Picture Placeholder 19">
            <a:extLst>
              <a:ext uri="{FF2B5EF4-FFF2-40B4-BE49-F238E27FC236}">
                <a16:creationId xmlns:a16="http://schemas.microsoft.com/office/drawing/2014/main" id="{A73017B4-5D4C-4EEB-ACC3-9EA2965B7E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78104" y="3429001"/>
            <a:ext cx="2286000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Double click to insert Logo 2 here</a:t>
            </a:r>
          </a:p>
        </p:txBody>
      </p:sp>
    </p:spTree>
    <p:extLst>
      <p:ext uri="{BB962C8B-B14F-4D97-AF65-F5344CB8AC3E}">
        <p14:creationId xmlns:p14="http://schemas.microsoft.com/office/powerpoint/2010/main" val="729475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logos with multiple lines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FDC6563F-0BC4-4AE4-BBC7-8196010DCF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25296"/>
            <a:ext cx="10972800" cy="232581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5800"/>
              </a:lnSpc>
              <a:spcBef>
                <a:spcPts val="0"/>
              </a:spcBef>
              <a:buNone/>
              <a:defRPr sz="5800" b="1">
                <a:solidFill>
                  <a:srgbClr val="1E384B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Presentation title line 1</a:t>
            </a:r>
            <a:br>
              <a:rPr lang="en-US" dirty="0"/>
            </a:br>
            <a:r>
              <a:rPr lang="en-US" dirty="0"/>
              <a:t>Line 2 optional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424E048F-47F0-4494-B13A-01D097EF78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3354708"/>
            <a:ext cx="10972800" cy="176204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900" b="0">
                <a:solidFill>
                  <a:srgbClr val="1E384B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conference or event</a:t>
            </a:r>
            <a:br>
              <a:rPr lang="en-US" dirty="0"/>
            </a:br>
            <a:r>
              <a:rPr lang="en-US" dirty="0"/>
              <a:t>Location, City, State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11F70289-AF48-4465-B230-1DFEBB651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548668"/>
            <a:ext cx="10972800" cy="6614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4000" b="0" dirty="0">
                <a:solidFill>
                  <a:srgbClr val="802F2D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presenter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6F768F66-6E09-42B6-A911-437D5C39C0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4276416"/>
            <a:ext cx="10972800" cy="736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500" b="1" dirty="0">
                <a:solidFill>
                  <a:srgbClr val="802F2D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6FEAFA72-CAD3-4587-A7A7-A80189E7B4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022831"/>
            <a:ext cx="10972800" cy="736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4700" b="1" dirty="0">
                <a:solidFill>
                  <a:srgbClr val="802F2D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C07CA59B-9353-45E9-A39A-295CBC8254A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78021" y="5081200"/>
            <a:ext cx="1371600" cy="137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WisDOT Logo here</a:t>
            </a:r>
          </a:p>
        </p:txBody>
      </p:sp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E3DF7654-DDF7-4EE9-BE10-F938037531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71672" y="5081200"/>
            <a:ext cx="1371600" cy="137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Logo 2 here</a:t>
            </a:r>
          </a:p>
        </p:txBody>
      </p:sp>
    </p:spTree>
    <p:extLst>
      <p:ext uri="{BB962C8B-B14F-4D97-AF65-F5344CB8AC3E}">
        <p14:creationId xmlns:p14="http://schemas.microsoft.com/office/powerpoint/2010/main" val="418723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: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94360"/>
            <a:ext cx="109728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and bullets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60" y="1930401"/>
            <a:ext cx="109728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802F2D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94359" y="2743200"/>
            <a:ext cx="5427299" cy="3080551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800" baseline="0">
                <a:solidFill>
                  <a:srgbClr val="802F2D"/>
                </a:solidFill>
                <a:latin typeface="Arial Narrow" panose="020B0606020202030204" pitchFamily="34" charset="0"/>
              </a:defRPr>
            </a:lvl2pPr>
            <a:lvl3pPr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200" baseline="0">
                <a:solidFill>
                  <a:srgbClr val="802F2D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329264" y="2743200"/>
            <a:ext cx="5237896" cy="3080551"/>
          </a:xfrm>
          <a:prstGeom prst="rect">
            <a:avLst/>
          </a:prstGeom>
          <a:effectLst>
            <a:outerShdw blurRad="889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</a:t>
            </a:r>
            <a:br>
              <a:rPr lang="en-US" dirty="0"/>
            </a:br>
            <a:r>
              <a:rPr lang="en-US" dirty="0"/>
              <a:t>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34565257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: 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94360"/>
            <a:ext cx="10972800" cy="1325563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bullets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4360" y="2286000"/>
            <a:ext cx="10972800" cy="349336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2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800" baseline="0">
                <a:solidFill>
                  <a:srgbClr val="802F2D"/>
                </a:solidFill>
                <a:latin typeface="Arial Narrow" panose="020B0606020202030204" pitchFamily="34" charset="0"/>
              </a:defRPr>
            </a:lvl2pPr>
            <a:lvl3pPr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2200" baseline="0">
                <a:solidFill>
                  <a:srgbClr val="802F2D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45712549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picture o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94360"/>
            <a:ext cx="109728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or graph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60" y="1930401"/>
            <a:ext cx="109728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802F2D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" y="2743200"/>
            <a:ext cx="10972800" cy="3187083"/>
          </a:xfrm>
          <a:prstGeom prst="rect">
            <a:avLst/>
          </a:prstGeom>
          <a:effectLst>
            <a:outerShdw blurRad="1016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60855212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customXml" Target="../ink/ink2.xml"/><Relationship Id="rId4" Type="http://schemas.openxmlformats.org/officeDocument/2006/relationships/image" Target="../media/image14.png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21.png"/><Relationship Id="rId3" Type="http://schemas.openxmlformats.org/officeDocument/2006/relationships/customXml" Target="../ink/ink4.xml"/><Relationship Id="rId7" Type="http://schemas.openxmlformats.org/officeDocument/2006/relationships/image" Target="../media/image3.png"/><Relationship Id="rId12" Type="http://schemas.openxmlformats.org/officeDocument/2006/relationships/customXml" Target="../ink/ink8.xm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customXml" Target="../ink/ink5.xml"/><Relationship Id="rId15" Type="http://schemas.openxmlformats.org/officeDocument/2006/relationships/customXml" Target="../ink/ink10.xml"/><Relationship Id="rId10" Type="http://schemas.openxmlformats.org/officeDocument/2006/relationships/customXml" Target="../ink/ink7.xml"/><Relationship Id="rId4" Type="http://schemas.openxmlformats.org/officeDocument/2006/relationships/image" Target="../media/image50.png"/><Relationship Id="rId9" Type="http://schemas.openxmlformats.org/officeDocument/2006/relationships/image" Target="../media/image19.png"/><Relationship Id="rId14" Type="http://schemas.openxmlformats.org/officeDocument/2006/relationships/customXml" Target="../ink/ink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customXml" Target="../ink/ink11.xml"/><Relationship Id="rId7" Type="http://schemas.openxmlformats.org/officeDocument/2006/relationships/customXml" Target="../ink/ink13.xml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customXml" Target="../ink/ink12.xml"/><Relationship Id="rId4" Type="http://schemas.openxmlformats.org/officeDocument/2006/relationships/image" Target="../media/image14.png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3" Type="http://schemas.openxmlformats.org/officeDocument/2006/relationships/customXml" Target="../ink/ink14.xml"/><Relationship Id="rId7" Type="http://schemas.openxmlformats.org/officeDocument/2006/relationships/customXml" Target="../ink/ink16.xml"/><Relationship Id="rId12" Type="http://schemas.openxmlformats.org/officeDocument/2006/relationships/customXml" Target="../ink/ink18.xml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customXml" Target="../ink/ink15.xml"/><Relationship Id="rId15" Type="http://schemas.openxmlformats.org/officeDocument/2006/relationships/customXml" Target="../ink/ink20.xml"/><Relationship Id="rId10" Type="http://schemas.openxmlformats.org/officeDocument/2006/relationships/customXml" Target="../ink/ink17.xml"/><Relationship Id="rId4" Type="http://schemas.openxmlformats.org/officeDocument/2006/relationships/image" Target="../media/image50.png"/><Relationship Id="rId9" Type="http://schemas.openxmlformats.org/officeDocument/2006/relationships/image" Target="../media/image19.png"/><Relationship Id="rId14" Type="http://schemas.openxmlformats.org/officeDocument/2006/relationships/customXml" Target="../ink/ink1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7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1E55E5-42DA-4CD3-B807-BB79F70BBB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2563" cy="6890273"/>
          </a:xfrm>
          <a:prstGeom prst="rect">
            <a:avLst/>
          </a:prstGeom>
        </p:spPr>
      </p:pic>
      <p:sp>
        <p:nvSpPr>
          <p:cNvPr id="3" name="bottom-blue-band">
            <a:extLst>
              <a:ext uri="{FF2B5EF4-FFF2-40B4-BE49-F238E27FC236}">
                <a16:creationId xmlns:a16="http://schemas.microsoft.com/office/drawing/2014/main" id="{3FD157BE-396F-4442-A841-88226B27E6D7}"/>
              </a:ext>
            </a:extLst>
          </p:cNvPr>
          <p:cNvSpPr/>
          <p:nvPr userDrawn="1"/>
        </p:nvSpPr>
        <p:spPr>
          <a:xfrm>
            <a:off x="-1" y="-1"/>
            <a:ext cx="12252560" cy="6890273"/>
          </a:xfrm>
          <a:prstGeom prst="rect">
            <a:avLst/>
          </a:prstGeom>
          <a:solidFill>
            <a:srgbClr val="00468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8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ttom-blue-band">
            <a:extLst>
              <a:ext uri="{FF2B5EF4-FFF2-40B4-BE49-F238E27FC236}">
                <a16:creationId xmlns:a16="http://schemas.microsoft.com/office/drawing/2014/main" id="{832469CB-5E78-4509-A575-3C6C8E0887F5}"/>
              </a:ext>
            </a:extLst>
          </p:cNvPr>
          <p:cNvSpPr/>
          <p:nvPr userDrawn="1"/>
        </p:nvSpPr>
        <p:spPr>
          <a:xfrm>
            <a:off x="-1" y="-1"/>
            <a:ext cx="12252560" cy="6890273"/>
          </a:xfrm>
          <a:prstGeom prst="rect">
            <a:avLst/>
          </a:prstGeom>
          <a:solidFill>
            <a:srgbClr val="00468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6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ottom-gray-band">
            <a:extLst>
              <a:ext uri="{FF2B5EF4-FFF2-40B4-BE49-F238E27FC236}">
                <a16:creationId xmlns:a16="http://schemas.microsoft.com/office/drawing/2014/main" id="{90960825-3252-43F0-A755-670ABD161C1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1690"/>
            <a:ext cx="12200878" cy="686714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760B69-030E-4EB7-B510-E390711039B8}"/>
                  </a:ext>
                </a:extLst>
              </p14:cNvPr>
              <p14:cNvContentPartPr/>
              <p14:nvPr userDrawn="1"/>
            </p14:nvContentPartPr>
            <p14:xfrm>
              <a:off x="2475360" y="84421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760B69-030E-4EB7-B510-E390711039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66360" y="843319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67ECB24-8A2D-457C-9843-ECA8AA88B801}"/>
                  </a:ext>
                </a:extLst>
              </p14:cNvPr>
              <p14:cNvContentPartPr/>
              <p14:nvPr userDrawn="1"/>
            </p14:nvContentPartPr>
            <p14:xfrm>
              <a:off x="2562120" y="8430315"/>
              <a:ext cx="2880" cy="5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67ECB24-8A2D-457C-9843-ECA8AA88B8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54120" y="8421915"/>
                <a:ext cx="18560" cy="21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48D984E-D491-4B1B-BC26-416CD123B0D9}"/>
                  </a:ext>
                </a:extLst>
              </p14:cNvPr>
              <p14:cNvContentPartPr/>
              <p14:nvPr userDrawn="1"/>
            </p14:nvContentPartPr>
            <p14:xfrm>
              <a:off x="1513440" y="2295195"/>
              <a:ext cx="360" cy="1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48D984E-D491-4B1B-BC26-416CD123B0D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04440" y="2286195"/>
                <a:ext cx="1800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A5739E91-6C5E-48DE-B11E-A3403681A54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0" y="718073"/>
            <a:ext cx="3200400" cy="32004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5641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ottom-gray-band">
            <a:extLst>
              <a:ext uri="{FF2B5EF4-FFF2-40B4-BE49-F238E27FC236}">
                <a16:creationId xmlns:a16="http://schemas.microsoft.com/office/drawing/2014/main" id="{792AF2F4-EB2A-4703-9255-84109C7FEFB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1690"/>
            <a:ext cx="12200878" cy="686714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6AA41C4-5E30-4CEE-B945-8D150E0DB6FD}"/>
                  </a:ext>
                </a:extLst>
              </p14:cNvPr>
              <p14:cNvContentPartPr/>
              <p14:nvPr userDrawn="1"/>
            </p14:nvContentPartPr>
            <p14:xfrm>
              <a:off x="4317209" y="2516211"/>
              <a:ext cx="360" cy="2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6AA41C4-5E30-4CEE-B945-8D150E0DB6F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08209" y="2505711"/>
                <a:ext cx="18000" cy="23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8AA807E-ED2D-473A-8FE6-C1FD5EEACA51}"/>
                  </a:ext>
                </a:extLst>
              </p14:cNvPr>
              <p14:cNvContentPartPr/>
              <p14:nvPr userDrawn="1"/>
            </p14:nvContentPartPr>
            <p14:xfrm>
              <a:off x="4504049" y="2618451"/>
              <a:ext cx="13320" cy="8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8AA807E-ED2D-473A-8FE6-C1FD5EEACA5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5049" y="2609451"/>
                <a:ext cx="30960" cy="2592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E41024B5-58D6-4BAB-827C-0BBE167D744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403521"/>
            <a:ext cx="1600200" cy="1600200"/>
          </a:xfrm>
          <a:prstGeom prst="rect">
            <a:avLst/>
          </a:prstGeom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89C6DBF-CEE1-4ED5-B5D7-0F5057913B51}"/>
                  </a:ext>
                </a:extLst>
              </p14:cNvPr>
              <p14:cNvContentPartPr/>
              <p14:nvPr userDrawn="1"/>
            </p14:nvContentPartPr>
            <p14:xfrm>
              <a:off x="2045160" y="7093906"/>
              <a:ext cx="3960" cy="11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89C6DBF-CEE1-4ED5-B5D7-0F5057913B5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36160" y="7084906"/>
                <a:ext cx="216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3590487-09C5-4469-8529-1FD065FF5286}"/>
                  </a:ext>
                </a:extLst>
              </p14:cNvPr>
              <p14:cNvContentPartPr/>
              <p14:nvPr userDrawn="1"/>
            </p14:nvContentPartPr>
            <p14:xfrm>
              <a:off x="2666880" y="5997346"/>
              <a:ext cx="9720" cy="7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3590487-09C5-4469-8529-1FD065FF528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58240" y="5988706"/>
                <a:ext cx="2736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E7E49B5-4B31-47F9-B763-EACD4CC7758B}"/>
                  </a:ext>
                </a:extLst>
              </p14:cNvPr>
              <p14:cNvContentPartPr/>
              <p14:nvPr userDrawn="1"/>
            </p14:nvContentPartPr>
            <p14:xfrm>
              <a:off x="2813040" y="5744266"/>
              <a:ext cx="288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E7E49B5-4B31-47F9-B763-EACD4CC7758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04400" y="5735266"/>
                <a:ext cx="205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889C545-D24D-47DE-B8FA-505D488FCDBF}"/>
                  </a:ext>
                </a:extLst>
              </p14:cNvPr>
              <p14:cNvContentPartPr/>
              <p14:nvPr userDrawn="1"/>
            </p14:nvContentPartPr>
            <p14:xfrm>
              <a:off x="1157040" y="5776306"/>
              <a:ext cx="360" cy="8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889C545-D24D-47DE-B8FA-505D488FCD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8040" y="5767666"/>
                <a:ext cx="1800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596D848-4496-4361-B854-901000FAD8D2}"/>
                  </a:ext>
                </a:extLst>
              </p14:cNvPr>
              <p14:cNvContentPartPr/>
              <p14:nvPr userDrawn="1"/>
            </p14:nvContentPartPr>
            <p14:xfrm>
              <a:off x="2907000" y="5807266"/>
              <a:ext cx="360" cy="86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596D848-4496-4361-B854-901000FAD8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98360" y="5798266"/>
                <a:ext cx="18000" cy="2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749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760B69-030E-4EB7-B510-E390711039B8}"/>
                  </a:ext>
                </a:extLst>
              </p14:cNvPr>
              <p14:cNvContentPartPr/>
              <p14:nvPr userDrawn="1"/>
            </p14:nvContentPartPr>
            <p14:xfrm>
              <a:off x="2475360" y="84421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760B69-030E-4EB7-B510-E390711039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66360" y="843319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67ECB24-8A2D-457C-9843-ECA8AA88B801}"/>
                  </a:ext>
                </a:extLst>
              </p14:cNvPr>
              <p14:cNvContentPartPr/>
              <p14:nvPr userDrawn="1"/>
            </p14:nvContentPartPr>
            <p14:xfrm>
              <a:off x="2562120" y="8430315"/>
              <a:ext cx="2880" cy="5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67ECB24-8A2D-457C-9843-ECA8AA88B8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54120" y="8421915"/>
                <a:ext cx="18560" cy="21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48D984E-D491-4B1B-BC26-416CD123B0D9}"/>
                  </a:ext>
                </a:extLst>
              </p14:cNvPr>
              <p14:cNvContentPartPr/>
              <p14:nvPr userDrawn="1"/>
            </p14:nvContentPartPr>
            <p14:xfrm>
              <a:off x="1513440" y="2295195"/>
              <a:ext cx="360" cy="1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48D984E-D491-4B1B-BC26-416CD123B0D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04440" y="2286195"/>
                <a:ext cx="1800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bottom-gray-band">
            <a:extLst>
              <a:ext uri="{FF2B5EF4-FFF2-40B4-BE49-F238E27FC236}">
                <a16:creationId xmlns:a16="http://schemas.microsoft.com/office/drawing/2014/main" id="{2A9F5B3C-B025-418C-A3E7-6F635E97671E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1690"/>
            <a:ext cx="12200878" cy="686714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558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ottom-gray-band">
            <a:extLst>
              <a:ext uri="{FF2B5EF4-FFF2-40B4-BE49-F238E27FC236}">
                <a16:creationId xmlns:a16="http://schemas.microsoft.com/office/drawing/2014/main" id="{D51A15C8-6024-4F01-A045-F8F892FB4E2E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1690"/>
            <a:ext cx="12200878" cy="686714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6AA41C4-5E30-4CEE-B945-8D150E0DB6FD}"/>
                  </a:ext>
                </a:extLst>
              </p14:cNvPr>
              <p14:cNvContentPartPr/>
              <p14:nvPr userDrawn="1"/>
            </p14:nvContentPartPr>
            <p14:xfrm>
              <a:off x="4317209" y="2516211"/>
              <a:ext cx="360" cy="2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6AA41C4-5E30-4CEE-B945-8D150E0DB6F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08209" y="2505711"/>
                <a:ext cx="18000" cy="23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8AA807E-ED2D-473A-8FE6-C1FD5EEACA51}"/>
                  </a:ext>
                </a:extLst>
              </p14:cNvPr>
              <p14:cNvContentPartPr/>
              <p14:nvPr userDrawn="1"/>
            </p14:nvContentPartPr>
            <p14:xfrm>
              <a:off x="4504049" y="2618451"/>
              <a:ext cx="13320" cy="8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8AA807E-ED2D-473A-8FE6-C1FD5EEACA5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5049" y="2609451"/>
                <a:ext cx="3096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89C6DBF-CEE1-4ED5-B5D7-0F5057913B51}"/>
                  </a:ext>
                </a:extLst>
              </p14:cNvPr>
              <p14:cNvContentPartPr/>
              <p14:nvPr userDrawn="1"/>
            </p14:nvContentPartPr>
            <p14:xfrm>
              <a:off x="2045160" y="7093906"/>
              <a:ext cx="3960" cy="11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89C6DBF-CEE1-4ED5-B5D7-0F5057913B5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36160" y="7084906"/>
                <a:ext cx="216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3590487-09C5-4469-8529-1FD065FF5286}"/>
                  </a:ext>
                </a:extLst>
              </p14:cNvPr>
              <p14:cNvContentPartPr/>
              <p14:nvPr userDrawn="1"/>
            </p14:nvContentPartPr>
            <p14:xfrm>
              <a:off x="2666880" y="5997346"/>
              <a:ext cx="9720" cy="7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3590487-09C5-4469-8529-1FD065FF528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58240" y="5988706"/>
                <a:ext cx="2736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E7E49B5-4B31-47F9-B763-EACD4CC7758B}"/>
                  </a:ext>
                </a:extLst>
              </p14:cNvPr>
              <p14:cNvContentPartPr/>
              <p14:nvPr userDrawn="1"/>
            </p14:nvContentPartPr>
            <p14:xfrm>
              <a:off x="2813040" y="5744266"/>
              <a:ext cx="288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E7E49B5-4B31-47F9-B763-EACD4CC7758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04400" y="5735266"/>
                <a:ext cx="205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889C545-D24D-47DE-B8FA-505D488FCDBF}"/>
                  </a:ext>
                </a:extLst>
              </p14:cNvPr>
              <p14:cNvContentPartPr/>
              <p14:nvPr userDrawn="1"/>
            </p14:nvContentPartPr>
            <p14:xfrm>
              <a:off x="1157040" y="5776306"/>
              <a:ext cx="360" cy="8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889C545-D24D-47DE-B8FA-505D488FCD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8040" y="5767666"/>
                <a:ext cx="1800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596D848-4496-4361-B854-901000FAD8D2}"/>
                  </a:ext>
                </a:extLst>
              </p14:cNvPr>
              <p14:cNvContentPartPr/>
              <p14:nvPr userDrawn="1"/>
            </p14:nvContentPartPr>
            <p14:xfrm>
              <a:off x="2907000" y="5807266"/>
              <a:ext cx="360" cy="86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596D848-4496-4361-B854-901000FAD8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98360" y="5798266"/>
                <a:ext cx="18000" cy="2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376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ottom-gray-band">
            <a:extLst>
              <a:ext uri="{FF2B5EF4-FFF2-40B4-BE49-F238E27FC236}">
                <a16:creationId xmlns:a16="http://schemas.microsoft.com/office/drawing/2014/main" id="{91F5F483-CA5D-4C55-A53A-FA2A6E9F715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1690"/>
            <a:ext cx="12200878" cy="686714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bottom-gray-band">
            <a:extLst>
              <a:ext uri="{FF2B5EF4-FFF2-40B4-BE49-F238E27FC236}">
                <a16:creationId xmlns:a16="http://schemas.microsoft.com/office/drawing/2014/main" id="{28703C23-698D-4A63-AC95-A55044E9E48B}"/>
              </a:ext>
            </a:extLst>
          </p:cNvPr>
          <p:cNvSpPr/>
          <p:nvPr userDrawn="1"/>
        </p:nvSpPr>
        <p:spPr>
          <a:xfrm>
            <a:off x="-8878" y="6083629"/>
            <a:ext cx="12200878" cy="777240"/>
          </a:xfrm>
          <a:prstGeom prst="rect">
            <a:avLst/>
          </a:prstGeom>
          <a:solidFill>
            <a:srgbClr val="7B7B7B">
              <a:alpha val="2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red-blue-dot-logo">
            <a:extLst>
              <a:ext uri="{FF2B5EF4-FFF2-40B4-BE49-F238E27FC236}">
                <a16:creationId xmlns:a16="http://schemas.microsoft.com/office/drawing/2014/main" id="{44F0CF3F-708A-4352-9917-BB12635CCAC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63238"/>
            <a:ext cx="621792" cy="621792"/>
          </a:xfrm>
          <a:prstGeom prst="rect">
            <a:avLst/>
          </a:prstGeom>
          <a:effectLst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8AE4FA9-BDC3-44E1-9274-AF8E81703EB3}"/>
              </a:ext>
            </a:extLst>
          </p:cNvPr>
          <p:cNvGrpSpPr/>
          <p:nvPr userDrawn="1"/>
        </p:nvGrpSpPr>
        <p:grpSpPr>
          <a:xfrm>
            <a:off x="1143000" y="6308269"/>
            <a:ext cx="4722902" cy="396708"/>
            <a:chOff x="310896" y="6308269"/>
            <a:chExt cx="4722902" cy="396708"/>
          </a:xfrm>
        </p:grpSpPr>
        <p:pic>
          <p:nvPicPr>
            <p:cNvPr id="9" name="ship">
              <a:extLst>
                <a:ext uri="{FF2B5EF4-FFF2-40B4-BE49-F238E27FC236}">
                  <a16:creationId xmlns:a16="http://schemas.microsoft.com/office/drawing/2014/main" id="{1A5C3283-931A-4876-8388-2ADB26596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5864" y="6339218"/>
              <a:ext cx="741092" cy="365759"/>
            </a:xfrm>
            <a:prstGeom prst="rect">
              <a:avLst/>
            </a:prstGeom>
            <a:noFill/>
          </p:spPr>
        </p:pic>
        <p:pic>
          <p:nvPicPr>
            <p:cNvPr id="10" name="car">
              <a:extLst>
                <a:ext uri="{FF2B5EF4-FFF2-40B4-BE49-F238E27FC236}">
                  <a16:creationId xmlns:a16="http://schemas.microsoft.com/office/drawing/2014/main" id="{7DA00706-A050-4BF5-9107-6066A89C3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3574" y="6387992"/>
              <a:ext cx="420340" cy="244561"/>
            </a:xfrm>
            <a:prstGeom prst="rect">
              <a:avLst/>
            </a:prstGeom>
            <a:noFill/>
          </p:spPr>
        </p:pic>
        <p:pic>
          <p:nvPicPr>
            <p:cNvPr id="11" name="bike">
              <a:extLst>
                <a:ext uri="{FF2B5EF4-FFF2-40B4-BE49-F238E27FC236}">
                  <a16:creationId xmlns:a16="http://schemas.microsoft.com/office/drawing/2014/main" id="{A16439BD-DF25-4B02-B797-B39A2520C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594" y="6317534"/>
              <a:ext cx="348178" cy="315019"/>
            </a:xfrm>
            <a:prstGeom prst="rect">
              <a:avLst/>
            </a:prstGeom>
            <a:noFill/>
          </p:spPr>
        </p:pic>
        <p:pic>
          <p:nvPicPr>
            <p:cNvPr id="12" name="pedestrian">
              <a:extLst>
                <a:ext uri="{FF2B5EF4-FFF2-40B4-BE49-F238E27FC236}">
                  <a16:creationId xmlns:a16="http://schemas.microsoft.com/office/drawing/2014/main" id="{37E33E3E-0EB9-4630-9E4C-BDC804128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896" y="6308269"/>
              <a:ext cx="281616" cy="324284"/>
            </a:xfrm>
            <a:prstGeom prst="rect">
              <a:avLst/>
            </a:prstGeom>
            <a:noFill/>
          </p:spPr>
        </p:pic>
        <p:pic>
          <p:nvPicPr>
            <p:cNvPr id="13" name="plane">
              <a:extLst>
                <a:ext uri="{FF2B5EF4-FFF2-40B4-BE49-F238E27FC236}">
                  <a16:creationId xmlns:a16="http://schemas.microsoft.com/office/drawing/2014/main" id="{03DAF370-0D43-4944-832C-81AF6EE1C4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77977" y="6449321"/>
              <a:ext cx="555821" cy="162259"/>
            </a:xfrm>
            <a:prstGeom prst="rect">
              <a:avLst/>
            </a:prstGeom>
            <a:noFill/>
          </p:spPr>
        </p:pic>
        <p:pic>
          <p:nvPicPr>
            <p:cNvPr id="14" name="rail">
              <a:extLst>
                <a:ext uri="{FF2B5EF4-FFF2-40B4-BE49-F238E27FC236}">
                  <a16:creationId xmlns:a16="http://schemas.microsoft.com/office/drawing/2014/main" id="{B8A42044-AB8E-4C9E-8661-20DF8ED4B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871" y="6330726"/>
              <a:ext cx="518766" cy="301827"/>
            </a:xfrm>
            <a:prstGeom prst="rect">
              <a:avLst/>
            </a:prstGeom>
            <a:noFill/>
          </p:spPr>
        </p:pic>
        <p:pic>
          <p:nvPicPr>
            <p:cNvPr id="15" name="bus">
              <a:extLst>
                <a:ext uri="{FF2B5EF4-FFF2-40B4-BE49-F238E27FC236}">
                  <a16:creationId xmlns:a16="http://schemas.microsoft.com/office/drawing/2014/main" id="{CC990D97-241C-4147-A723-0FF0BDF0B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6052" y="6322500"/>
              <a:ext cx="444657" cy="319106"/>
            </a:xfrm>
            <a:prstGeom prst="rect">
              <a:avLst/>
            </a:prstGeom>
            <a:noFill/>
          </p:spPr>
        </p:pic>
        <p:pic>
          <p:nvPicPr>
            <p:cNvPr id="16" name="semi">
              <a:extLst>
                <a:ext uri="{FF2B5EF4-FFF2-40B4-BE49-F238E27FC236}">
                  <a16:creationId xmlns:a16="http://schemas.microsoft.com/office/drawing/2014/main" id="{AB83D851-E459-4767-AFB8-046F5769F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21021" y="6387992"/>
              <a:ext cx="808490" cy="24456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41723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7" r:id="rId2"/>
    <p:sldLayoutId id="2147483661" r:id="rId3"/>
    <p:sldLayoutId id="2147483658" r:id="rId4"/>
    <p:sldLayoutId id="2147483659" r:id="rId5"/>
    <p:sldLayoutId id="2147483663" r:id="rId6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ED4D3D1-4BB3-4BE9-A09B-23DE5A867B6C}"/>
                  </a:ext>
                </a:extLst>
              </p14:cNvPr>
              <p14:cNvContentPartPr/>
              <p14:nvPr userDrawn="1"/>
            </p14:nvContentPartPr>
            <p14:xfrm>
              <a:off x="881854" y="-353627"/>
              <a:ext cx="16560" cy="11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ED4D3D1-4BB3-4BE9-A09B-23DE5A867B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2854" y="-362267"/>
                <a:ext cx="34200" cy="288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bottom-gray-band">
            <a:extLst>
              <a:ext uri="{FF2B5EF4-FFF2-40B4-BE49-F238E27FC236}">
                <a16:creationId xmlns:a16="http://schemas.microsoft.com/office/drawing/2014/main" id="{E013839C-D24C-4F7D-B128-E207CE572FAE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1690"/>
            <a:ext cx="12200878" cy="686714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739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5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66472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sz="4800" dirty="0"/>
              <a:t>Curb Ramp Construction Documentation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725" y="1308760"/>
            <a:ext cx="6169450" cy="4581901"/>
          </a:xfrm>
        </p:spPr>
        <p:txBody>
          <a:bodyPr/>
          <a:lstStyle/>
          <a:p>
            <a:r>
              <a:rPr lang="en-US" sz="3200" dirty="0"/>
              <a:t>Before Construction Project Begins</a:t>
            </a:r>
          </a:p>
          <a:p>
            <a:pPr lvl="1"/>
            <a:r>
              <a:rPr lang="en-US" dirty="0"/>
              <a:t>Review Curb Ramp Construction Details</a:t>
            </a:r>
          </a:p>
          <a:p>
            <a:pPr lvl="2"/>
            <a:r>
              <a:rPr lang="en-US" dirty="0"/>
              <a:t>Have designer correct any errors/issues that are found</a:t>
            </a:r>
          </a:p>
          <a:p>
            <a:pPr lvl="1"/>
            <a:r>
              <a:rPr lang="en-US" dirty="0"/>
              <a:t>If curb ramp has technical infeasibility</a:t>
            </a:r>
          </a:p>
          <a:p>
            <a:pPr lvl="2"/>
            <a:r>
              <a:rPr lang="en-US" dirty="0"/>
              <a:t>Have designer explain any technical infeasibility issues if there are questions</a:t>
            </a:r>
          </a:p>
          <a:p>
            <a:pPr lvl="1"/>
            <a:r>
              <a:rPr lang="en-US" dirty="0"/>
              <a:t>Discuss Curb Ramps with contractor at the Construction Precon meeting</a:t>
            </a:r>
          </a:p>
          <a:p>
            <a:pPr lvl="2"/>
            <a:r>
              <a:rPr lang="en-US" dirty="0"/>
              <a:t>Chance to answer any curb ramp related questions in advance of construction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6F987A-5DD5-4073-8675-2E4A5E4B3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5364" y="1750848"/>
            <a:ext cx="5440789" cy="335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B257326-7174-482C-957B-A79A402A20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52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1000">
        <p:fade/>
      </p:transition>
    </mc:Choice>
    <mc:Fallback>
      <p:transition spd="med" advTm="1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66472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sz="4800" dirty="0"/>
              <a:t>Curb Ramp Construction Documentation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349" y="1118872"/>
            <a:ext cx="6313829" cy="4880283"/>
          </a:xfrm>
        </p:spPr>
        <p:txBody>
          <a:bodyPr/>
          <a:lstStyle/>
          <a:p>
            <a:r>
              <a:rPr lang="en-US" sz="3200" dirty="0"/>
              <a:t>Before Curb Ramp Construction Begins</a:t>
            </a:r>
          </a:p>
          <a:p>
            <a:pPr lvl="1"/>
            <a:r>
              <a:rPr lang="en-US" dirty="0"/>
              <a:t>Review sidewalk and flange line match elevations</a:t>
            </a:r>
          </a:p>
          <a:p>
            <a:pPr lvl="2"/>
            <a:r>
              <a:rPr lang="en-US" dirty="0"/>
              <a:t>If elevations differ from plan elevations, have designer review differences and adjust curb ramp construction details accordingly</a:t>
            </a:r>
          </a:p>
          <a:p>
            <a:pPr lvl="1"/>
            <a:r>
              <a:rPr lang="en-US" dirty="0"/>
              <a:t>Verify curb ramp dimensions, slopes and elevations once forms are placed</a:t>
            </a:r>
          </a:p>
          <a:p>
            <a:pPr lvl="2"/>
            <a:r>
              <a:rPr lang="en-US" dirty="0"/>
              <a:t>This should be done prior to placing concrete</a:t>
            </a:r>
          </a:p>
          <a:p>
            <a:pPr lvl="1"/>
            <a:r>
              <a:rPr lang="en-US" dirty="0"/>
              <a:t>Address any errors that are identified</a:t>
            </a:r>
          </a:p>
          <a:p>
            <a:pPr lvl="2"/>
            <a:r>
              <a:rPr lang="en-US" dirty="0"/>
              <a:t>Have designer address issues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9D4E2D-C164-495E-8C74-B843BFDE48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4320" y="1838144"/>
            <a:ext cx="5250369" cy="3441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5028E1A-9438-4DD3-AF93-20EC1D4F06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85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5000">
        <p:fade/>
      </p:transition>
    </mc:Choice>
    <mc:Fallback>
      <p:transition spd="med" advTm="10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66472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sz="4800" dirty="0"/>
              <a:t>Curb Ramp Construction Documentation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469" y="1138556"/>
            <a:ext cx="6313829" cy="4580887"/>
          </a:xfrm>
        </p:spPr>
        <p:txBody>
          <a:bodyPr/>
          <a:lstStyle/>
          <a:p>
            <a:r>
              <a:rPr lang="en-US" sz="3200" dirty="0"/>
              <a:t>After Curb Ramp Construction </a:t>
            </a:r>
          </a:p>
          <a:p>
            <a:pPr lvl="1"/>
            <a:r>
              <a:rPr lang="en-US" dirty="0"/>
              <a:t>Measure curb ramp components</a:t>
            </a:r>
          </a:p>
          <a:p>
            <a:pPr lvl="2"/>
            <a:r>
              <a:rPr lang="en-US" dirty="0"/>
              <a:t>Record data using the Post Construction Curb Ramp Compliance Form</a:t>
            </a:r>
          </a:p>
          <a:p>
            <a:pPr lvl="1"/>
            <a:r>
              <a:rPr lang="en-US" dirty="0"/>
              <a:t>Make sure to fill out the Post Construction Curb Ramp Compliance Report </a:t>
            </a:r>
          </a:p>
          <a:p>
            <a:pPr lvl="2"/>
            <a:r>
              <a:rPr lang="en-US" dirty="0"/>
              <a:t>Fill out form once concrete has cured</a:t>
            </a:r>
          </a:p>
          <a:p>
            <a:pPr lvl="1"/>
            <a:r>
              <a:rPr lang="en-US" dirty="0"/>
              <a:t>If non-compliance components found</a:t>
            </a:r>
          </a:p>
          <a:p>
            <a:pPr lvl="2"/>
            <a:r>
              <a:rPr lang="en-US" dirty="0"/>
              <a:t>Notify contractor immediately</a:t>
            </a:r>
          </a:p>
          <a:p>
            <a:pPr lvl="2"/>
            <a:r>
              <a:rPr lang="en-US" dirty="0"/>
              <a:t>Check for Technical Infeasibility that was not known about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E30688-3E47-4FB8-B789-EE8E2DFDD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2705" y="1673200"/>
            <a:ext cx="4974767" cy="35116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5D347A2-95BD-4FD2-AA46-3597F563F0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52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9000">
        <p:fade/>
      </p:transition>
    </mc:Choice>
    <mc:Fallback>
      <p:transition spd="med" advTm="4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66472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sz="4800" dirty="0"/>
              <a:t>Curb Ramp Construction Documentation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532" y="1118872"/>
            <a:ext cx="7612171" cy="4812630"/>
          </a:xfrm>
        </p:spPr>
        <p:txBody>
          <a:bodyPr/>
          <a:lstStyle/>
          <a:p>
            <a:r>
              <a:rPr lang="en-US" dirty="0"/>
              <a:t>Filling out Post Construction Compliance Report</a:t>
            </a:r>
          </a:p>
          <a:p>
            <a:pPr lvl="1"/>
            <a:r>
              <a:rPr lang="en-US" dirty="0"/>
              <a:t>Check Pantry to get current version of the form</a:t>
            </a:r>
          </a:p>
          <a:p>
            <a:pPr lvl="1"/>
            <a:r>
              <a:rPr lang="en-US" dirty="0"/>
              <a:t>Make sure Lat./Long. is shown to 6 decimal places</a:t>
            </a:r>
          </a:p>
          <a:p>
            <a:pPr lvl="1"/>
            <a:r>
              <a:rPr lang="en-US" dirty="0"/>
              <a:t>Do not use N/A for any data fields</a:t>
            </a:r>
          </a:p>
          <a:p>
            <a:pPr lvl="1"/>
            <a:r>
              <a:rPr lang="en-US" dirty="0"/>
              <a:t>If curb ramp not built to plan specs, make sure to document what was done and why it was done in the space provided in the form</a:t>
            </a:r>
          </a:p>
          <a:p>
            <a:pPr lvl="1"/>
            <a:endParaRPr lang="en-US" dirty="0"/>
          </a:p>
          <a:p>
            <a:pPr marL="2286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416A"/>
                </a:solidFill>
              </a:rPr>
              <a:t>Information entered into WisDOT GIS database</a:t>
            </a:r>
          </a:p>
          <a:p>
            <a:pPr lvl="1"/>
            <a:r>
              <a:rPr lang="en-US" dirty="0"/>
              <a:t>Used to help navigate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5F5A3B-7E0E-4B26-A56F-18B3FEEFF0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7470" y="1022683"/>
            <a:ext cx="3707995" cy="4812631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0DFA036F-7568-4AEC-AFE4-7CEF82C679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52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5000">
        <p:fade/>
      </p:transition>
    </mc:Choice>
    <mc:Fallback>
      <p:transition spd="med" advTm="8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Title slide - blue - option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 slide - gray - option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itle slide - gray - option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itle slide - gray - optio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itle slide - gray - option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Widescreen gra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blank gra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4B45D481577442B5EA897FD7C6D221" ma:contentTypeVersion="1" ma:contentTypeDescription="Create a new document." ma:contentTypeScope="" ma:versionID="fd6e6d2abdcd5c5be526f93b0ea82519">
  <xsd:schema xmlns:xsd="http://www.w3.org/2001/XMLSchema" xmlns:xs="http://www.w3.org/2001/XMLSchema" xmlns:p="http://schemas.microsoft.com/office/2006/metadata/properties" xmlns:ns2="a8b72882-1d02-4704-8464-4e9c6e9dc531" targetNamespace="http://schemas.microsoft.com/office/2006/metadata/properties" ma:root="true" ma:fieldsID="bdba2612be67019c42ca9ed5b3324280" ns2:_="">
    <xsd:import namespace="a8b72882-1d02-4704-8464-4e9c6e9dc53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b72882-1d02-4704-8464-4e9c6e9dc53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98C0E6-5184-45C1-BA84-4B4270C9ED4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01B04C44-2D50-429B-A09E-905FE0722D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12BAD2-1898-4974-A72E-31B15BD82383}"/>
</file>

<file path=docProps/app.xml><?xml version="1.0" encoding="utf-8"?>
<Properties xmlns="http://schemas.openxmlformats.org/officeDocument/2006/extended-properties" xmlns:vt="http://schemas.openxmlformats.org/officeDocument/2006/docPropsVTypes">
  <TotalTime>10762</TotalTime>
  <Words>290</Words>
  <Application>Microsoft Office PowerPoint</Application>
  <PresentationFormat>Widescreen</PresentationFormat>
  <Paragraphs>58</Paragraphs>
  <Slides>4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Arial</vt:lpstr>
      <vt:lpstr>Arial Narrow</vt:lpstr>
      <vt:lpstr>Calibri</vt:lpstr>
      <vt:lpstr>Wingdings</vt:lpstr>
      <vt:lpstr>1_Title slide - blue - option 4</vt:lpstr>
      <vt:lpstr>blank blue</vt:lpstr>
      <vt:lpstr>Title slide - gray - option 1</vt:lpstr>
      <vt:lpstr>Title slide - gray - option 2</vt:lpstr>
      <vt:lpstr>Title slide - gray - option 3</vt:lpstr>
      <vt:lpstr>Title slide - gray - option 4</vt:lpstr>
      <vt:lpstr>Widescreen gray</vt:lpstr>
      <vt:lpstr>blank gray</vt:lpstr>
      <vt:lpstr>Curb Ramp Construction Documentation  </vt:lpstr>
      <vt:lpstr>Curb Ramp Construction Documentation  </vt:lpstr>
      <vt:lpstr>Curb Ramp Construction Documentation  </vt:lpstr>
      <vt:lpstr>Curb Ramp Construction Documentation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WisDOT PowerPoint Presentation Template</dc:title>
  <dc:creator>KIRKPATRICK, MARY K</dc:creator>
  <cp:lastModifiedBy>Castleberg, David - DOT</cp:lastModifiedBy>
  <cp:revision>238</cp:revision>
  <cp:lastPrinted>2017-04-24T18:33:41Z</cp:lastPrinted>
  <dcterms:created xsi:type="dcterms:W3CDTF">2017-03-24T16:34:12Z</dcterms:created>
  <dcterms:modified xsi:type="dcterms:W3CDTF">2022-04-12T19:23:24Z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0x0101005C4B45D481577442B5EA897FD7C6D221</vt:lpwstr>
  </property>
  <property fmtid="{D5CDD505-2E9C-101B-9397-08002B2CF9AE}" pid="3" name="MyDOTNavigation">
    <vt:lpwstr>365;#Forms, TAMs and Documents|627cc5b7-e4be-4e64-a1b6-713fb58cd8c3</vt:lpwstr>
  </property>
  <property fmtid="{D5CDD505-2E9C-101B-9397-08002B2CF9AE}" pid="4" name="MyDOTKeywords">
    <vt:lpwstr>308;#Power Point|91c5ccfe-5412-4d60-ad95-adf113dd6163</vt:lpwstr>
  </property>
</Properties>
</file>